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5" r:id="rId6"/>
    <p:sldId id="259" r:id="rId7"/>
    <p:sldId id="260" r:id="rId8"/>
    <p:sldId id="262" r:id="rId9"/>
    <p:sldId id="264" r:id="rId10"/>
    <p:sldId id="266" r:id="rId11"/>
    <p:sldId id="267" r:id="rId12"/>
    <p:sldId id="263" r:id="rId13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02D09E-D42B-46BC-8FF9-A4E45F648D7E}" type="datetimeFigureOut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C04504-FDC4-4D67-8D57-D27F654DC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4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8BE-09E6-47C4-80A8-0AAAA08027E2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BF0F-CA9A-4CF5-81FC-FE0F6197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0428-AD54-4D9C-BAE6-BEE6C9FF6BDE}" type="datetime1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D822-8729-4294-A18A-470ED87C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A514-20AA-405F-A93C-D5AFD3B9E31A}" type="datetime1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7ADD-D3C3-4BC6-AA1A-BFBE28D66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EEFE-255D-426F-B67F-2BC01C4213C0}" type="datetime1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DAD3-5D8C-4369-AA8B-162A0E71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7EE9-81AE-40EC-87C2-CAB45127D09A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C6D4-29D5-41C5-B7D5-6E0D32C41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B678-DC14-4C76-AEB0-FC0907B74538}" type="datetime1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4386-DAE5-4658-8B80-B7F2D25EC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C224-AAF6-44E2-A24D-BD15EAF89A8B}" type="datetime1">
              <a:rPr lang="ru-RU" smtClean="0"/>
              <a:t>10.11.2017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9CDB-4FFE-4773-9604-1160DE39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35AE-AF88-4D0A-9601-3B86C9EAA3CE}" type="datetime1">
              <a:rPr lang="ru-RU" smtClean="0"/>
              <a:t>10.11.2017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1AAE-8EE0-4ECA-AB73-575986430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E4EF-BF86-4AE3-8963-1FFC44D986F5}" type="datetime1">
              <a:rPr lang="ru-RU" smtClean="0"/>
              <a:t>10.11.2017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EC4E-40ED-441C-9FAB-59D78CFD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F517-5C31-4860-A12E-68D92A75B4C2}" type="datetime1">
              <a:rPr lang="ru-RU" smtClean="0"/>
              <a:t>10.11.2017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C87106-AA6E-4B90-B74A-4F3F809CC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396F-8E21-47DC-8E6E-5732A2C1505C}" type="datetime1">
              <a:rPr lang="ru-RU" smtClean="0"/>
              <a:t>10.11.2017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2111-52C0-41E1-A355-6AEA7FFD5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A0858F-AB07-44FF-9FB9-3F84B45A033D}" type="datetime1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05E5C-5D0F-48F7-A92D-9B83B4287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200" dirty="0" smtClean="0"/>
              <a:t>Интернет-Реклама: делать или нет?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1</a:t>
            </a:r>
            <a:r>
              <a:rPr lang="ru-RU" dirty="0" smtClean="0"/>
              <a:t>1 </a:t>
            </a:r>
            <a:r>
              <a:rPr lang="ru-RU" dirty="0"/>
              <a:t>ноября </a:t>
            </a: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г.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140200" y="5084763"/>
            <a:ext cx="500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Franklin Gothic Book" pitchFamily="34" charset="0"/>
              </a:rPr>
              <a:t>Денис Анатольевич Жильцов </a:t>
            </a:r>
          </a:p>
          <a:p>
            <a:pPr algn="r"/>
            <a:r>
              <a:rPr lang="ru-RU" dirty="0">
                <a:latin typeface="Franklin Gothic Book" pitchFamily="34" charset="0"/>
              </a:rPr>
              <a:t>Генеральный директор </a:t>
            </a:r>
          </a:p>
          <a:p>
            <a:pPr algn="r"/>
            <a:r>
              <a:rPr lang="ru-RU" dirty="0">
                <a:latin typeface="Franklin Gothic Book" pitchFamily="34" charset="0"/>
              </a:rPr>
              <a:t>ООО «Агентство интернет-маркетинга «Про Инет»</a:t>
            </a:r>
          </a:p>
        </p:txBody>
      </p:sp>
      <p:pic>
        <p:nvPicPr>
          <p:cNvPr id="14341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24" y="114231"/>
            <a:ext cx="1543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Ольга\Desktop\ufrf_log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6" y="1484784"/>
            <a:ext cx="3312368" cy="10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Franklin Gothic Book" pitchFamily="34" charset="0"/>
              </a:rPr>
              <a:t>Научно-образовательный институт </a:t>
            </a:r>
            <a:endParaRPr lang="ru-RU" dirty="0" smtClean="0">
              <a:latin typeface="Franklin Gothic Book" pitchFamily="34" charset="0"/>
            </a:endParaRPr>
          </a:p>
          <a:p>
            <a:pPr algn="r"/>
            <a:r>
              <a:rPr lang="ru-RU" dirty="0" smtClean="0">
                <a:latin typeface="Franklin Gothic Book" pitchFamily="34" charset="0"/>
              </a:rPr>
              <a:t>развития </a:t>
            </a:r>
            <a:r>
              <a:rPr lang="ru-RU" dirty="0">
                <a:latin typeface="Franklin Gothic Book" pitchFamily="34" charset="0"/>
              </a:rPr>
              <a:t>профессиональных </a:t>
            </a:r>
          </a:p>
          <a:p>
            <a:pPr algn="r"/>
            <a:r>
              <a:rPr lang="ru-RU" dirty="0">
                <a:latin typeface="Franklin Gothic Book" pitchFamily="34" charset="0"/>
              </a:rPr>
              <a:t>компетенций и квалификаций</a:t>
            </a:r>
          </a:p>
          <a:p>
            <a:pPr algn="r"/>
            <a:r>
              <a:rPr lang="ru-RU" dirty="0">
                <a:latin typeface="Franklin Gothic Book" pitchFamily="34" charset="0"/>
              </a:rPr>
              <a:t>Департамент образования г. Москвы </a:t>
            </a:r>
          </a:p>
          <a:p>
            <a:pPr algn="r"/>
            <a:r>
              <a:rPr lang="ru-RU" dirty="0">
                <a:latin typeface="Franklin Gothic Book" pitchFamily="34" charset="0"/>
              </a:rPr>
              <a:t>«Университетские субботы»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Контекстная реклама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pic>
        <p:nvPicPr>
          <p:cNvPr id="4098" name="Picture 2" descr="C:\Users\Ольга\Desktop\konteks_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16" y="836713"/>
            <a:ext cx="7318808" cy="48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Реклама в социальных сетях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7500" r="5287" b="4808"/>
          <a:stretch/>
        </p:blipFill>
        <p:spPr bwMode="auto">
          <a:xfrm>
            <a:off x="467544" y="980728"/>
            <a:ext cx="8279595" cy="390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784225" y="1576388"/>
            <a:ext cx="5213350" cy="108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Вопросы?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749800" y="2619375"/>
            <a:ext cx="3806825" cy="3324225"/>
          </a:xfrm>
        </p:spPr>
        <p:txBody>
          <a:bodyPr/>
          <a:lstStyle/>
          <a:p>
            <a:r>
              <a:rPr lang="ru-RU" dirty="0" smtClean="0"/>
              <a:t>Жильцов Денис Анатольевич</a:t>
            </a:r>
          </a:p>
          <a:p>
            <a:r>
              <a:rPr lang="en-US" dirty="0" smtClean="0"/>
              <a:t>denis@proinet.ru</a:t>
            </a:r>
          </a:p>
          <a:p>
            <a:endParaRPr lang="ru-RU" dirty="0" smtClean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298575" y="2252663"/>
            <a:ext cx="5794375" cy="623887"/>
          </a:xfrm>
        </p:spPr>
        <p:txBody>
          <a:bodyPr/>
          <a:lstStyle/>
          <a:p>
            <a:r>
              <a:rPr lang="ru-RU"/>
              <a:t>Спасибо!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Рекомендуемая литература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01725"/>
            <a:ext cx="27686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01725"/>
            <a:ext cx="25701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dirty="0" smtClean="0"/>
              <a:t>ОПРЕДЕЛЕНИЯ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>
                <a:latin typeface="Arial" charset="0"/>
                <a:cs typeface="Arial" charset="0"/>
              </a:rPr>
              <a:t>Реклама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 (ФЗ РФ «О рекламе»).</a:t>
            </a:r>
          </a:p>
          <a:p>
            <a:pPr algn="just"/>
            <a:r>
              <a:rPr lang="ru-RU" smtClean="0">
                <a:latin typeface="Arial" charset="0"/>
                <a:cs typeface="Arial" charset="0"/>
              </a:rPr>
              <a:t>Социальная (некоммерческая, общественная) представляет общественные и государственные интересы и направлена на достижение благотворительных целей (ФЗ РФ «О рекламе» статья18). </a:t>
            </a:r>
          </a:p>
          <a:p>
            <a:r>
              <a:rPr lang="ru-RU" smtClean="0">
                <a:latin typeface="Arial" charset="0"/>
                <a:cs typeface="Arial" charset="0"/>
              </a:rPr>
              <a:t>Слово «реклама» произошло от ит. reclamare и фр. reclamo и в переводе означает «выкрикивать»</a:t>
            </a:r>
          </a:p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sz="half" idx="1"/>
          </p:nvPr>
        </p:nvSpPr>
        <p:spPr>
          <a:xfrm>
            <a:off x="822325" y="1114425"/>
            <a:ext cx="3200400" cy="3695700"/>
          </a:xfrm>
        </p:spPr>
        <p:txBody>
          <a:bodyPr/>
          <a:lstStyle/>
          <a:p>
            <a:pPr marL="0" indent="0"/>
            <a:r>
              <a:rPr lang="ru-RU" dirty="0" smtClean="0"/>
              <a:t>Коммерческая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713162"/>
          </a:xfrm>
        </p:spPr>
        <p:txBody>
          <a:bodyPr/>
          <a:lstStyle/>
          <a:p>
            <a:pPr marL="0" indent="0"/>
            <a:r>
              <a:rPr lang="ru-RU" dirty="0" smtClean="0"/>
              <a:t>Некоммерческая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Реклама. Виды по целям (1)  </a:t>
            </a:r>
            <a:endParaRPr lang="ru-RU" dirty="0"/>
          </a:p>
        </p:txBody>
      </p:sp>
      <p:pic>
        <p:nvPicPr>
          <p:cNvPr id="17414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989138"/>
            <a:ext cx="33940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Documents and Settings\romanenkova_on\Мои документы\Мои рисунки\logo-olimpic-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82763"/>
            <a:ext cx="28797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17788" y="934244"/>
            <a:ext cx="586060" cy="180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934244"/>
            <a:ext cx="644228" cy="180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Реклама. Виды </a:t>
            </a:r>
            <a:r>
              <a:rPr lang="ru-RU" dirty="0" smtClean="0"/>
              <a:t>по ЦА (2)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822325" y="1266825"/>
            <a:ext cx="3200400" cy="3543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800"/>
              </a:spcBef>
              <a:spcAft>
                <a:spcPct val="0"/>
              </a:spcAft>
              <a:buFont typeface="Arial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800" dirty="0"/>
              <a:t>В2В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932040" y="1266825"/>
            <a:ext cx="3200400" cy="3695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800"/>
              </a:spcBef>
              <a:spcAft>
                <a:spcPct val="0"/>
              </a:spcAft>
              <a:buFont typeface="Arial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800" dirty="0"/>
              <a:t>В2С</a:t>
            </a:r>
          </a:p>
        </p:txBody>
      </p:sp>
      <p:pic>
        <p:nvPicPr>
          <p:cNvPr id="1026" name="Picture 2" descr="C:\Users\Ольга\Desktop\59495548c5e02-p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34" y="1745808"/>
            <a:ext cx="5300066" cy="30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2aeab143efe099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808"/>
            <a:ext cx="4575689" cy="30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ochi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42" y="332656"/>
            <a:ext cx="4188656" cy="23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Цель рекламы - 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4541838" cy="1104900"/>
          </a:xfrm>
        </p:spPr>
        <p:txBody>
          <a:bodyPr/>
          <a:lstStyle/>
          <a:p>
            <a:r>
              <a:rPr lang="ru-RU" dirty="0" smtClean="0"/>
              <a:t>Продать товар или услугу</a:t>
            </a:r>
          </a:p>
          <a:p>
            <a:r>
              <a:rPr lang="ru-RU" dirty="0" smtClean="0"/>
              <a:t>Привлечь внимание к бренду, персоне, территории, событию, идее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pic>
        <p:nvPicPr>
          <p:cNvPr id="18439" name="Picture 7" descr="Image result for burger 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420938"/>
            <a:ext cx="1428750" cy="1428750"/>
          </a:xfrm>
          <a:prstGeom prst="rect">
            <a:avLst/>
          </a:prstGeom>
          <a:noFill/>
        </p:spPr>
      </p:pic>
      <p:pic>
        <p:nvPicPr>
          <p:cNvPr id="18441" name="Picture 9" descr="Image result for go isra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329" y="4121150"/>
            <a:ext cx="1980832" cy="639961"/>
          </a:xfrm>
          <a:prstGeom prst="rect">
            <a:avLst/>
          </a:prstGeom>
          <a:noFill/>
        </p:spPr>
      </p:pic>
      <p:pic>
        <p:nvPicPr>
          <p:cNvPr id="18443" name="Picture 11" descr="Image result for tele2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068638"/>
            <a:ext cx="1295400" cy="666750"/>
          </a:xfrm>
          <a:prstGeom prst="rect">
            <a:avLst/>
          </a:prstGeom>
          <a:noFill/>
        </p:spPr>
      </p:pic>
      <p:pic>
        <p:nvPicPr>
          <p:cNvPr id="18445" name="Picture 13" descr="Image result for реклама выстав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536950"/>
            <a:ext cx="1862138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Типология рекламы -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типу рекламодателя. </a:t>
            </a:r>
          </a:p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маркетинговым задачам: </a:t>
            </a:r>
            <a:r>
              <a:rPr lang="ru-RU" dirty="0" err="1" smtClean="0">
                <a:latin typeface="Arial" charset="0"/>
                <a:cs typeface="Arial" charset="0"/>
              </a:rPr>
              <a:t>имиджевая</a:t>
            </a:r>
            <a:r>
              <a:rPr lang="ru-RU" dirty="0" smtClean="0">
                <a:latin typeface="Arial" charset="0"/>
                <a:cs typeface="Arial" charset="0"/>
              </a:rPr>
              <a:t>, продуктовая, корпоративная. </a:t>
            </a:r>
          </a:p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целевой аудитории: потребительская, промышленная и т. д.</a:t>
            </a:r>
          </a:p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географическому признаку: местная, зарубежная и т.д.</a:t>
            </a:r>
          </a:p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каналам распространения: </a:t>
            </a:r>
            <a:r>
              <a:rPr lang="en-US" dirty="0" smtClean="0">
                <a:latin typeface="Arial" charset="0"/>
                <a:cs typeface="Arial" charset="0"/>
              </a:rPr>
              <a:t>ATL </a:t>
            </a:r>
            <a:r>
              <a:rPr lang="ru-RU" dirty="0" smtClean="0">
                <a:latin typeface="Arial" charset="0"/>
                <a:cs typeface="Arial" charset="0"/>
              </a:rPr>
              <a:t>и </a:t>
            </a:r>
            <a:r>
              <a:rPr lang="en-US" dirty="0" smtClean="0">
                <a:latin typeface="Arial" charset="0"/>
                <a:cs typeface="Arial" charset="0"/>
              </a:rPr>
              <a:t>BTL</a:t>
            </a:r>
          </a:p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функции или назначению: товарная, некоммерческая, прямая посылочная реклама.</a:t>
            </a:r>
          </a:p>
          <a:p>
            <a:pPr>
              <a:buFont typeface="Franklin Gothic Medium" pitchFamily="34" charset="0"/>
              <a:buAutoNum type="alphaUcPeriod"/>
            </a:pPr>
            <a:r>
              <a:rPr lang="ru-RU" dirty="0" smtClean="0">
                <a:latin typeface="Arial" charset="0"/>
                <a:cs typeface="Arial" charset="0"/>
              </a:rPr>
              <a:t>По жизненному циклу товара: информативная, конкурентная, </a:t>
            </a:r>
          </a:p>
          <a:p>
            <a:r>
              <a:rPr lang="ru-RU" dirty="0" smtClean="0">
                <a:latin typeface="Arial" charset="0"/>
                <a:cs typeface="Arial" charset="0"/>
              </a:rPr>
              <a:t>напоминающая. 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рекламы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 </a:t>
            </a:r>
          </a:p>
          <a:p>
            <a:r>
              <a:rPr lang="ru-RU" dirty="0" smtClean="0"/>
              <a:t>Радио</a:t>
            </a:r>
          </a:p>
          <a:p>
            <a:r>
              <a:rPr lang="ru-RU" dirty="0" smtClean="0"/>
              <a:t>Наружная реклама</a:t>
            </a:r>
          </a:p>
          <a:p>
            <a:r>
              <a:rPr lang="ru-RU" dirty="0" smtClean="0"/>
              <a:t>Кинореклама</a:t>
            </a:r>
          </a:p>
          <a:p>
            <a:r>
              <a:rPr lang="ru-RU" dirty="0" smtClean="0"/>
              <a:t>Печатные СМИ</a:t>
            </a:r>
          </a:p>
          <a:p>
            <a:r>
              <a:rPr lang="ru-RU" dirty="0" smtClean="0"/>
              <a:t>Реклама в местах продажи (</a:t>
            </a:r>
            <a:r>
              <a:rPr lang="en-US" dirty="0" smtClean="0"/>
              <a:t>Indoor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Упаковка товара </a:t>
            </a:r>
          </a:p>
          <a:p>
            <a:r>
              <a:rPr lang="ru-RU" dirty="0" smtClean="0"/>
              <a:t>Сувенирная </a:t>
            </a:r>
          </a:p>
          <a:p>
            <a:r>
              <a:rPr lang="ru-RU" dirty="0" smtClean="0"/>
              <a:t>Интернет-реклама 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pic>
        <p:nvPicPr>
          <p:cNvPr id="20485" name="Picture 2" descr="C:\Documents and Settings\romanenkova_on\Мои документы\Мои рисунки\chebu_001.jpg"/>
          <p:cNvPicPr>
            <a:picLocks noChangeAspect="1" noChangeArrowheads="1"/>
          </p:cNvPicPr>
          <p:nvPr/>
        </p:nvPicPr>
        <p:blipFill>
          <a:blip r:embed="rId2"/>
          <a:srcRect l="3404" t="4172" r="3404" b="1170"/>
          <a:stretch>
            <a:fillRect/>
          </a:stretch>
        </p:blipFill>
        <p:spPr bwMode="auto">
          <a:xfrm>
            <a:off x="5364163" y="549275"/>
            <a:ext cx="28463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sz="half" idx="1"/>
          </p:nvPr>
        </p:nvSpPr>
        <p:spPr>
          <a:xfrm>
            <a:off x="822325" y="1096963"/>
            <a:ext cx="3200400" cy="3713162"/>
          </a:xfrm>
        </p:spPr>
        <p:txBody>
          <a:bodyPr/>
          <a:lstStyle/>
          <a:p>
            <a:pPr marL="0" indent="0"/>
            <a:r>
              <a:rPr lang="ru-RU" dirty="0" smtClean="0"/>
              <a:t>Контекстная</a:t>
            </a:r>
            <a:endParaRPr lang="en-US" dirty="0" smtClean="0"/>
          </a:p>
          <a:p>
            <a:pPr marL="0" indent="0"/>
            <a:r>
              <a:rPr lang="ru-RU" dirty="0" smtClean="0"/>
              <a:t>Поисковая</a:t>
            </a:r>
          </a:p>
          <a:p>
            <a:pPr marL="0" indent="0"/>
            <a:r>
              <a:rPr lang="en-US" dirty="0" smtClean="0"/>
              <a:t>SEO</a:t>
            </a:r>
            <a:endParaRPr lang="ru-RU" dirty="0" smtClean="0"/>
          </a:p>
          <a:p>
            <a:pPr marL="0" indent="0"/>
            <a:r>
              <a:rPr lang="ru-RU" dirty="0" err="1" smtClean="0"/>
              <a:t>Тизерная</a:t>
            </a:r>
            <a:endParaRPr lang="ru-RU" dirty="0" smtClean="0"/>
          </a:p>
        </p:txBody>
      </p:sp>
      <p:sp>
        <p:nvSpPr>
          <p:cNvPr id="21506" name="Объект 2"/>
          <p:cNvSpPr>
            <a:spLocks noGrp="1"/>
          </p:cNvSpPr>
          <p:nvPr>
            <p:ph sz="half" idx="2"/>
          </p:nvPr>
        </p:nvSpPr>
        <p:spPr>
          <a:xfrm>
            <a:off x="4427538" y="1096963"/>
            <a:ext cx="3673475" cy="3713162"/>
          </a:xfrm>
        </p:spPr>
        <p:txBody>
          <a:bodyPr/>
          <a:lstStyle/>
          <a:p>
            <a:pPr marL="0" indent="0"/>
            <a:r>
              <a:rPr lang="ru-RU" dirty="0" err="1" smtClean="0"/>
              <a:t>Медийная</a:t>
            </a:r>
            <a:r>
              <a:rPr lang="ru-RU" dirty="0" smtClean="0"/>
              <a:t> </a:t>
            </a:r>
          </a:p>
          <a:p>
            <a:pPr marL="0" indent="0"/>
            <a:r>
              <a:rPr lang="en-US" dirty="0" smtClean="0"/>
              <a:t>SMM</a:t>
            </a:r>
          </a:p>
          <a:p>
            <a:pPr marL="0" indent="0"/>
            <a:r>
              <a:rPr lang="en-US" dirty="0" smtClean="0"/>
              <a:t>E-mail</a:t>
            </a:r>
            <a:r>
              <a:rPr lang="ru-RU" dirty="0" smtClean="0"/>
              <a:t> рассылки</a:t>
            </a:r>
          </a:p>
          <a:p>
            <a:pPr marL="0" indent="0"/>
            <a:r>
              <a:rPr lang="ru-RU" dirty="0" smtClean="0"/>
              <a:t>Блоги (рекомендации)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Агентство интернет-маркетинга "Про Инет" 11.11.2017 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Интернет-реклама</a:t>
            </a:r>
            <a:endParaRPr lang="ru-RU" dirty="0"/>
          </a:p>
        </p:txBody>
      </p:sp>
      <p:pic>
        <p:nvPicPr>
          <p:cNvPr id="21510" name="Рисунок 14" descr="Описание: C:\Users\Olga\Desktop\1384288.jpg"/>
          <p:cNvPicPr>
            <a:picLocks noChangeAspect="1" noChangeArrowheads="1"/>
          </p:cNvPicPr>
          <p:nvPr/>
        </p:nvPicPr>
        <p:blipFill>
          <a:blip r:embed="rId2"/>
          <a:srcRect t="14178" b="11455"/>
          <a:stretch>
            <a:fillRect/>
          </a:stretch>
        </p:blipFill>
        <p:spPr bwMode="auto">
          <a:xfrm>
            <a:off x="2268538" y="4221163"/>
            <a:ext cx="2162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5" descr="Описание: C:\Users\Olga\Desktop\4375257c4828ab81897bbf4862a4f997.jpg"/>
          <p:cNvPicPr>
            <a:picLocks noChangeAspect="1" noChangeArrowheads="1"/>
          </p:cNvPicPr>
          <p:nvPr/>
        </p:nvPicPr>
        <p:blipFill>
          <a:blip r:embed="rId3"/>
          <a:srcRect t="8908" b="23250"/>
          <a:stretch>
            <a:fillRect/>
          </a:stretch>
        </p:blipFill>
        <p:spPr bwMode="auto">
          <a:xfrm>
            <a:off x="4932363" y="4221163"/>
            <a:ext cx="152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</TotalTime>
  <Words>352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Интернет-Реклама: делать или нет?</vt:lpstr>
      <vt:lpstr>Рекомендуемая литература </vt:lpstr>
      <vt:lpstr>ОПРЕДЕЛЕНИЯ </vt:lpstr>
      <vt:lpstr>Реклама. Виды по целям (1)  </vt:lpstr>
      <vt:lpstr>Реклама. Виды по ЦА (2) </vt:lpstr>
      <vt:lpstr>Цель рекламы - </vt:lpstr>
      <vt:lpstr>Типология рекламы -</vt:lpstr>
      <vt:lpstr>Виды рекламы</vt:lpstr>
      <vt:lpstr>Интернет-реклама</vt:lpstr>
      <vt:lpstr>Контекстная реклама</vt:lpstr>
      <vt:lpstr>Реклама в социальных сетях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– двигатель торговли или…</dc:title>
  <dc:creator>Ольга</dc:creator>
  <cp:lastModifiedBy>Ольга</cp:lastModifiedBy>
  <cp:revision>14</cp:revision>
  <dcterms:created xsi:type="dcterms:W3CDTF">2015-11-16T15:34:42Z</dcterms:created>
  <dcterms:modified xsi:type="dcterms:W3CDTF">2017-11-10T19:38:00Z</dcterms:modified>
</cp:coreProperties>
</file>