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yandex.ru/images/search?img_url=http://kazan24.ru/images/news/news_75236.jpg&amp;uinfo=sw-1280-sh-800-ww-1259-wh-568-pd-1-wp-16x10_1280x800&amp;_=1411567399685&amp;viewport=wide&amp;p=9&amp;text=%D0%BA%D0%B0%D1%80%D1%82%D0%B8%D0%BD%D0%BA%D0%B8%20%D0%BF%D1%80%D0%BE%20%D0%BD%D0%B0%D0%B3%D1%80%D0%B0%D0%B6%D0%B4%D0%B5%D0%BD%D0%B8%D0%B5&amp;pos=292&amp;rpt=simage&amp;pin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emf"/><Relationship Id="rId2" Type="http://schemas.openxmlformats.org/officeDocument/2006/relationships/hyperlink" Target="http://nbchr.ru/virt_konst/history_2_1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7.png"/><Relationship Id="rId5" Type="http://schemas.openxmlformats.org/officeDocument/2006/relationships/image" Target="../media/image22.jpeg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5.jpeg"/><Relationship Id="rId7" Type="http://schemas.openxmlformats.org/officeDocument/2006/relationships/image" Target="../media/image3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6" y="3861048"/>
            <a:ext cx="75342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44824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Политика награждения  </a:t>
            </a:r>
          </a:p>
          <a:p>
            <a:pPr algn="ctr"/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работников Финансового университета на период                  2014-2019 годы</a:t>
            </a:r>
          </a:p>
          <a:p>
            <a:pPr algn="ctr"/>
            <a:endParaRPr lang="ru-RU" sz="24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6431"/>
            <a:ext cx="2637155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2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144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Информационная поддержка системы награждения работников Финансового университета: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35100"/>
            <a:ext cx="8435280" cy="4691063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новостной ленте сайта Финуниверситета и на странице  Центра планирования и развития персонала: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Новостей о награждении работников, поздравлений работников, копий Указов (приказов) о награждении работников государственными, правительственными и ведомственными наградами, а также некоторыми видами корпоративных наград;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заседаниях Комиссии по награждению и итогах работы, принятых решениях;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структурных подразделений, руководителей направлений деятельности о решениях принятых в отношении работников, выдвинутых к награждению.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книжные издания о работниках Финансового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награжденных в календарном году;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буклетов с локальными нормативными документами,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 вопросам награждения в Финансовом университете;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справочники (буклеты) для новых работников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 вопросам награждения.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21088"/>
            <a:ext cx="1224136" cy="174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862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7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99958"/>
            <a:ext cx="6264696" cy="36004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 «За заслуги перед Финансовым  университетом»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420888"/>
            <a:ext cx="3600400" cy="410445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lvl="0" indent="0" algn="ctr">
              <a:spcBef>
                <a:spcPts val="600"/>
              </a:spcBef>
              <a:buNone/>
            </a:pPr>
            <a:endParaRPr lang="ru-RU" sz="3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lvl="0" indent="0" algn="ctr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Выплаты и льготы:</a:t>
            </a:r>
          </a:p>
          <a:p>
            <a:pPr marL="0" lvl="0" indent="0">
              <a:buNone/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88900" indent="-77788" algn="just">
              <a:lnSpc>
                <a:spcPct val="120000"/>
              </a:lnSpc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Премия: 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трехмесячный должностной оклад (ППС), 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три  заработные платы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для других категорий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работников</a:t>
            </a:r>
          </a:p>
          <a:p>
            <a:pPr marL="88900" indent="-77788" algn="just">
              <a:lnSpc>
                <a:spcPct val="120000"/>
              </a:lnSpc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ополнительный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оплачиваемый отпуск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- 5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календарных дней  (</a:t>
            </a:r>
            <a:r>
              <a:rPr lang="ru-RU" sz="2100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 исключением профессорско-преподавательского состава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) </a:t>
            </a:r>
          </a:p>
          <a:p>
            <a:pPr marL="88900" indent="-77788" algn="just">
              <a:lnSpc>
                <a:spcPct val="12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/>
                <a:ea typeface="Calibri"/>
              </a:rPr>
              <a:t>Скидки </a:t>
            </a:r>
            <a:r>
              <a:rPr lang="ru-RU" sz="2100" dirty="0">
                <a:solidFill>
                  <a:srgbClr val="002060"/>
                </a:solidFill>
                <a:latin typeface="Times New Roman"/>
                <a:ea typeface="Calibri"/>
              </a:rPr>
              <a:t>на обучение </a:t>
            </a:r>
            <a:r>
              <a:rPr lang="ru-RU" sz="2100" dirty="0" smtClean="0">
                <a:solidFill>
                  <a:srgbClr val="002060"/>
                </a:solidFill>
                <a:latin typeface="Times New Roman"/>
                <a:ea typeface="Calibri"/>
              </a:rPr>
              <a:t>детей</a:t>
            </a:r>
          </a:p>
          <a:p>
            <a:pPr marL="88900" indent="-77788" algn="just">
              <a:lnSpc>
                <a:spcPct val="120000"/>
              </a:lnSpc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При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увольнении работника в связи с уходом на пенсию обладателю Медали «За заслуги перед Финансовым университетом» выплачивается денежное вознаграждение в размере не менее 50  тыс.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рублей</a:t>
            </a:r>
            <a:endParaRPr lang="ru-RU" sz="21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4536504" cy="54006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Награждаются </a:t>
            </a:r>
            <a:r>
              <a:rPr lang="ru-RU" sz="1500" b="1" dirty="0">
                <a:solidFill>
                  <a:srgbClr val="002060"/>
                </a:solidFill>
                <a:latin typeface="Times New Roman"/>
                <a:ea typeface="Times New Roman"/>
              </a:rPr>
              <a:t>лучшие работники </a:t>
            </a: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Университета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без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</a:rPr>
              <a:t>предъявления требований к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стажу работы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</a:rPr>
              <a:t>Финансовом 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университете: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5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84138" indent="-841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вклад в развитие академического сообщества Университета; за достижения в фундаментальных и прикладных исследованиях и разработках по актуальным проблемам развития общества, дисциплинам отраслевого и общего характера, получившим признание и высокую экспертную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оценку;</a:t>
            </a:r>
          </a:p>
          <a:p>
            <a:pPr marL="84138" indent="-841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укрепление позиций и престижа Университета на международном рынке научно-образовательных услуг, развитие сотрудничества с зарубежными университетами, образовательными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учреждениями;</a:t>
            </a:r>
          </a:p>
          <a:p>
            <a:pPr marL="84138" indent="-841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     особые     достижения    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региональных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федеральных, международных образовательных и научно-технических программах и проектах, в реализации региональных межвузовских программ по приоритетным направлениям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науки;</a:t>
            </a:r>
          </a:p>
          <a:p>
            <a:pPr marL="84138" indent="-841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 плодотворный  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вклад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в  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развитие, совершенствование направления деятельности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Университета.</a:t>
            </a:r>
            <a:endParaRPr lang="ru-RU" sz="15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98566"/>
            <a:ext cx="648072" cy="1178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252" y="1098566"/>
            <a:ext cx="1846927" cy="117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45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5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080" y="475177"/>
            <a:ext cx="5976664" cy="43204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«Лауреат премии ректора»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19" y="2420888"/>
            <a:ext cx="3238675" cy="410445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Выплаты и льготы:</a:t>
            </a:r>
          </a:p>
          <a:p>
            <a:pPr marL="0" lvl="0" indent="0" algn="ctr">
              <a:buNone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176213" indent="-176213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Премия:  </a:t>
            </a:r>
          </a:p>
          <a:p>
            <a:pPr marL="176213" indent="4763" algn="just">
              <a:buNone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не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менее одного должностного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оклада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(ППС)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и не менее двухмесячной заработной платы для других категорий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работников;</a:t>
            </a: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76213" indent="-176213" algn="just"/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Скидки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на обучение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детей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</a:p>
          <a:p>
            <a:pPr marL="0" indent="0" algn="just">
              <a:buNone/>
            </a:pPr>
            <a:endParaRPr lang="ru-RU" sz="13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Присвоение 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работникам, членам коллективов звания «Лауреат премии ректора Финансового университета» может осуществляться несколько раз подряд при наличии оснований для такого награждения.</a:t>
            </a:r>
            <a:endParaRPr lang="ru-RU" sz="1300" dirty="0">
              <a:ea typeface="Calibri"/>
              <a:cs typeface="Times New Roman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5112568" cy="561662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Присвоение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Звания «Лауреат премии ректора Финансового университета» производится на конкурсной основе по следующим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номинациям: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00" b="1" dirty="0" smtClean="0">
              <a:latin typeface="Times New Roman"/>
              <a:ea typeface="Times New Roman"/>
            </a:endParaRPr>
          </a:p>
          <a:p>
            <a:pPr marL="104775" indent="-10477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развитие международного сотрудничества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marL="104775" indent="-10477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достижения в преподавательской деятельности» </a:t>
            </a:r>
            <a:endParaRPr lang="ru-RU" sz="16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04775" indent="-104775" algn="just">
              <a:lnSpc>
                <a:spcPct val="115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вклад в развитие научно-исследовательской деятельности» </a:t>
            </a:r>
            <a:endParaRPr lang="ru-RU" sz="16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04775" indent="-104775" algn="just">
              <a:lnSpc>
                <a:spcPct val="115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вклад в укрепление престижа Университета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marL="104775" indent="-104775" algn="just">
              <a:lnSpc>
                <a:spcPct val="115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вклад в инновационное развитие системы управления Университетом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marL="104775" indent="-104775" algn="just">
              <a:lnSpc>
                <a:spcPct val="115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самый успешный проект в рамках развития Университета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marL="104775" indent="-104775" algn="just">
              <a:lnSpc>
                <a:spcPct val="115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 достижения в учебе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Присвоение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звания «Лауреат премии ректора Финансового университета»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работникам осуществляется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без предъявления требований к стажу работы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Университете.</a:t>
            </a:r>
            <a:endParaRPr lang="ru-RU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50" y="1663501"/>
            <a:ext cx="527057" cy="48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87" y="1497554"/>
            <a:ext cx="718394" cy="92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936104" cy="106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513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9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66" y="0"/>
            <a:ext cx="3188298" cy="155679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>
                <a:tab pos="2970530" algn="l"/>
              </a:tabLst>
            </a:pPr>
            <a: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 </a:t>
            </a:r>
            <a:b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1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                            </a:t>
            </a:r>
            <a:b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                    </a:t>
            </a:r>
            <a:b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            </a:t>
            </a:r>
            <a: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11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    </a:t>
            </a:r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764704"/>
            <a:ext cx="3754760" cy="5801290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ru-RU" sz="23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Выплаты </a:t>
            </a:r>
            <a:r>
              <a:rPr lang="ru-RU" sz="23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и льготы</a:t>
            </a:r>
            <a:r>
              <a:rPr lang="ru-RU" sz="23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:</a:t>
            </a:r>
          </a:p>
          <a:p>
            <a:pPr marL="806450" indent="0" algn="ctr">
              <a:lnSpc>
                <a:spcPct val="110000"/>
              </a:lnSpc>
              <a:spcAft>
                <a:spcPts val="0"/>
              </a:spcAft>
              <a:buNone/>
            </a:pPr>
            <a:endParaRPr lang="ru-RU" sz="10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1166813"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Золотой знак</a:t>
            </a:r>
            <a:b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Почетный </a:t>
            </a: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работник Финансового 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университета</a:t>
            </a: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endParaRPr lang="ru-RU" sz="18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endParaRPr lang="ru-RU" sz="1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174625" indent="-161925" algn="just">
              <a:lnSpc>
                <a:spcPct val="115000"/>
              </a:lnSpc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Премия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: 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двухмесячный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должностной оклад (ППС), 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две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заработные платы для других категорий 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работников</a:t>
            </a:r>
          </a:p>
          <a:p>
            <a:pPr marL="174625" indent="-161925"/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Д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</a:rPr>
              <a:t>ополнительный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</a:rPr>
              <a:t>оплачиваемый отпуск -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</a:rPr>
              <a:t>3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</a:rPr>
              <a:t>календарных дней  (</a:t>
            </a: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за исключением профессорско-преподавательского состава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)</a:t>
            </a:r>
            <a:endParaRPr lang="ru-RU" sz="2000" dirty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174625" indent="-161925"/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Скидки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</a:rPr>
              <a:t>на обучение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детей</a:t>
            </a:r>
          </a:p>
          <a:p>
            <a:pPr marL="0" lvl="0" indent="0">
              <a:buNone/>
            </a:pPr>
            <a:endParaRPr lang="ru-RU" sz="18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1166813" lvl="0" indent="0" algn="ctr">
              <a:lnSpc>
                <a:spcPct val="11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Серебряный знак </a:t>
            </a:r>
          </a:p>
          <a:p>
            <a:pPr marL="1166813" lvl="0" indent="0" algn="ctr">
              <a:lnSpc>
                <a:spcPct val="11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Почетный работник Финансового университета»:</a:t>
            </a:r>
            <a:endParaRPr lang="ru-RU" sz="1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800" dirty="0" smtClean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800" dirty="0" smtClean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161925" indent="-161925" algn="just">
              <a:lnSpc>
                <a:spcPct val="115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Премия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: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должностной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оклад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(ППС),  две заработные платы для других категорий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работников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161925" indent="-161925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ополнительный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оплачиваемый отпуск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– 2  календарных дня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(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за исключением профессорско-преподавательского состава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161925" indent="-161925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Скидки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на обучение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детей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  <a:p>
            <a:pPr marL="0" lvl="0" indent="0">
              <a:buNone/>
            </a:pPr>
            <a:endParaRPr lang="ru-RU" sz="19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4716524" cy="4858274"/>
          </a:xfrm>
        </p:spPr>
        <p:txBody>
          <a:bodyPr>
            <a:normAutofit fontScale="77500" lnSpcReduction="20000"/>
          </a:bodyPr>
          <a:lstStyle/>
          <a:p>
            <a:pPr lvl="0" algn="ctr">
              <a:spcBef>
                <a:spcPts val="0"/>
              </a:spcBef>
              <a:tabLst>
                <a:tab pos="2970530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Нагрудный </a:t>
            </a:r>
            <a:r>
              <a:rPr lang="ru-RU" sz="1700" b="1" dirty="0">
                <a:solidFill>
                  <a:srgbClr val="002060"/>
                </a:solidFill>
                <a:latin typeface="Times New Roman"/>
                <a:ea typeface="Times New Roman"/>
              </a:rPr>
              <a:t>Золотой знак </a:t>
            </a:r>
            <a:endParaRPr lang="ru-RU" sz="17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spcBef>
                <a:spcPts val="0"/>
              </a:spcBef>
              <a:tabLst>
                <a:tab pos="2970530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700" b="1" dirty="0">
                <a:solidFill>
                  <a:srgbClr val="002060"/>
                </a:solidFill>
                <a:latin typeface="Times New Roman"/>
                <a:ea typeface="Times New Roman"/>
              </a:rPr>
              <a:t>Почетный работник Финансового университета</a:t>
            </a:r>
            <a:r>
              <a:rPr lang="ru-RU" sz="17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  <a:endParaRPr lang="ru-RU" sz="1700" dirty="0">
              <a:solidFill>
                <a:srgbClr val="002060"/>
              </a:solidFill>
            </a:endParaRPr>
          </a:p>
          <a:p>
            <a:pPr marL="104775" indent="-10477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награждаются 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работники Университета последовательно, не ранее чем через пять лет после награждения нагрудным Серебряным знаком «Почетный работник Финансового университета», и при стаже работы в Университете не менее 15 (пятнадцати) </a:t>
            </a: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лет</a:t>
            </a:r>
            <a:endParaRPr lang="ru-RU" sz="1700" dirty="0">
              <a:ea typeface="Calibri"/>
              <a:cs typeface="Times New Roman"/>
            </a:endParaRPr>
          </a:p>
          <a:p>
            <a:pPr marL="104775" indent="-10477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допускается 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награждение работников, которые награждены медалью «За заслуги перед Финансовым университетом» без предъявления требований к стажу их работы в </a:t>
            </a: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Университете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Нагрудный Серебряный знак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Почетный работник Финансового университета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»:</a:t>
            </a:r>
          </a:p>
          <a:p>
            <a:pPr marL="104775" indent="-10477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награждаются 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работники Университета, имеющие Почетную грамоту Финансового университета (в порядке исключения, имеющие на дату представления к награждению нагрудным Серебряным знаком «Почетный работник Финансового университета» поощрение в виде «Благодарности ректора Финансового университета») и при стаже работы в Университете не менее 10 (десяти) </a:t>
            </a: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лет</a:t>
            </a:r>
            <a:endParaRPr lang="ru-RU" sz="1700" dirty="0">
              <a:ea typeface="Calibri"/>
              <a:cs typeface="Times New Roman"/>
            </a:endParaRPr>
          </a:p>
          <a:p>
            <a:pPr marL="104775" indent="-10477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допускается 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награждение работников, которым присвоено звание «Лауреат премии ректора Финансового университета», без предъявления требований к стажу их работы в </a:t>
            </a: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Университете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78" y="1052736"/>
            <a:ext cx="86409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54" y="3717032"/>
            <a:ext cx="88942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1780" y="6381328"/>
            <a:ext cx="95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469" y="5694986"/>
            <a:ext cx="4644516" cy="871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</a:pPr>
            <a:r>
              <a:rPr lang="ru-RU" sz="1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! Работники, награжденные нагрудным знаком «Почетный работник Финансовой академии» до введения в </a:t>
            </a:r>
            <a:r>
              <a:rPr lang="ru-RU" sz="11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действие </a:t>
            </a:r>
            <a:r>
              <a:rPr lang="ru-RU" sz="1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настоящего Положения, приравниваются к работникам, награжденным Золотым знаком «Почетный работник Финансового университета».</a:t>
            </a:r>
            <a:endParaRPr lang="ru-RU" sz="11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6691" y="246514"/>
            <a:ext cx="6148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Почетный работник Финансового университета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" y="66232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8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18864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Звание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«Почетный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попечитель Финансового университета»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76064" cy="53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928271" cy="213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a3plus.net/files/gramoty/gramota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3" y="3789040"/>
            <a:ext cx="1938153" cy="28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1225358"/>
            <a:ext cx="6336704" cy="558801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Звание «Почетный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попечитель Финансового университета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может быть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присвоено:</a:t>
            </a:r>
            <a:endParaRPr lang="ru-RU" sz="16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04775" indent="-104775" algn="just">
              <a:lnSpc>
                <a:spcPct val="105000"/>
              </a:lnSpc>
              <a:buFont typeface="Arial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значительную материальную поддержку Финансового университета, содействие в решении вопросов развития образовательной и научной деятельности, укрепление финансового положения и развития материальной базы Университета и социального обеспечения работников, обучающихся</a:t>
            </a:r>
          </a:p>
          <a:p>
            <a:pPr marL="104775" indent="-104775" algn="just">
              <a:lnSpc>
                <a:spcPct val="105000"/>
              </a:lnSpc>
              <a:buFont typeface="Arial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участие в установлении эффективного взаимодействия Университета с «бизнес-сообществом» (организациями, учреждениями), государственными учреждениями и органами власти в рамках научно-образовательной деятельности; решение вопросов адаптации обучающихся к практической профессиональной деятельности, трудоустройства выпускников Университета и развития их дальнейшей карьеры</a:t>
            </a:r>
          </a:p>
          <a:p>
            <a:pPr marL="104775" indent="-104775" algn="just">
              <a:lnSpc>
                <a:spcPct val="105000"/>
              </a:lnSpc>
              <a:buFont typeface="Arial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активную деятельность по укреплению позиций и престижа Финансового университета в Российской Федерации и за рубежом; за содействие и личный вклад в </a:t>
            </a: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организацию </a:t>
            </a: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международного сотрудничества Университета с ведущими высшими учебными заведениями мирового уровня, </a:t>
            </a: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международных образовательных программ, научных исследований и разработок, организации международных практик обучающихся, «летних и зимних школ студентов», а также в </a:t>
            </a: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трудоустройство </a:t>
            </a:r>
            <a:r>
              <a:rPr lang="ru-RU" sz="17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выпускников Университета в российских компаниях, работающих на международном рынке, и в международных компаниях мирового уровня</a:t>
            </a:r>
          </a:p>
          <a:p>
            <a:pPr algn="just">
              <a:lnSpc>
                <a:spcPct val="115000"/>
              </a:lnSpc>
            </a:pP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9" y="56880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0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448"/>
            <a:ext cx="8229600" cy="157177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Центра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и развития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персонала, оказывающие информационную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по вопросам награждения: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348880"/>
            <a:ext cx="6059016" cy="41373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планирования и развития персонала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Поповская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(499)943-98-20 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персоналу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Плиев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Тамерлан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(499)943-94-02 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Центра планирования и развития персонала 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 Юрий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(499)943-93-21 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планирования и развития персонала 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Элина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Витальевна,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(499)943-93-22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212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0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8568952" cy="5904656"/>
          </a:xfrm>
        </p:spPr>
        <p:txBody>
          <a:bodyPr>
            <a:normAutofit fontScale="47500" lnSpcReduction="20000"/>
          </a:bodyPr>
          <a:lstStyle/>
          <a:p>
            <a:pPr marL="0" indent="361950" algn="ctr"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 вопросов поощрения сотрудников </a:t>
            </a:r>
          </a:p>
          <a:p>
            <a:pPr marL="0" indent="361950">
              <a:buNone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ctr">
              <a:buNone/>
            </a:pP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Российской Федерации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buNone/>
            </a:pPr>
            <a:r>
              <a:rPr 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Основные права и обязанности </a:t>
            </a:r>
            <a:r>
              <a:rPr 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</a:t>
            </a:r>
          </a:p>
          <a:p>
            <a:pPr marL="0" indent="361950">
              <a:buNone/>
            </a:pPr>
            <a:r>
              <a:rPr lang="ru-RU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имеет право</a:t>
            </a:r>
            <a:r>
              <a:rPr lang="ru-RU" sz="23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6195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-поощрять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за добросовестный эффективный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труд.</a:t>
            </a:r>
          </a:p>
          <a:p>
            <a:pPr marL="0" indent="361950">
              <a:buNone/>
            </a:pPr>
            <a:endParaRPr lang="ru-RU" sz="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buNone/>
            </a:pPr>
            <a:r>
              <a:rPr 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189. Дисциплина труда и трудовой </a:t>
            </a:r>
            <a:r>
              <a:rPr 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распорядок</a:t>
            </a:r>
          </a:p>
          <a:p>
            <a:pPr marL="0" indent="361950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внутреннего трудового распорядка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локальный нормативный акт, регламентирующий в соответствии с настоящим Кодексом и иными федеральными законами порядок приема и увольнения работников, основные права, обязанности и ответственность сторон трудового договора, режим работы, время отдыха, применяемые к работникам меры поощрения и взыскания, а также иные вопросы регулирования трудовых отношений у данного работодателя.</a:t>
            </a:r>
          </a:p>
          <a:p>
            <a:pPr marL="0" indent="361950">
              <a:buNone/>
            </a:pPr>
            <a:endParaRPr lang="ru-RU" sz="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buNone/>
            </a:pPr>
            <a:r>
              <a:rPr 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191. Поощрения за труд</a:t>
            </a:r>
          </a:p>
          <a:p>
            <a:pPr marL="0" indent="36195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поощряет работников, добросовестно исполняющих трудовые обязанности (объявляет благодарность, выдает премию, награждает ценным подарком, почетной грамотой, представляет к званию лучшего по профессии).</a:t>
            </a:r>
          </a:p>
          <a:p>
            <a:pPr marL="0" indent="36195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виды поощрений работников за труд определяются коллективным договором или правилами внутреннего трудового распорядка, а также уставами и положениями о дисциплине. За особые трудовые заслуги перед обществом и государством работники могут быть представлены к государственным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наградам.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buNone/>
            </a:pPr>
            <a:endParaRPr lang="ru-RU" sz="2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ctr">
              <a:buNone/>
            </a:pP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внутреннего трудового распорядка Финансового университета</a:t>
            </a:r>
          </a:p>
          <a:p>
            <a:pPr marL="0" indent="361950">
              <a:spcBef>
                <a:spcPts val="600"/>
              </a:spcBef>
              <a:buNone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6.</a:t>
            </a:r>
          </a:p>
          <a:p>
            <a:pPr marL="0" indent="36195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поощряет Работников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добросовестно исполняющих трудовые обязанности. Основанием для применения к Работнику мер поощрения является его добросовестный эффективный труд, то есть безупречное выполнение трудовых обязанностей, продолжительная добросовестная работа, а также другие достижения в работе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приказе ректора (директора филиала) о поощрении устанавливается, за какие успехи поощряется Работник с указанием вида поощрения.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spcBef>
                <a:spcPts val="60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Финансовом университете применяются следующие виды поощрения: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благодарности;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премии;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ценным подарком;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присуждение звания «Почетный Работник Финансового университета»;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Работников или подготовленных ими научных работ на соискание премий, учрежденных Президентом Российской Федерации, Правительством Российской Федерации.</a:t>
            </a:r>
          </a:p>
          <a:p>
            <a:pPr marL="0" lvl="0" indent="36195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особые трудовые заслуги перед обществом и государством Работники могут быть представлены к государственным наградам.</a:t>
            </a:r>
          </a:p>
          <a:p>
            <a:pPr marL="0" lvl="0" indent="36195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заслуги и достижения в области образования и науки Работники Финансового университета могут быть награждены знаками отличия в сфере образования и науки, учрежденными Министерством образования и науки Российской Федерации, а также другими ведомствами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36195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6712"/>
            <a:ext cx="86989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качать Правила внутреннего трудового распорядка PDF, FB2, скачать книг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429000"/>
            <a:ext cx="581858" cy="86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800200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77678"/>
            <a:ext cx="6336704" cy="9361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году, в год празднования 95-летия </a:t>
            </a:r>
            <a: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университета</a:t>
            </a:r>
            <a: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новая система  награждения  работников.</a:t>
            </a:r>
            <a:b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628800"/>
            <a:ext cx="7848872" cy="3325820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новой системы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мотивации труда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в рамках которой решаются задачи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личного вклада сотрудников в развитие университета.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целостной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поощрений, охватывающей:</a:t>
            </a:r>
          </a:p>
          <a:p>
            <a:pPr marL="114300" indent="-114300" algn="just">
              <a:spcBef>
                <a:spcPts val="0"/>
              </a:spcBef>
            </a:pP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 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marL="114300" indent="-114300" algn="just">
              <a:spcBef>
                <a:spcPts val="0"/>
              </a:spcBef>
            </a:pP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114300" indent="-114300" algn="just">
              <a:spcBef>
                <a:spcPts val="0"/>
              </a:spcBef>
            </a:pP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юридических лиц, принимающих активное участие в  развитии Финансового  </a:t>
            </a: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основных принципов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работников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эффективному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труду, формирование комплексного механизма организации работы по награждению персонала, встроенного с систему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основополагающих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ценностей  и корпоративной культуры Финансового университета.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100-летию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Финансового университета.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1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4" descr="http://www.1000vuzov.ru/photos/fa1_m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78" y="5157191"/>
            <a:ext cx="3512397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45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7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038600" cy="399330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награждения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в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Финансовом университете </a:t>
            </a: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году на заседании Ученого совета утверждена Политика награждения работников Финансового университета (Протокол № 23 от 28.11.2014 г.).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награждения содержит основные концептуальные решения по формированию Системы мотивации персонала на период с 2014 по 2019 год и является основополагающим документом по вопросам награждения в рамках общей Кадровой политики, ориентированной на подготовку к 100 – летию Финансового университета.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100264" cy="43204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Политики награждения </a:t>
            </a:r>
          </a:p>
          <a:p>
            <a:pPr marL="0" indent="0" algn="ctr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работников – важнейший вид поощрения эффективной и добросовестной работы.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общественного признания как отдельных работников, так и трудовых коллективов в связи с достигнутыми успехами в труде.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организации системы награждения обеспечивает устойчивость и прозрачность ее процессов.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поощрению награждаемых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категории работников, а также обучающихся и иных лиц, достойных поощрения наградами различного уровня. </a:t>
            </a:r>
          </a:p>
        </p:txBody>
      </p:sp>
      <p:pic>
        <p:nvPicPr>
          <p:cNvPr id="6" name="Рисунок 5" descr="http://im0-tub-ru.yandex.net/i?id=280c8793f6cd1b36f45c25b08817e50b-132-144&amp;n=2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259088" cy="168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45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0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Политики награждения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единой системы награждения отмечаются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личная и коллективная эффективность работников в трудовой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успехи обучающихся в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вклад в развитие университета физических и юридических лиц, включая иностранных граждан и зарубежных организаций. 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наградами университета осуществляется на основе следующих принципов: </a:t>
            </a: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объективной оценки достижений работников в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труде;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поощрения работников исключительно за их личные заслуги перед университетом и конкретные достижения в трудовой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широкой гласности и обсуждения кандидатов, представляемых к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поощрению;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единства и равенства требований ко всем представляемым к награждению кандидатам. 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становится системным процессом и приурочивается: </a:t>
            </a: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 подведению итогов работы университета за год, за другие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 памятным и юбилейным датам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 празднованию профессиональных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 событиям и мероприятиям, имеющим важное значение для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 юбилейным датам рождения работников.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45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5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8848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регламентирующие систему награждения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Финансовом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7996" y="1772816"/>
            <a:ext cx="8424936" cy="474415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награждения работников Финансового университета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№2428/о от 17.12.2014 года) </a:t>
            </a:r>
          </a:p>
          <a:p>
            <a:pPr>
              <a:spcBef>
                <a:spcPts val="800"/>
              </a:spcBef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представления работников Финансового университета к награждению государственными наградами Российской Федерации, наградами Президента Российской Федерации, правительственными и ведомственными наградами Российской Федерации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30.12.2014 года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2582/о) 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наградах Финансового университета </a:t>
            </a:r>
            <a:endParaRPr lang="ru-RU" sz="8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27.12.2013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№2261/о) 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Конкурсе «Лауреат премии ректора Финансового университета» (Приказ от 23.04.2014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836/о) 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Комиссии по награждению работников Финансового университета (Приказ от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23.04.2014 № 824/о). 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959">
            <a:off x="6023801" y="5381275"/>
            <a:ext cx="1235915" cy="1283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0" y="168871"/>
            <a:ext cx="1191717" cy="1237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06">
            <a:off x="7729764" y="1172710"/>
            <a:ext cx="1235407" cy="128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45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6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204"/>
            <a:ext cx="8229600" cy="1786210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наград, к которым могут быть представлены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Финансового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успехи в труде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8229600" cy="4065315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Российской Федерации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Правительственные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Российской Федерации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Российской Федерации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                             (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награды) 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6" name="Рисунок 5" descr="http://nbchr.ru/virt_konst/images/konst_2_1_gerb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32856"/>
            <a:ext cx="1046609" cy="126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25" y="4116709"/>
            <a:ext cx="959843" cy="63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98" y="4123975"/>
            <a:ext cx="707900" cy="6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23" y="3590344"/>
            <a:ext cx="1096790" cy="91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61842"/>
            <a:ext cx="720081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16709"/>
            <a:ext cx="618158" cy="59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28539"/>
            <a:ext cx="648072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61842"/>
            <a:ext cx="648072" cy="68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8" y="4061842"/>
            <a:ext cx="746254" cy="70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92191"/>
            <a:ext cx="432048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45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8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799" y="116632"/>
            <a:ext cx="5759987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Виды наград Финансового университета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7" y="836712"/>
            <a:ext cx="64508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20753" y="836712"/>
            <a:ext cx="5483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7365D"/>
                </a:solidFill>
                <a:latin typeface="Times New Roman"/>
                <a:ea typeface="Times New Roman"/>
              </a:rPr>
              <a:t>Медаль </a:t>
            </a:r>
            <a:r>
              <a:rPr lang="ru-RU" sz="1400" b="1" dirty="0">
                <a:solidFill>
                  <a:srgbClr val="17365D"/>
                </a:solidFill>
                <a:latin typeface="Times New Roman"/>
                <a:ea typeface="Times New Roman"/>
              </a:rPr>
              <a:t>«За заслуги перед Финансовым университетом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0" y="2132856"/>
            <a:ext cx="490701" cy="455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98575" y="2132856"/>
            <a:ext cx="6549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70530" algn="l"/>
              </a:tabLst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Нагрудный Золотой знак «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Почетный работник Финансового университета»</a:t>
            </a:r>
            <a:endParaRPr lang="ru-RU" sz="14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9" y="2636912"/>
            <a:ext cx="505222" cy="504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720752" y="2617167"/>
            <a:ext cx="6883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70530" algn="l"/>
              </a:tabLst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Нагрудный Серебряный знак «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Почетный работник Финансового университета»</a:t>
            </a:r>
            <a:endParaRPr lang="ru-RU" sz="14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428905"/>
            <a:ext cx="5321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Звание «Почетный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попечитель Финансового университета»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4797152"/>
            <a:ext cx="4437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Благодарность ректора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Финансового университета»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4365104"/>
            <a:ext cx="6186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Почетная грамота Финансового университета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8576" y="3212976"/>
            <a:ext cx="6113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Звание «Лауреат премии ректора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Финансового университета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»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Комплект наград: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1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Нагрудный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знак «Лауреат премии ректора Финансового университета»: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2. Диплом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«Лауреат премии ректора Финансового университета»</a:t>
            </a:r>
          </a:p>
          <a:p>
            <a:endParaRPr lang="ru-RU" sz="1400" b="1" dirty="0" smtClean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pic>
        <p:nvPicPr>
          <p:cNvPr id="14" name="Picture 2" descr="http://dobrih-del-master.ru/images/kak_sdelat_sunduchok_sambo_po_etapno_5550_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93096"/>
            <a:ext cx="73271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57" y="5490788"/>
            <a:ext cx="451606" cy="10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8" y="5490788"/>
            <a:ext cx="379598" cy="3873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651919" y="5713635"/>
            <a:ext cx="5512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Комплект наград: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                               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1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Нагрудный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знак «Финансовый университет»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2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Статуэтка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«Почётный попечитель  Финансового университета»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Диплом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«Почётный попечитель Финансового университета»</a:t>
            </a:r>
          </a:p>
        </p:txBody>
      </p:sp>
      <p:pic>
        <p:nvPicPr>
          <p:cNvPr id="4103" name="Picture 7" descr="http://goldsert.ru/b/image/b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37" y="4293096"/>
            <a:ext cx="68685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a3plus.net/files/gramoty/gramota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60" y="3230961"/>
            <a:ext cx="715927" cy="91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a3plus.net/files/gramoty/gramota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37" y="5517232"/>
            <a:ext cx="686850" cy="10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7" y="3212976"/>
            <a:ext cx="415885" cy="37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3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188640"/>
            <a:ext cx="5328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НАГРАДНЫЕ МАРШРУТЫ </a:t>
            </a:r>
          </a:p>
          <a:p>
            <a:pPr algn="ctr"/>
            <a:r>
              <a:rPr lang="ru-RU" sz="22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работника Финансового университета</a:t>
            </a:r>
            <a:endParaRPr lang="ru-RU" sz="2200" dirty="0">
              <a:solidFill>
                <a:srgbClr val="4F81B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45080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http://goldsert.ru/b/image/b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38" y="4221088"/>
            <a:ext cx="68685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>
            <a:stCxn id="30" idx="1"/>
            <a:endCxn id="62" idx="5"/>
          </p:cNvCxnSpPr>
          <p:nvPr/>
        </p:nvCxnSpPr>
        <p:spPr>
          <a:xfrm>
            <a:off x="714782" y="5658622"/>
            <a:ext cx="754258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0-конечная звезда 26"/>
          <p:cNvSpPr/>
          <p:nvPr/>
        </p:nvSpPr>
        <p:spPr>
          <a:xfrm>
            <a:off x="5580112" y="5530508"/>
            <a:ext cx="266328" cy="216024"/>
          </a:xfrm>
          <a:prstGeom prst="star10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10-конечная звезда 29"/>
          <p:cNvSpPr/>
          <p:nvPr/>
        </p:nvSpPr>
        <p:spPr>
          <a:xfrm>
            <a:off x="448454" y="5517232"/>
            <a:ext cx="266328" cy="216024"/>
          </a:xfrm>
          <a:prstGeom prst="star10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5713276" y="3689266"/>
            <a:ext cx="6453" cy="184576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34" y="1621652"/>
            <a:ext cx="799238" cy="79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08" y="2674594"/>
            <a:ext cx="850641" cy="8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1403648" y="5175720"/>
            <a:ext cx="0" cy="462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10-конечная звезда 50"/>
          <p:cNvSpPr/>
          <p:nvPr/>
        </p:nvSpPr>
        <p:spPr>
          <a:xfrm>
            <a:off x="1271492" y="5517232"/>
            <a:ext cx="266328" cy="216024"/>
          </a:xfrm>
          <a:prstGeom prst="star10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2" name="Picture 2" descr="http://dobrih-del-master.ru/images/kak_sdelat_sunduchok_sambo_po_etapno_5550_1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73271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Прямая соединительная линия 57"/>
          <p:cNvCxnSpPr/>
          <p:nvPr/>
        </p:nvCxnSpPr>
        <p:spPr>
          <a:xfrm flipV="1">
            <a:off x="8390530" y="2530578"/>
            <a:ext cx="0" cy="314023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10-конечная звезда 61"/>
          <p:cNvSpPr/>
          <p:nvPr/>
        </p:nvSpPr>
        <p:spPr>
          <a:xfrm>
            <a:off x="8257366" y="5517232"/>
            <a:ext cx="266328" cy="216024"/>
          </a:xfrm>
          <a:prstGeom prst="star10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11058" y="5894603"/>
            <a:ext cx="1160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Прием на работу в </a:t>
            </a:r>
            <a:r>
              <a:rPr lang="ru-RU" sz="11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Финансовый</a:t>
            </a:r>
            <a:r>
              <a:rPr lang="ru-RU" sz="12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университет</a:t>
            </a:r>
            <a:endParaRPr lang="ru-RU" sz="1200" b="1" dirty="0">
              <a:solidFill>
                <a:srgbClr val="4F81B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76838" y="5866717"/>
            <a:ext cx="860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1 год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283005" y="5889721"/>
            <a:ext cx="860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10 лет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905762" y="5888232"/>
            <a:ext cx="860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15 лет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7262"/>
            <a:ext cx="675682" cy="62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Заголовок 1"/>
          <p:cNvSpPr>
            <a:spLocks noGrp="1"/>
          </p:cNvSpPr>
          <p:nvPr>
            <p:ph type="title"/>
          </p:nvPr>
        </p:nvSpPr>
        <p:spPr>
          <a:xfrm>
            <a:off x="971600" y="2434749"/>
            <a:ext cx="3672408" cy="562203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17365D"/>
                </a:solidFill>
                <a:latin typeface="Times New Roman"/>
                <a:ea typeface="Times New Roman"/>
                <a:cs typeface="+mn-cs"/>
              </a:rPr>
              <a:t>Звание «Лауреат премии ректора</a:t>
            </a:r>
            <a:r>
              <a:rPr lang="ru-RU" sz="1400" dirty="0" smtClean="0">
                <a:solidFill>
                  <a:srgbClr val="17365D"/>
                </a:solidFill>
                <a:latin typeface="Times New Roman"/>
                <a:ea typeface="Times New Roman"/>
                <a:cs typeface="+mn-cs"/>
              </a:rPr>
              <a:t>»</a:t>
            </a:r>
            <a:r>
              <a:rPr lang="ru-RU" sz="1400" dirty="0">
                <a:solidFill>
                  <a:srgbClr val="17365D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rgbClr val="17365D"/>
                </a:solidFill>
                <a:latin typeface="Times New Roman"/>
                <a:ea typeface="Times New Roman"/>
              </a:rPr>
              <a:t/>
            </a:r>
            <a:br>
              <a:rPr lang="ru-RU" sz="1400" dirty="0" smtClean="0">
                <a:solidFill>
                  <a:srgbClr val="17365D"/>
                </a:solidFill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17365D"/>
                </a:solidFill>
                <a:latin typeface="Times New Roman"/>
                <a:ea typeface="Times New Roman"/>
              </a:rPr>
              <a:t>- </a:t>
            </a:r>
            <a:r>
              <a:rPr lang="ru-RU" sz="1400" dirty="0">
                <a:solidFill>
                  <a:srgbClr val="17365D"/>
                </a:solidFill>
                <a:latin typeface="Times New Roman"/>
                <a:ea typeface="Times New Roman"/>
              </a:rPr>
              <a:t>без предъявления требований к </a:t>
            </a:r>
            <a:r>
              <a:rPr lang="ru-RU" sz="1400" dirty="0" smtClean="0">
                <a:solidFill>
                  <a:srgbClr val="17365D"/>
                </a:solidFill>
                <a:latin typeface="Times New Roman"/>
                <a:ea typeface="Times New Roman"/>
              </a:rPr>
              <a:t>стажу</a:t>
            </a:r>
            <a:endParaRPr lang="ru-RU" sz="1400" dirty="0">
              <a:solidFill>
                <a:srgbClr val="17365D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971600" y="1177588"/>
            <a:ext cx="5483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7365D"/>
                </a:solidFill>
                <a:latin typeface="Times New Roman"/>
                <a:ea typeface="Times New Roman"/>
              </a:rPr>
              <a:t>Медаль </a:t>
            </a:r>
            <a:r>
              <a:rPr lang="ru-RU" sz="1400" b="1" dirty="0">
                <a:solidFill>
                  <a:srgbClr val="17365D"/>
                </a:solidFill>
                <a:latin typeface="Times New Roman"/>
                <a:ea typeface="Times New Roman"/>
              </a:rPr>
              <a:t>«За заслуги перед Финансовым университетом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sz="1400" b="1" dirty="0">
                <a:solidFill>
                  <a:srgbClr val="17365D"/>
                </a:solidFill>
                <a:latin typeface="Times New Roman"/>
                <a:ea typeface="Times New Roman"/>
              </a:rPr>
              <a:t>- без предъявления требований к стажу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7" y="4352007"/>
            <a:ext cx="7159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4631570" y="1684801"/>
            <a:ext cx="354083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355976" y="2924944"/>
            <a:ext cx="86409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" y="85700"/>
            <a:ext cx="1821390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8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C4CDEB3D10084F989F1E7993BD264C" ma:contentTypeVersion="1" ma:contentTypeDescription="Создание документа." ma:contentTypeScope="" ma:versionID="4516d2f9ea05345573fd1b6f0de21c2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8FB20D-E971-4DED-B4B7-2CF755C143A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FA363D-189D-443A-8AE7-CB7E030F32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AD4854-7ED9-4529-B225-0C66CD74C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1927</Words>
  <Application>Microsoft Office PowerPoint</Application>
  <PresentationFormat>Экран (4:3)</PresentationFormat>
  <Paragraphs>203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В 2014 году, в год празднования 95-летия  Финансового университета введена новая система  награждения  работников. </vt:lpstr>
      <vt:lpstr>Презентация PowerPoint</vt:lpstr>
      <vt:lpstr> Основные положения Политики награждения </vt:lpstr>
      <vt:lpstr>       Документы, регламентирующие систему награждения в                                         Финансовом университете </vt:lpstr>
      <vt:lpstr>Виды наград, к которым могут быть представлены работники Финансового университета за успехи в труде</vt:lpstr>
      <vt:lpstr>Презентация PowerPoint</vt:lpstr>
      <vt:lpstr>Звание «Лауреат премии ректора»  - без предъявления требований к стажу</vt:lpstr>
      <vt:lpstr>           Информационная поддержка системы награждения работников Финансового университета:</vt:lpstr>
      <vt:lpstr>Медаль  «За заслуги перед Финансовым  университетом»</vt:lpstr>
      <vt:lpstr>Звание «Лауреат премии ректора»</vt:lpstr>
      <vt:lpstr>                                                                                     </vt:lpstr>
      <vt:lpstr>Презентация PowerPoint</vt:lpstr>
      <vt:lpstr> Сотрудники Центра планирования и развития персонала, оказывающие информационную поддержку по вопросам награждения: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Поповская М.Н.</dc:creator>
  <cp:lastModifiedBy>Плиев Тамерлан Александрович</cp:lastModifiedBy>
  <cp:revision>10</cp:revision>
  <dcterms:modified xsi:type="dcterms:W3CDTF">2017-04-04T08:51:45Z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0x01010010C4CDEB3D10084F989F1E7993BD264C</vt:lpwstr>
  </property>
</Properties>
</file>