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3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3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10.08.2023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library.ru/contents.asp?id=47965046" TargetMode="External"/><Relationship Id="rId3" Type="http://schemas.openxmlformats.org/officeDocument/2006/relationships/hyperlink" Target="https://elibrary.ru/contents.asp?id=44397211&amp;selid=44397214" TargetMode="External"/><Relationship Id="rId7" Type="http://schemas.openxmlformats.org/officeDocument/2006/relationships/hyperlink" Target="https://elibrary.ru/contents.asp?id=47108095&amp;selid=47108096" TargetMode="External"/><Relationship Id="rId2" Type="http://schemas.openxmlformats.org/officeDocument/2006/relationships/hyperlink" Target="https://elibrary.ru/contents.asp?id=42923712&amp;selid=4292373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library.ru/contents.asp?id=47108095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www.elibrary.ru/contents.asp?id=46317674&amp;selid=46317700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elibrary.ru/contents.asp?id=46317674" TargetMode="External"/><Relationship Id="rId9" Type="http://schemas.openxmlformats.org/officeDocument/2006/relationships/hyperlink" Target="https://www.elibrary.ru/contents.asp?id=47965046&amp;selid=4796506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.ru/org/faculty/jurfac/News/2022-05-27-skol.asp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ПОРТФОЛИО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76A8F95-B855-A11D-958E-ED83C7ABD0E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584873"/>
              </p:ext>
            </p:extLst>
          </p:nvPr>
        </p:nvGraphicFramePr>
        <p:xfrm>
          <a:off x="203200" y="1341120"/>
          <a:ext cx="10546081" cy="5227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0240">
                  <a:extLst>
                    <a:ext uri="{9D8B030D-6E8A-4147-A177-3AD203B41FA5}">
                      <a16:colId xmlns:a16="http://schemas.microsoft.com/office/drawing/2014/main" val="3783779918"/>
                    </a:ext>
                  </a:extLst>
                </a:gridCol>
                <a:gridCol w="4815841">
                  <a:extLst>
                    <a:ext uri="{9D8B030D-6E8A-4147-A177-3AD203B41FA5}">
                      <a16:colId xmlns:a16="http://schemas.microsoft.com/office/drawing/2014/main" val="452319796"/>
                    </a:ext>
                  </a:extLst>
                </a:gridCol>
              </a:tblGrid>
              <a:tr h="670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1. Потенциальные риски потребителя по предварительному договору купли-продажи жилого помещения. Экономика и право.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XXI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век. </a:t>
                      </a:r>
                    </a:p>
                    <a:p>
                      <a:pPr algn="just"/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(научная статья)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Законодательство. – М.: 2016. - № 2. - С. 207-211. – 1200 экз.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1124831292"/>
                  </a:ext>
                </a:extLst>
              </a:tr>
              <a:tr h="804203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2. Соотношение предварительного договора с опционным соглашением и опционом на заключение договора (в сделках с недвижимым имуществом). Экономика и право.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XXI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век. </a:t>
                      </a:r>
                    </a:p>
                    <a:p>
                      <a:pPr algn="just"/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(научная статья)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Экономика и общество. – М.: 2016. - № 4. - С. 105-113. – 1200 экз.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2885685185"/>
                  </a:ext>
                </a:extLst>
              </a:tr>
              <a:tr h="670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3. Особенности назначения и выплаты денежных средств на содержание детей, находящихся под опекой, в Москве. Вестник МГПУ Серия «Юридические науки» (научная статья)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Трибуна молодых ученых. – М.: 2020. - №1. – С. 76-82. – 1000 экз.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1178592969"/>
                  </a:ext>
                </a:extLst>
              </a:tr>
              <a:tr h="40210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4. Правовые проблемы определения понятия «место жительства» подопечных детей. Образование и право. (научная статья)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Проблемы российского законодательства. – М.: 2020. - </a:t>
                      </a:r>
                      <a:r>
                        <a:rPr lang="ru-RU" sz="1300" u="sng">
                          <a:effectLst/>
                          <a:latin typeface="Book Antiqua" panose="02040602050305030304" pitchFamily="18" charset="0"/>
                          <a:hlinkClick r:id="rId2"/>
                        </a:rPr>
                        <a:t>№ 3</a:t>
                      </a: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. - С. 132-136. – 1200 экз.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2403115665"/>
                  </a:ext>
                </a:extLst>
              </a:tr>
              <a:tr h="536135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Некоторые вопросы правового регулирования качества зерна (на примере России и Канады). Современный юрист. (научная статья)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Гражданское право. - М.: 2020. - </a:t>
                      </a:r>
                      <a:r>
                        <a:rPr lang="ru-RU" sz="1300" u="sng">
                          <a:effectLst/>
                          <a:latin typeface="Book Antiqua" panose="02040602050305030304" pitchFamily="18" charset="0"/>
                          <a:hlinkClick r:id="rId3"/>
                        </a:rPr>
                        <a:t>№ 4 (33)</a:t>
                      </a: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. - С. 33-44. – 980 экз.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2308773654"/>
                  </a:ext>
                </a:extLst>
              </a:tr>
              <a:tr h="804203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5. Некоторые вопросы законодательства о контрактной системе при осуществлении закупочных и товарных интервенций на зерновом рынке.</a:t>
                      </a: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676400" algn="l"/>
                          <a:tab pos="4943475" algn="l"/>
                        </a:tabLst>
                      </a:pPr>
                      <a:r>
                        <a:rPr lang="ru-RU" sz="1300" u="sng">
                          <a:effectLst/>
                          <a:latin typeface="Book Antiqua" panose="02040602050305030304" pitchFamily="18" charset="0"/>
                          <a:hlinkClick r:id="rId4"/>
                        </a:rPr>
                        <a:t>Проблемы экономики и юридической практики</a:t>
                      </a: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. 2021. Т. 17. </a:t>
                      </a:r>
                      <a:r>
                        <a:rPr lang="ru-RU" sz="1300" u="sng">
                          <a:effectLst/>
                          <a:latin typeface="Book Antiqua" panose="02040602050305030304" pitchFamily="18" charset="0"/>
                          <a:hlinkClick r:id="rId5"/>
                        </a:rPr>
                        <a:t>№ 3</a:t>
                      </a: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. С. 193-198.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311223917"/>
                  </a:ext>
                </a:extLst>
              </a:tr>
              <a:tr h="670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6. Правовое обеспечение проведения государственных интервенций на зерновом рынке Российской Федерации (историко-правовой анализ).</a:t>
                      </a:r>
                    </a:p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Современный юрист. (научная статья)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u="sng" dirty="0">
                          <a:effectLst/>
                          <a:latin typeface="Book Antiqua" panose="02040602050305030304" pitchFamily="18" charset="0"/>
                          <a:hlinkClick r:id="rId6"/>
                        </a:rPr>
                        <a:t>Современный юрист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2021. </a:t>
                      </a:r>
                      <a:r>
                        <a:rPr lang="ru-RU" sz="1300" u="sng" dirty="0">
                          <a:effectLst/>
                          <a:latin typeface="Book Antiqua" panose="02040602050305030304" pitchFamily="18" charset="0"/>
                          <a:hlinkClick r:id="rId7"/>
                        </a:rPr>
                        <a:t>№ 3 (36)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С. 8-18.</a:t>
                      </a:r>
                    </a:p>
                    <a:p>
                      <a:pPr>
                        <a:tabLst>
                          <a:tab pos="1676400" algn="l"/>
                          <a:tab pos="4943475" algn="l"/>
                        </a:tabLs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58361776"/>
                  </a:ext>
                </a:extLst>
              </a:tr>
              <a:tr h="670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7. Правовое обеспечение проведения государственных интервенций на зерновом рынке Российской Федерации (историко-правовой анализ).</a:t>
                      </a:r>
                    </a:p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Современный юрист. (научная статья)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u="none" strike="noStrike" dirty="0">
                          <a:effectLst/>
                          <a:latin typeface="Book Antiqua" panose="02040602050305030304" pitchFamily="18" charset="0"/>
                          <a:hlinkClick r:id="rId8"/>
                        </a:rPr>
                        <a:t>Образование и право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2021. </a:t>
                      </a:r>
                      <a:r>
                        <a:rPr lang="ru-RU" sz="1300" u="none" strike="noStrike" dirty="0">
                          <a:effectLst/>
                          <a:latin typeface="Book Antiqua" panose="02040602050305030304" pitchFamily="18" charset="0"/>
                          <a:hlinkClick r:id="rId9"/>
                        </a:rPr>
                        <a:t>№ 8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С. 89-94.</a:t>
                      </a:r>
                    </a:p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3584309055"/>
                  </a:ext>
                </a:extLst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42B0A83-2A88-767D-1DDE-E3566C011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2335"/>
            <a:ext cx="10391775" cy="377403"/>
          </a:xfrm>
        </p:spPr>
        <p:txBody>
          <a:bodyPr/>
          <a:lstStyle/>
          <a:p>
            <a:r>
              <a:rPr lang="ru-RU" sz="2400" dirty="0"/>
              <a:t>Научные статьи в индексируемых и рецензируемых изданиях</a:t>
            </a: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FBAB9C93-1DB6-43DC-29BB-DA66B06B4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E1AE75A-A2B3-2AE9-6236-AB76122B9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749F95B9-AB3A-50F9-623F-4C61ADAE3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D8EBE86-E0D6-9820-2CCB-056FE1B7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78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76A8F95-B855-A11D-958E-ED83C7ABD0E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7593202"/>
              </p:ext>
            </p:extLst>
          </p:nvPr>
        </p:nvGraphicFramePr>
        <p:xfrm>
          <a:off x="203200" y="1341120"/>
          <a:ext cx="10546081" cy="466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0240">
                  <a:extLst>
                    <a:ext uri="{9D8B030D-6E8A-4147-A177-3AD203B41FA5}">
                      <a16:colId xmlns:a16="http://schemas.microsoft.com/office/drawing/2014/main" val="3783779918"/>
                    </a:ext>
                  </a:extLst>
                </a:gridCol>
                <a:gridCol w="4815841">
                  <a:extLst>
                    <a:ext uri="{9D8B030D-6E8A-4147-A177-3AD203B41FA5}">
                      <a16:colId xmlns:a16="http://schemas.microsoft.com/office/drawing/2014/main" val="452319796"/>
                    </a:ext>
                  </a:extLst>
                </a:gridCol>
              </a:tblGrid>
              <a:tr h="670169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8. Совершенствование правового регулирования организации государственных закупок на основе изучения опыта зарубежных стран (коллективная монография)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ООО"Русайнс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", 2023. – 172 с.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1124831292"/>
                  </a:ext>
                </a:extLst>
              </a:tr>
              <a:tr h="804203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9. </a:t>
                      </a:r>
                      <a:r>
                        <a:rPr lang="en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Big tech's acquisition challenge to EU merger control 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Ch. S. Hutchinson, D. </a:t>
                      </a:r>
                      <a:r>
                        <a:rPr lang="en" sz="1800" b="0" i="0" kern="1200" dirty="0" err="1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Treščáková</a:t>
                      </a:r>
                      <a:r>
                        <a:rPr lang="en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, A. A. </a:t>
                      </a:r>
                      <a:r>
                        <a:rPr lang="en" sz="1800" b="0" i="0" kern="1200" dirty="0" err="1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Berdnikova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European Competition Journal. – 2023. – Vol. 19, No. 2. – P. 226-245.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2885685185"/>
                  </a:ext>
                </a:extLst>
              </a:tr>
              <a:tr h="670169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10. Правовое регулирование использования технологий искусственного интеллекта в предпринимательской деятельности в агропромышленном комплексе (М. В. Демченко, А. А. Бердникова)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Хозяйство и право. – 2022. – № 9(548). – С. 34-45.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1178592969"/>
                  </a:ext>
                </a:extLst>
              </a:tr>
              <a:tr h="402101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11. Правовое регулирование государственной финансовой поддержки сельскохозяйственных товаропроизводителей, как субъектов малого и среднего предпринимательства, на зерновом рынке Российской Федерации и др.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  Юридические исследования. – 2022. – № 11. –  С. 62-73. 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9" marR="19229" marT="0" marB="0"/>
                </a:tc>
                <a:extLst>
                  <a:ext uri="{0D108BD9-81ED-4DB2-BD59-A6C34878D82A}">
                    <a16:rowId xmlns:a16="http://schemas.microsoft.com/office/drawing/2014/main" val="2403115665"/>
                  </a:ext>
                </a:extLst>
              </a:tr>
            </a:tbl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42B0A83-2A88-767D-1DDE-E3566C011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2335"/>
            <a:ext cx="10391775" cy="377403"/>
          </a:xfrm>
        </p:spPr>
        <p:txBody>
          <a:bodyPr/>
          <a:lstStyle/>
          <a:p>
            <a:r>
              <a:rPr lang="ru-RU" sz="2400" dirty="0"/>
              <a:t>Научные статьи в индексируемых и рецензируемых изданиях</a:t>
            </a: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FBAB9C93-1DB6-43DC-29BB-DA66B06B4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E1AE75A-A2B3-2AE9-6236-AB76122B9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749F95B9-AB3A-50F9-623F-4C61ADAE3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D8EBE86-E0D6-9820-2CCB-056FE1B7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65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E0119CB-7483-9E8D-8203-EDBE0834C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Участие в конференциях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13683F2-D987-8F84-CC16-702C0A9AB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988143"/>
              </p:ext>
            </p:extLst>
          </p:nvPr>
        </p:nvGraphicFramePr>
        <p:xfrm>
          <a:off x="137160" y="1249680"/>
          <a:ext cx="11551920" cy="5410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04">
                  <a:extLst>
                    <a:ext uri="{9D8B030D-6E8A-4147-A177-3AD203B41FA5}">
                      <a16:colId xmlns:a16="http://schemas.microsoft.com/office/drawing/2014/main" val="3056169975"/>
                    </a:ext>
                  </a:extLst>
                </a:gridCol>
                <a:gridCol w="4799224">
                  <a:extLst>
                    <a:ext uri="{9D8B030D-6E8A-4147-A177-3AD203B41FA5}">
                      <a16:colId xmlns:a16="http://schemas.microsoft.com/office/drawing/2014/main" val="1210236034"/>
                    </a:ext>
                  </a:extLst>
                </a:gridCol>
                <a:gridCol w="6464692">
                  <a:extLst>
                    <a:ext uri="{9D8B030D-6E8A-4147-A177-3AD203B41FA5}">
                      <a16:colId xmlns:a16="http://schemas.microsoft.com/office/drawing/2014/main" val="3553765455"/>
                    </a:ext>
                  </a:extLst>
                </a:gridCol>
              </a:tblGrid>
              <a:tr h="553219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No п\п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Наименование работ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Выходные данные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4210926281"/>
                  </a:ext>
                </a:extLst>
              </a:tr>
              <a:tr h="1190957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1.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Правовое регулирование качества зерна на примере России и Канады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«Мир на пороге новых возможностей: общество, государство, экономика» в рамках XV Всероссийского Фестиваля науки «NAUKA 0+».</a:t>
                      </a:r>
                    </a:p>
                    <a:p>
                      <a:pPr algn="just">
                        <a:spcBef>
                          <a:spcPts val="740"/>
                        </a:spcBef>
                        <a:spcAft>
                          <a:spcPts val="740"/>
                        </a:spcAft>
                      </a:pP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(г. Москва, ФГБОУВО "Финансовый университет при Правительстве Российской Федерации", Юридический факультет, 10 октября 2020 г.).</a:t>
                      </a:r>
                    </a:p>
                    <a:p>
                      <a:pPr algn="just">
                        <a:spcBef>
                          <a:spcPts val="740"/>
                        </a:spcBef>
                        <a:spcAft>
                          <a:spcPts val="740"/>
                        </a:spcAft>
                      </a:pP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366619587"/>
                  </a:ext>
                </a:extLst>
              </a:tr>
              <a:tr h="1290843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2.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Правовое обеспечение осуществления государственных интервенций на зерновом рынке Российской Федерации (историко-правовой анализ)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Правовые традиции становления Российской государственности (к 300-летию провозглашения Российской Империи). Секция 4.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(г. Москва, ФГНИУ "Институт законодательства и сравнительного правоведения при Правительстве Российской Федерации", 12 мая 2021 г.).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569327292"/>
                  </a:ext>
                </a:extLst>
              </a:tr>
              <a:tr h="1106437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3.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Реализация Стратегии зернового комплекса до 2035 года (государственные закупочные и товарные интервенции): правовой аспект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Международная научно-исследовательская конференция по продовольственной безопасности и сельскому хозяйству CFSA 2021.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(г. Ялта, Крым, Всероссийский национальный НИИ виноградарства и виноделия «Магарач» РАН, 3-4 мая 2021 г.).</a:t>
                      </a:r>
                    </a:p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3727766082"/>
                  </a:ext>
                </a:extLst>
              </a:tr>
              <a:tr h="1011673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4.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Применение законодательства о контрактной системе при осуществлении государственных закупочных и товарных интервенций на зерновом рынке Российской Федерации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IX Международный научный конгресс «Концепции и модели интенсификации предпринимательской деятельности: мировые, национальные и региональные тренды». Секция 7.</a:t>
                      </a:r>
                    </a:p>
                    <a:p>
                      <a:pPr algn="just">
                        <a:spcBef>
                          <a:spcPts val="740"/>
                        </a:spcBef>
                        <a:spcAft>
                          <a:spcPts val="74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(Москва, ФГБОУВО "Финансовый университет при Правительстве Российской Федерации", Юридический факультет, 21-22 мая 2021 г.).</a:t>
                      </a:r>
                      <a:endParaRPr lang="ru-RU" sz="1300" b="1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397289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8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24433B9-B9FF-70B0-3950-8E2DB489F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44738"/>
              </p:ext>
            </p:extLst>
          </p:nvPr>
        </p:nvGraphicFramePr>
        <p:xfrm>
          <a:off x="109220" y="471805"/>
          <a:ext cx="11551920" cy="628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04">
                  <a:extLst>
                    <a:ext uri="{9D8B030D-6E8A-4147-A177-3AD203B41FA5}">
                      <a16:colId xmlns:a16="http://schemas.microsoft.com/office/drawing/2014/main" val="2630204905"/>
                    </a:ext>
                  </a:extLst>
                </a:gridCol>
                <a:gridCol w="4799224">
                  <a:extLst>
                    <a:ext uri="{9D8B030D-6E8A-4147-A177-3AD203B41FA5}">
                      <a16:colId xmlns:a16="http://schemas.microsoft.com/office/drawing/2014/main" val="2367992492"/>
                    </a:ext>
                  </a:extLst>
                </a:gridCol>
                <a:gridCol w="6464692">
                  <a:extLst>
                    <a:ext uri="{9D8B030D-6E8A-4147-A177-3AD203B41FA5}">
                      <a16:colId xmlns:a16="http://schemas.microsoft.com/office/drawing/2014/main" val="1814935137"/>
                    </a:ext>
                  </a:extLst>
                </a:gridCol>
              </a:tblGrid>
              <a:tr h="553219"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No п\п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Наименование работ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Выходные данные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943575778"/>
                  </a:ext>
                </a:extLst>
              </a:tr>
              <a:tr h="1190957">
                <a:tc>
                  <a:txBody>
                    <a:bodyPr/>
                    <a:lstStyle/>
                    <a:p>
                      <a:pPr algn="just"/>
                      <a:r>
                        <a:rPr lang="ru-RU" sz="1300" b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конкурентоспособности и инвестиционной привлекательности зернового рынка Российской Федерации</a:t>
                      </a:r>
                      <a:endParaRPr lang="ru-RU" sz="1300" b="0" i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Международный научный конгресс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«Стратегии предпринимательства: 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бизнес-экосистемы, реальные ценности, общество».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(Москва, ФГБОУВО "Финансовый университет при Правительстве Российской Федерации", Юридический факультет, 20-21 мая 2022 г.).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728304"/>
                  </a:ext>
                </a:extLst>
              </a:tr>
              <a:tr h="1019478">
                <a:tc>
                  <a:txBody>
                    <a:bodyPr/>
                    <a:lstStyle/>
                    <a:p>
                      <a:pPr algn="just"/>
                      <a:r>
                        <a:rPr lang="ru-RU" sz="1300" b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технологий искусственного интеллекта в предпринимательской̆ деятельности (в т.ч. и на зерновом рынке Российской Федерации)</a:t>
                      </a:r>
                      <a:endParaRPr lang="ru-RU" sz="1300" b="0" i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 u="sng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XVII Международная школа-практикум молодых учёных -юристов «Право и технологии будущего»</a:t>
                      </a:r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Секция 3 «Цифровая экономика и частное право».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(Москва, Инновационный центр Сколково, 20 мая 2022 г.)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3134655"/>
                  </a:ext>
                </a:extLst>
              </a:tr>
              <a:tr h="1106437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"The role of existing double degree law programs between French and Russian universities as a factor of improvement of the academic reputation of these universities."</a:t>
                      </a:r>
                      <a:r>
                        <a:rPr lang="ru-RU" sz="1300" b="0" i="0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«Joint educational programs: global competition 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in international educational markets 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(ways of development and innovation)»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300" b="0" i="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b="0" i="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Москва, ФГБОУВО "Финансовый университет при Правительстве Российской Федерации", Юридический факультет, 15 декабря 2021 г.).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1496986865"/>
                  </a:ext>
                </a:extLst>
              </a:tr>
              <a:tr h="1106437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Правовое регулирование государственной финансовой поддержки хозяйствующих субъектов, осуществляющих предпринимательскую деятельность, на зерновом рынке Российской Федерации</a:t>
                      </a:r>
                      <a:r>
                        <a:rPr lang="ru-RU" sz="1300" b="0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VII Международный форум Финансового университета «Экономические бои без правил: рецепты победы»</a:t>
                      </a:r>
                    </a:p>
                    <a:p>
                      <a:pPr algn="just"/>
                      <a:endParaRPr lang="ru-RU" sz="1300" b="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Москва, Финансовый университет при Правительстве Российской Федерации, 23 ноября 2022 г.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4100894259"/>
                  </a:ext>
                </a:extLst>
              </a:tr>
              <a:tr h="1106437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Обеспечение доступа к данным на зерновом рынке посредством цифровизации</a:t>
                      </a:r>
                      <a:r>
                        <a:rPr lang="ru-RU" sz="1300" b="0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XI</a:t>
                      </a:r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Международный научный конгресс «</a:t>
                      </a:r>
                      <a:r>
                        <a:rPr lang="ru-RU" sz="1300" b="0" kern="1200" dirty="0" err="1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Новыи</a:t>
                      </a:r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̆ смысл развития предпринимательства: модель опережения, технологии, кадры»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Москва, Финансовый университет при Правительстве Российской Федерации, 19-20 мая 2023 г.</a:t>
                      </a:r>
                    </a:p>
                    <a:p>
                      <a:pPr algn="just"/>
                      <a:endParaRPr lang="ru-RU" sz="1300" b="0" i="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997" marR="24997" marT="0" marB="0"/>
                </a:tc>
                <a:extLst>
                  <a:ext uri="{0D108BD9-81ED-4DB2-BD59-A6C34878D82A}">
                    <a16:rowId xmlns:a16="http://schemas.microsoft.com/office/drawing/2014/main" val="3828844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66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человек, стена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76DFE992-8089-C528-9295-ED4D30584B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89"/>
          <a:stretch/>
        </p:blipFill>
        <p:spPr>
          <a:xfrm>
            <a:off x="442728" y="1493520"/>
            <a:ext cx="5455152" cy="4683443"/>
          </a:xfrm>
          <a:prstGeom prst="rect">
            <a:avLst/>
          </a:prstGeom>
          <a:noFill/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9DFD75C-26DE-8ABA-B2A9-5AB6E61EA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93520"/>
            <a:ext cx="5257800" cy="4683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cap="all" dirty="0"/>
              <a:t>БЕРДНИКОВА АННА АЛЕКСАНДРОВНА,</a:t>
            </a:r>
          </a:p>
          <a:p>
            <a:pPr marL="0" indent="0">
              <a:buNone/>
            </a:pPr>
            <a:r>
              <a:rPr lang="ru-RU" b="1" dirty="0"/>
              <a:t>E-mail:</a:t>
            </a:r>
            <a:r>
              <a:rPr lang="ru-RU" dirty="0"/>
              <a:t> </a:t>
            </a:r>
            <a:r>
              <a:rPr lang="ru-RU" dirty="0" err="1"/>
              <a:t>AABerdnikova@fa.ru</a:t>
            </a:r>
            <a:r>
              <a:rPr lang="ru-RU" dirty="0"/>
              <a:t> 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Подразделение:</a:t>
            </a:r>
            <a:r>
              <a:rPr lang="ru-RU" dirty="0"/>
              <a:t> Департамент правового регулирования экономической деятельности Юридического факультета</a:t>
            </a:r>
          </a:p>
          <a:p>
            <a:pPr marL="0" indent="0">
              <a:buNone/>
            </a:pPr>
            <a:r>
              <a:rPr lang="ru-RU" b="1" dirty="0"/>
              <a:t>Должность:</a:t>
            </a:r>
            <a:r>
              <a:rPr lang="ru-RU" dirty="0"/>
              <a:t> Преподаватель  </a:t>
            </a:r>
          </a:p>
          <a:p>
            <a:pPr marL="0" indent="0">
              <a:buNone/>
            </a:pPr>
            <a:r>
              <a:rPr lang="ru-RU" b="1" dirty="0"/>
              <a:t>Общий педагогический стаж</a:t>
            </a:r>
            <a:r>
              <a:rPr lang="ru-RU" dirty="0"/>
              <a:t> – 5 лет</a:t>
            </a:r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1A982CE-A91A-28BF-6916-73B9270D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 работы</a:t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970E9-C81E-3252-275F-6375171EC272}"/>
              </a:ext>
            </a:extLst>
          </p:cNvPr>
          <p:cNvSpPr txBox="1"/>
          <p:nvPr/>
        </p:nvSpPr>
        <p:spPr>
          <a:xfrm>
            <a:off x="396240" y="1359826"/>
            <a:ext cx="10881360" cy="4932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- 2021 г. – 2022 г. - менеджер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Юридического факультета, Финансовый университет при Правительстве Российской Федерации;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г. – 2021 г. - менеджер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Департамента правового регулирования экономической деятельности Юридического факультета, Финансовый университет при Правительстве Российской Федерации;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- 2018 г. по настоящее время – преподаватель Департамента правового регулирования экономической деятельности Юридического факультета, Финансовый университет при Правительстве Российской Федерации;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- 2018 – 2019 гг.– юрист, Благотворительный Центр «Соучастие в Судьбе»;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- 2016 - 2018 гг. – юрист/переводчик, ООО «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Солди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- 2014 - 2016 гг. – секретарь судебного участка/заседания, Мировой суд.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D23D239A-F022-264D-D69A-AEEC4299A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7680" y="1447800"/>
            <a:ext cx="10561320" cy="4729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Преподаваемые дисциплины </a:t>
            </a:r>
            <a:r>
              <a:rPr lang="ru-RU" dirty="0">
                <a:solidFill>
                  <a:schemeClr val="tx1"/>
                </a:solidFill>
              </a:rPr>
              <a:t>в Финансовом Университете:</a:t>
            </a:r>
          </a:p>
          <a:p>
            <a:r>
              <a:rPr lang="ru-RU" dirty="0">
                <a:solidFill>
                  <a:schemeClr val="tx1"/>
                </a:solidFill>
              </a:rPr>
              <a:t>Семейное право;</a:t>
            </a:r>
          </a:p>
          <a:p>
            <a:r>
              <a:rPr lang="ru-RU" dirty="0">
                <a:solidFill>
                  <a:schemeClr val="tx1"/>
                </a:solidFill>
              </a:rPr>
              <a:t>Защита прав потребителя;</a:t>
            </a:r>
          </a:p>
          <a:p>
            <a:r>
              <a:rPr lang="ru-RU" dirty="0">
                <a:solidFill>
                  <a:schemeClr val="tx1"/>
                </a:solidFill>
              </a:rPr>
              <a:t>Договорное право;</a:t>
            </a:r>
          </a:p>
          <a:p>
            <a:r>
              <a:rPr lang="ru-RU" dirty="0">
                <a:solidFill>
                  <a:schemeClr val="tx1"/>
                </a:solidFill>
              </a:rPr>
              <a:t>Правовое регулирование бизнеса (на русском и английском языках);</a:t>
            </a:r>
          </a:p>
          <a:p>
            <a:r>
              <a:rPr lang="ru-RU" dirty="0">
                <a:solidFill>
                  <a:schemeClr val="tx1"/>
                </a:solidFill>
              </a:rPr>
              <a:t>Правовое регулирование экономической деятельности (на русском и английском языках);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Правовая система Российской Федерации;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Право;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Гражданское право;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Теория государства и права;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Экологическое право.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EA06A8A-E28A-BDDB-669D-6F575021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Преподаваемые дисциплины</a:t>
            </a:r>
          </a:p>
        </p:txBody>
      </p:sp>
    </p:spTree>
    <p:extLst>
      <p:ext uri="{BB962C8B-B14F-4D97-AF65-F5344CB8AC3E}">
        <p14:creationId xmlns:p14="http://schemas.microsoft.com/office/powerpoint/2010/main" val="275298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64E24A3-3348-4FFB-8440-14780914C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8300" y="1371600"/>
            <a:ext cx="10772140" cy="5080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/>
              <a:t>- </a:t>
            </a:r>
            <a:r>
              <a:rPr lang="ru-RU" sz="2200" dirty="0">
                <a:solidFill>
                  <a:schemeClr val="tx1"/>
                </a:solidFill>
              </a:rPr>
              <a:t>2023 г., защита кандидатской диссертации на тему 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«Правовое регулирование отношений при осуществлении государственных товарных и закупочных интервенций на зерновом рынке Российской Федерации» при Департаменте правового регулирования экономической деятельности Юридического факультета ФГОБУ ВО «Финансовый университет при Правительстве Российской Федерации».</a:t>
            </a:r>
            <a:r>
              <a:rPr lang="ru-RU" sz="2200" dirty="0">
                <a:solidFill>
                  <a:schemeClr val="tx1"/>
                </a:solidFill>
                <a:effectLst/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- 2023 г., Финансовый университет при Правительстве Российской Федерации, Москва – Юридический факультет, аспирантура, направленность 5.1.3. «Частно-правовые (</a:t>
            </a:r>
            <a:r>
              <a:rPr lang="ru-RU" sz="2200" dirty="0" err="1">
                <a:solidFill>
                  <a:schemeClr val="tx1"/>
                </a:solidFill>
              </a:rPr>
              <a:t>цивилистические</a:t>
            </a:r>
            <a:r>
              <a:rPr lang="ru-RU" sz="2200" dirty="0">
                <a:solidFill>
                  <a:schemeClr val="tx1"/>
                </a:solidFill>
              </a:rPr>
              <a:t>) науки» (ранее 12.00.03 Гражданское право; предпринимательское право; международное частное право; семейное право);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- 2018 г. Финансовый университет при Правительстве Российской Федерации, Москва – Юридический факультет, Юрист для частного бизнеса и власти, магистратура;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- 2015 г. Адыгейский государственный университет, Майкоп - Юридический факультет, Гражданское право, бакалавр, красный диплом;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- 2015 г. Адыгейский государственный университет, Майкоп - Факультет иностранных языков, Лингвистика, бакалавр.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08B576F-128A-2651-637D-7F49227C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Образование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82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4B4DB36-E00B-795F-9132-8F3442018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901" y="1066800"/>
            <a:ext cx="11544300" cy="5336540"/>
          </a:xfrm>
        </p:spPr>
        <p:txBody>
          <a:bodyPr>
            <a:noAutofit/>
          </a:bodyPr>
          <a:lstStyle/>
          <a:p>
            <a:pPr lvl="0"/>
            <a:r>
              <a:rPr lang="en-US" sz="1550" dirty="0">
                <a:solidFill>
                  <a:schemeClr val="tx1"/>
                </a:solidFill>
              </a:rPr>
              <a:t>2023 </a:t>
            </a:r>
            <a:r>
              <a:rPr lang="ru-RU" sz="1550" dirty="0">
                <a:solidFill>
                  <a:schemeClr val="tx1"/>
                </a:solidFill>
              </a:rPr>
              <a:t>г., Дидактика, персонализированная образовательная среда в современной экосистеме вуза;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2023., Деловой протокол и этикет для государственных и коммерческих организаций;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2023., Прикладные навыки работы на информационном ресурсе </a:t>
            </a:r>
            <a:r>
              <a:rPr lang="en-US" sz="1550" dirty="0" err="1">
                <a:solidFill>
                  <a:schemeClr val="tx1"/>
                </a:solidFill>
              </a:rPr>
              <a:t>org.fa.ru</a:t>
            </a:r>
            <a:r>
              <a:rPr lang="en-US" sz="1550" dirty="0">
                <a:solidFill>
                  <a:schemeClr val="tx1"/>
                </a:solidFill>
              </a:rPr>
              <a:t> </a:t>
            </a:r>
            <a:r>
              <a:rPr lang="ru-RU" sz="1550" dirty="0">
                <a:solidFill>
                  <a:schemeClr val="tx1"/>
                </a:solidFill>
              </a:rPr>
              <a:t>для преподавателя Финансового университета;</a:t>
            </a:r>
            <a:endParaRPr lang="en-US" sz="1550" dirty="0">
              <a:solidFill>
                <a:schemeClr val="tx1"/>
              </a:solidFill>
            </a:endParaRP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2022 г., Опыт разработки и применения дистанционных образовательных технологий в высшем образовании </a:t>
            </a:r>
            <a:r>
              <a:rPr lang="en-US" sz="1550" dirty="0">
                <a:solidFill>
                  <a:schemeClr val="tx1"/>
                </a:solidFill>
              </a:rPr>
              <a:t>(Astra Linux, LibreOffice)</a:t>
            </a:r>
            <a:r>
              <a:rPr lang="ru-RU" sz="1550" dirty="0">
                <a:solidFill>
                  <a:schemeClr val="tx1"/>
                </a:solidFill>
              </a:rPr>
              <a:t> (Финансовый Университет при Правительстве РФ);</a:t>
            </a:r>
          </a:p>
          <a:p>
            <a:pPr lvl="0"/>
            <a:r>
              <a:rPr lang="en-US" sz="1550" dirty="0">
                <a:solidFill>
                  <a:schemeClr val="tx1"/>
                </a:solidFill>
              </a:rPr>
              <a:t>202</a:t>
            </a:r>
            <a:r>
              <a:rPr lang="ru-RU" sz="1550" dirty="0">
                <a:solidFill>
                  <a:schemeClr val="tx1"/>
                </a:solidFill>
              </a:rPr>
              <a:t>2 г., Преподавание как стиль жизни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2021 г., Практика съемки онлайн-курса и основы педагогического дизайна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2021 г., Управление учебными планами в системе «Галактика </a:t>
            </a:r>
            <a:r>
              <a:rPr lang="en-US" sz="1550" dirty="0">
                <a:solidFill>
                  <a:schemeClr val="tx1"/>
                </a:solidFill>
              </a:rPr>
              <a:t>ERP </a:t>
            </a:r>
            <a:r>
              <a:rPr lang="ru-RU" sz="1550" dirty="0">
                <a:solidFill>
                  <a:schemeClr val="tx1"/>
                </a:solidFill>
              </a:rPr>
              <a:t>9.1» в рамках решения «Галактика Управление Вузом»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2021 г., Разработка электронных курсов в СДО </a:t>
            </a:r>
            <a:r>
              <a:rPr lang="en-US" sz="1550" dirty="0">
                <a:solidFill>
                  <a:schemeClr val="tx1"/>
                </a:solidFill>
              </a:rPr>
              <a:t>Moodle</a:t>
            </a:r>
            <a:r>
              <a:rPr lang="ru-RU" sz="1550" dirty="0">
                <a:solidFill>
                  <a:schemeClr val="tx1"/>
                </a:solidFill>
              </a:rPr>
              <a:t>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2020 г., Управление персоналом и </a:t>
            </a:r>
            <a:r>
              <a:rPr lang="en-US" sz="1550" dirty="0">
                <a:solidFill>
                  <a:schemeClr val="tx1"/>
                </a:solidFill>
              </a:rPr>
              <a:t>HR</a:t>
            </a:r>
            <a:r>
              <a:rPr lang="ru-RU" sz="1550" dirty="0">
                <a:solidFill>
                  <a:schemeClr val="tx1"/>
                </a:solidFill>
              </a:rPr>
              <a:t>-менеджмент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2019 г., Оказание первой помощи в образовательной организации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2019 г., Современные информационно – коммуникационные технологии в образовательной деятельности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2019 г., Оценка и повышение эффективности научной деятельности. Рекомендации по увеличению публикаций и цитируемости по данным Web </a:t>
            </a:r>
            <a:r>
              <a:rPr lang="ru-RU" sz="1550" dirty="0" err="1">
                <a:solidFill>
                  <a:schemeClr val="tx1"/>
                </a:solidFill>
              </a:rPr>
              <a:t>of</a:t>
            </a:r>
            <a:r>
              <a:rPr lang="ru-RU" sz="1550" dirty="0">
                <a:solidFill>
                  <a:schemeClr val="tx1"/>
                </a:solidFill>
              </a:rPr>
              <a:t> Science и </a:t>
            </a:r>
            <a:r>
              <a:rPr lang="ru-RU" sz="1550" dirty="0" err="1">
                <a:solidFill>
                  <a:schemeClr val="tx1"/>
                </a:solidFill>
              </a:rPr>
              <a:t>Scopus</a:t>
            </a:r>
            <a:r>
              <a:rPr lang="ru-RU" sz="1550" dirty="0">
                <a:solidFill>
                  <a:schemeClr val="tx1"/>
                </a:solidFill>
              </a:rPr>
              <a:t> (Финансовый Университет при Правительстве РФ);</a:t>
            </a:r>
          </a:p>
          <a:p>
            <a:pPr lvl="0"/>
            <a:r>
              <a:rPr lang="ru-RU" sz="1550" dirty="0">
                <a:solidFill>
                  <a:schemeClr val="tx1"/>
                </a:solidFill>
              </a:rPr>
              <a:t>2018 г., Нормативное правовое обеспечение деятельности в сфере защиты прав детей-сирот и детей, оставшихся без попечения родителей (Московский педагогический государственный университет).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379DA5C-BDF2-14DB-FA6B-B77E8C40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Повышение квалификации в правовой сфере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94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B92AB8A-96C2-C889-2887-96AD95BDD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82200" cy="4351338"/>
          </a:xfrm>
        </p:spPr>
        <p:txBody>
          <a:bodyPr>
            <a:normAutofit/>
          </a:bodyPr>
          <a:lstStyle/>
          <a:p>
            <a:pPr lvl="0" algn="just"/>
            <a:r>
              <a:rPr lang="ru-RU" sz="2600" dirty="0">
                <a:solidFill>
                  <a:schemeClr val="tx1"/>
                </a:solidFill>
              </a:rPr>
              <a:t>2020 г. Интенсивный курс английского языка для преподавателей международных образовательных программ (144 часа) (Финансовый Университет при Правительстве РФ);</a:t>
            </a:r>
          </a:p>
          <a:p>
            <a:pPr lvl="0" algn="just"/>
            <a:r>
              <a:rPr lang="ru-RU" sz="2600" dirty="0">
                <a:solidFill>
                  <a:schemeClr val="tx1"/>
                </a:solidFill>
              </a:rPr>
              <a:t>2018 г. Перевод, нотариальное заверение и международная легализация официальной документации (Школа подготовки переводчиков и центр изучения иностранных языков переводческой компании Moscow Time);</a:t>
            </a:r>
          </a:p>
          <a:p>
            <a:pPr lvl="0" algn="just"/>
            <a:r>
              <a:rPr lang="ru-RU" sz="2600" dirty="0">
                <a:solidFill>
                  <a:schemeClr val="tx1"/>
                </a:solidFill>
              </a:rPr>
              <a:t>2016 г. «</a:t>
            </a:r>
            <a:r>
              <a:rPr lang="en-US" sz="2600" dirty="0">
                <a:solidFill>
                  <a:schemeClr val="tx1"/>
                </a:solidFill>
              </a:rPr>
              <a:t>Dialog</a:t>
            </a:r>
            <a:r>
              <a:rPr lang="ru-RU" sz="2600" dirty="0">
                <a:solidFill>
                  <a:schemeClr val="tx1"/>
                </a:solidFill>
              </a:rPr>
              <a:t>/</a:t>
            </a:r>
            <a:r>
              <a:rPr lang="en-US" sz="2600" dirty="0">
                <a:solidFill>
                  <a:schemeClr val="tx1"/>
                </a:solidFill>
              </a:rPr>
              <a:t>Executive Language Center</a:t>
            </a:r>
            <a:r>
              <a:rPr lang="ru-RU" sz="2600" dirty="0">
                <a:solidFill>
                  <a:schemeClr val="tx1"/>
                </a:solidFill>
              </a:rPr>
              <a:t>» , </a:t>
            </a:r>
            <a:r>
              <a:rPr lang="ru-RU" sz="2600" dirty="0" err="1">
                <a:solidFill>
                  <a:schemeClr val="tx1"/>
                </a:solidFill>
              </a:rPr>
              <a:t>г.Москва</a:t>
            </a:r>
            <a:r>
              <a:rPr lang="ru-RU" sz="2600" dirty="0">
                <a:solidFill>
                  <a:schemeClr val="tx1"/>
                </a:solidFill>
              </a:rPr>
              <a:t>, спец. курс (120 часов), Курсы профессионального английского языка (</a:t>
            </a:r>
            <a:r>
              <a:rPr lang="en-US" sz="2600" dirty="0">
                <a:solidFill>
                  <a:schemeClr val="tx1"/>
                </a:solidFill>
              </a:rPr>
              <a:t>International Legal English </a:t>
            </a:r>
            <a:r>
              <a:rPr lang="ru-RU" sz="2600" b="1" dirty="0">
                <a:solidFill>
                  <a:schemeClr val="tx1"/>
                </a:solidFill>
              </a:rPr>
              <a:t>- </a:t>
            </a:r>
            <a:r>
              <a:rPr lang="ru-RU" sz="2600" dirty="0">
                <a:solidFill>
                  <a:schemeClr val="tx1"/>
                </a:solidFill>
              </a:rPr>
              <a:t>юридический английский).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473B624-CA0E-D3A5-577C-0EBE792B7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Повышение квалификации (языковая подготовка)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25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79FE822-A23D-732E-00FF-8763A75DE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705" y="1504052"/>
            <a:ext cx="10241280" cy="47885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solidFill>
                  <a:schemeClr val="tx1"/>
                </a:solidFill>
              </a:rPr>
              <a:t>- 2017 г. </a:t>
            </a:r>
            <a:r>
              <a:rPr lang="en-US" dirty="0">
                <a:solidFill>
                  <a:schemeClr val="tx1"/>
                </a:solidFill>
              </a:rPr>
              <a:t>International Legal English Certificate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ILEC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ru-RU" dirty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pass</a:t>
            </a:r>
            <a:r>
              <a:rPr lang="ru-RU" dirty="0">
                <a:solidFill>
                  <a:schemeClr val="tx1"/>
                </a:solidFill>
              </a:rPr>
              <a:t> (международный сертификат о прохождении теста по тематике юридического английского языка, уровень </a:t>
            </a:r>
            <a:r>
              <a:rPr lang="en-US" dirty="0">
                <a:solidFill>
                  <a:schemeClr val="tx1"/>
                </a:solidFill>
              </a:rPr>
              <a:t>upper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intermediate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University of Cambridge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- 2011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en-US" dirty="0">
                <a:solidFill>
                  <a:schemeClr val="tx1"/>
                </a:solidFill>
              </a:rPr>
              <a:t>. General English Course at Upper-Intermediate 1 level (B2) (was finished 21.03.2011) – Sochi. English First School (EF);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- 2011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Сертификаты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ru-RU" dirty="0">
                <a:solidFill>
                  <a:schemeClr val="tx1"/>
                </a:solidFill>
              </a:rPr>
              <a:t>английский язык</a:t>
            </a:r>
            <a:r>
              <a:rPr lang="en-US" dirty="0">
                <a:solidFill>
                  <a:schemeClr val="tx1"/>
                </a:solidFill>
              </a:rPr>
              <a:t>): – General English Course at Upper-Intermediate 2 level (B2) (was finished 06.06.2011) – Sochi. English First School (EF);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- 2010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en-US" dirty="0">
                <a:solidFill>
                  <a:schemeClr val="tx1"/>
                </a:solidFill>
              </a:rPr>
              <a:t>. Certificate of Attendance – Creative Diversity Management – 80 hours of lectures in Intercultural Communication Political Science and International Affairs (12 april-6 May 2010) – Finland;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- 2008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en-US" dirty="0">
                <a:solidFill>
                  <a:schemeClr val="tx1"/>
                </a:solidFill>
              </a:rPr>
              <a:t>. General English Course at Intermediate level (27.10.2008 – 07.11.2008) – Malta. ESE course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language school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6EBCAD6-E5FF-C75F-8DBB-D38A3929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Международные сертификаты и экзамены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5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67D2265-C974-F82E-432C-D20612FAB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05" y="1549400"/>
            <a:ext cx="10715995" cy="50419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000" dirty="0">
                <a:solidFill>
                  <a:schemeClr val="tx1"/>
                </a:solidFill>
              </a:rPr>
              <a:t>2023 г. Разработка предложений для дорожной карты по государственному заданию </a:t>
            </a:r>
            <a:r>
              <a:rPr lang="ru-RU" sz="3000" dirty="0" err="1">
                <a:solidFill>
                  <a:schemeClr val="tx1"/>
                </a:solidFill>
              </a:rPr>
              <a:t>Финуниверситета</a:t>
            </a:r>
            <a:r>
              <a:rPr lang="ru-RU" sz="3000" dirty="0">
                <a:solidFill>
                  <a:schemeClr val="tx1"/>
                </a:solidFill>
              </a:rPr>
              <a:t> 2022 года «</a:t>
            </a:r>
            <a:r>
              <a:rPr lang="ru-RU" sz="3000" b="0" i="0" dirty="0">
                <a:solidFill>
                  <a:schemeClr val="tx1"/>
                </a:solidFill>
                <a:effectLst/>
              </a:rPr>
              <a:t>Правовые преобразования, направленные на совершенствование мер социальной поддержки малообеспеченных (малоимущих) категорий граждан в Российской Федерации»</a:t>
            </a:r>
            <a:endParaRPr lang="ru-RU" sz="3000" dirty="0">
              <a:solidFill>
                <a:schemeClr val="tx1"/>
              </a:solidFill>
            </a:endParaRPr>
          </a:p>
          <a:p>
            <a:pPr algn="just"/>
            <a:r>
              <a:rPr lang="ru-RU" sz="3000" dirty="0">
                <a:solidFill>
                  <a:schemeClr val="tx1"/>
                </a:solidFill>
              </a:rPr>
              <a:t>2022 г. Разработка предложений для дорожной карты по государственному заданию </a:t>
            </a:r>
            <a:r>
              <a:rPr lang="ru-RU" sz="3000" dirty="0" err="1">
                <a:solidFill>
                  <a:schemeClr val="tx1"/>
                </a:solidFill>
              </a:rPr>
              <a:t>Финуниверситета</a:t>
            </a:r>
            <a:r>
              <a:rPr lang="ru-RU" sz="3000" dirty="0">
                <a:solidFill>
                  <a:schemeClr val="tx1"/>
                </a:solidFill>
              </a:rPr>
              <a:t> 2022 года «Формирование благоприятных условий доступа субъектов малого и среднего предпринимательства к финансовым ресурсам»</a:t>
            </a:r>
          </a:p>
          <a:p>
            <a:pPr algn="just"/>
            <a:r>
              <a:rPr lang="ru-RU" sz="3000" dirty="0">
                <a:solidFill>
                  <a:schemeClr val="tx1"/>
                </a:solidFill>
              </a:rPr>
              <a:t>2021 г. Разработка предложений для дорожной карты по государственному заданию </a:t>
            </a:r>
            <a:r>
              <a:rPr lang="ru-RU" sz="3000" dirty="0" err="1">
                <a:solidFill>
                  <a:schemeClr val="tx1"/>
                </a:solidFill>
              </a:rPr>
              <a:t>Финуниверситета</a:t>
            </a:r>
            <a:r>
              <a:rPr lang="ru-RU" sz="3000" dirty="0">
                <a:solidFill>
                  <a:schemeClr val="tx1"/>
                </a:solidFill>
              </a:rPr>
              <a:t> 2021 года «Исследование зарубежного опыта правового регулирования организации государственных закупок и возможностей его применения в Российской Федерации»</a:t>
            </a:r>
          </a:p>
          <a:p>
            <a:pPr algn="just"/>
            <a:r>
              <a:rPr lang="ru-RU" sz="3000" dirty="0">
                <a:solidFill>
                  <a:schemeClr val="tx1"/>
                </a:solidFill>
              </a:rPr>
              <a:t>2019 г. Разработка предложений и дополнений к проекту Перечня поручений по реализации Послания Президента РФ Федеральному Собранию РФ от 20.02.2019 г. (Социальная сфера. Защита семьи и детей.)</a:t>
            </a:r>
          </a:p>
          <a:p>
            <a:pPr marL="0" indent="0" algn="just">
              <a:buNone/>
            </a:pPr>
            <a:endParaRPr lang="ru-RU" sz="3000" dirty="0">
              <a:solidFill>
                <a:schemeClr val="tx1"/>
              </a:solidFill>
            </a:endParaRPr>
          </a:p>
          <a:p>
            <a:pPr algn="just"/>
            <a:r>
              <a:rPr lang="ru-RU" sz="3000" b="1" dirty="0">
                <a:solidFill>
                  <a:schemeClr val="tx1"/>
                </a:solidFill>
              </a:rPr>
              <a:t>Активное участие в написании запросов СМИ и комментариев к определениям ВС РФ по различным тематикам.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6ACF5DC-3FBA-0C87-A15E-B0E8DB03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Участие в научно-исследовательской работе (НИР)</a:t>
            </a:r>
          </a:p>
        </p:txBody>
      </p:sp>
    </p:spTree>
    <p:extLst>
      <p:ext uri="{BB962C8B-B14F-4D97-AF65-F5344CB8AC3E}">
        <p14:creationId xmlns:p14="http://schemas.microsoft.com/office/powerpoint/2010/main" val="1875920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B5F9F5-FE0E-4C9D-ABB8-E496E6D0D2D2}"/>
</file>

<file path=customXml/itemProps2.xml><?xml version="1.0" encoding="utf-8"?>
<ds:datastoreItem xmlns:ds="http://schemas.openxmlformats.org/officeDocument/2006/customXml" ds:itemID="{326EF2FF-2D87-4C4A-8DC0-DAC1DE9C2E90}"/>
</file>

<file path=customXml/itemProps3.xml><?xml version="1.0" encoding="utf-8"?>
<ds:datastoreItem xmlns:ds="http://schemas.openxmlformats.org/officeDocument/2006/customXml" ds:itemID="{D5531A1A-5CD3-497B-92E2-DAAF30FA3AF6}"/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79</TotalTime>
  <Words>2061</Words>
  <Application>Microsoft Macintosh PowerPoint</Application>
  <PresentationFormat>Широкоэкранный</PresentationFormat>
  <Paragraphs>153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Times New Roman</vt:lpstr>
      <vt:lpstr>Wingdings</vt:lpstr>
      <vt:lpstr>Тема Office</vt:lpstr>
      <vt:lpstr>ПОРТФОЛИО </vt:lpstr>
      <vt:lpstr>Презентация PowerPoint</vt:lpstr>
      <vt:lpstr>Опыт работы </vt:lpstr>
      <vt:lpstr>Преподаваемые дисциплины</vt:lpstr>
      <vt:lpstr>Образование </vt:lpstr>
      <vt:lpstr>Повышение квалификации в правовой сфере </vt:lpstr>
      <vt:lpstr>Повышение квалификации (языковая подготовка) </vt:lpstr>
      <vt:lpstr>Международные сертификаты и экзамены </vt:lpstr>
      <vt:lpstr>Участие в научно-исследовательской работе (НИР)</vt:lpstr>
      <vt:lpstr>Научные статьи в индексируемых и рецензируемых изданиях</vt:lpstr>
      <vt:lpstr>Научные статьи в индексируемых и рецензируемых изданиях</vt:lpstr>
      <vt:lpstr>Участие в конференциях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</dc:title>
  <dc:creator>Бердникова Анна Александровна</dc:creator>
  <cp:lastModifiedBy>Бердникова Анна Александровна</cp:lastModifiedBy>
  <cp:revision>6</cp:revision>
  <dcterms:created xsi:type="dcterms:W3CDTF">2022-08-24T09:31:53Z</dcterms:created>
  <dcterms:modified xsi:type="dcterms:W3CDTF">2023-08-10T13:57:21Z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