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241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24.01.2018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3922"/>
            <a:ext cx="6876256" cy="3837126"/>
          </a:xfrm>
        </p:spPr>
        <p:txBody>
          <a:bodyPr/>
          <a:lstStyle/>
          <a:p>
            <a:r>
              <a:rPr lang="en-US" dirty="0"/>
              <a:t>SWOT-</a:t>
            </a:r>
            <a:r>
              <a:rPr lang="ru-RU" dirty="0"/>
              <a:t>анализ ЧМ-2018 в России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2636912"/>
            <a:ext cx="3810000" cy="381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62177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96752"/>
            <a:ext cx="8229600" cy="720080"/>
          </a:xfrm>
        </p:spPr>
        <p:txBody>
          <a:bodyPr/>
          <a:lstStyle/>
          <a:p>
            <a:pPr marL="0" indent="0">
              <a:lnSpc>
                <a:spcPct val="100000"/>
              </a:lnSpc>
            </a:pP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/>
            </a:br>
            <a:br>
              <a:rPr lang="ru-RU" sz="4400" dirty="0">
                <a:solidFill>
                  <a:schemeClr val="tx1"/>
                </a:solidFill>
              </a:rPr>
            </a:br>
            <a:br>
              <a:rPr lang="ru-RU" sz="4400" dirty="0">
                <a:solidFill>
                  <a:schemeClr val="tx1"/>
                </a:solidFill>
              </a:rPr>
            </a:br>
            <a:br>
              <a:rPr lang="ru-RU" sz="4400" dirty="0">
                <a:solidFill>
                  <a:schemeClr val="tx1"/>
                </a:solidFill>
              </a:rPr>
            </a:br>
            <a:br>
              <a:rPr lang="ru-RU" sz="4400" dirty="0">
                <a:solidFill>
                  <a:schemeClr val="tx1"/>
                </a:solidFill>
              </a:rPr>
            </a:br>
            <a:r>
              <a:rPr lang="ru-RU" sz="4000" b="1" dirty="0"/>
              <a:t>Чемпионат мира по футболу</a:t>
            </a:r>
            <a:br>
              <a:rPr lang="ru-RU" sz="1600" dirty="0"/>
            </a:br>
            <a:r>
              <a:rPr lang="ru-RU" sz="2400" b="1" dirty="0" err="1">
                <a:solidFill>
                  <a:schemeClr val="tx1"/>
                </a:solidFill>
              </a:rPr>
              <a:t>Ку́бок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ми́ра</a:t>
            </a:r>
            <a:r>
              <a:rPr lang="ru-RU" sz="2400" b="1" dirty="0">
                <a:solidFill>
                  <a:schemeClr val="tx1"/>
                </a:solidFill>
              </a:rPr>
              <a:t> ФИФА́</a:t>
            </a:r>
            <a:r>
              <a:rPr lang="ru-RU" sz="2400" dirty="0">
                <a:solidFill>
                  <a:schemeClr val="tx1"/>
                </a:solidFill>
              </a:rPr>
              <a:t>, </a:t>
            </a:r>
            <a:r>
              <a:rPr lang="ru-RU" sz="2400" b="1" dirty="0" err="1">
                <a:solidFill>
                  <a:schemeClr val="tx1"/>
                </a:solidFill>
              </a:rPr>
              <a:t>Ку́бок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ми́ра</a:t>
            </a:r>
            <a:r>
              <a:rPr lang="ru-RU" sz="2400" b="1" dirty="0">
                <a:solidFill>
                  <a:schemeClr val="tx1"/>
                </a:solidFill>
              </a:rPr>
              <a:t> по </a:t>
            </a:r>
            <a:r>
              <a:rPr lang="ru-RU" sz="2400" b="1" dirty="0" err="1">
                <a:solidFill>
                  <a:schemeClr val="tx1"/>
                </a:solidFill>
              </a:rPr>
              <a:t>футбо́лу</a:t>
            </a:r>
            <a:r>
              <a:rPr lang="ru-RU" sz="2400" dirty="0">
                <a:solidFill>
                  <a:schemeClr val="tx1"/>
                </a:solidFill>
              </a:rPr>
              <a:t>, 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b="1" dirty="0" err="1">
                <a:solidFill>
                  <a:schemeClr val="tx1"/>
                </a:solidFill>
              </a:rPr>
              <a:t>Чемпиона́т</a:t>
            </a:r>
            <a:r>
              <a:rPr lang="ru-RU" sz="2400" b="1" dirty="0">
                <a:solidFill>
                  <a:schemeClr val="tx1"/>
                </a:solidFill>
              </a:rPr>
              <a:t> </a:t>
            </a:r>
            <a:r>
              <a:rPr lang="ru-RU" sz="2400" b="1" dirty="0" err="1">
                <a:solidFill>
                  <a:schemeClr val="tx1"/>
                </a:solidFill>
              </a:rPr>
              <a:t>ми́ра</a:t>
            </a:r>
            <a:r>
              <a:rPr lang="ru-RU" sz="2400" b="1" dirty="0">
                <a:solidFill>
                  <a:schemeClr val="tx1"/>
                </a:solidFill>
              </a:rPr>
              <a:t> ФИФА</a:t>
            </a:r>
            <a:r>
              <a:rPr lang="ru-RU" sz="2400" dirty="0">
                <a:solidFill>
                  <a:schemeClr val="tx1"/>
                </a:solidFill>
              </a:rPr>
              <a:t>, </a:t>
            </a:r>
            <a:r>
              <a:rPr lang="ru-RU" sz="2400" b="1" dirty="0" err="1">
                <a:solidFill>
                  <a:schemeClr val="tx1"/>
                </a:solidFill>
              </a:rPr>
              <a:t>мундиа́ль</a:t>
            </a:r>
            <a:r>
              <a:rPr lang="ru-RU" sz="2400" dirty="0">
                <a:solidFill>
                  <a:schemeClr val="tx1"/>
                </a:solidFill>
              </a:rPr>
              <a:t> </a:t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2400" dirty="0">
                <a:solidFill>
                  <a:schemeClr val="tx1"/>
                </a:solidFill>
              </a:rPr>
              <a:t>(от исп. </a:t>
            </a:r>
            <a:r>
              <a:rPr lang="ru-RU" sz="2400" i="1" dirty="0" err="1">
                <a:solidFill>
                  <a:schemeClr val="tx1"/>
                </a:solidFill>
              </a:rPr>
              <a:t>Copa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Mundial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de</a:t>
            </a:r>
            <a:r>
              <a:rPr lang="ru-RU" sz="2400" i="1" dirty="0">
                <a:solidFill>
                  <a:schemeClr val="tx1"/>
                </a:solidFill>
              </a:rPr>
              <a:t> </a:t>
            </a:r>
            <a:r>
              <a:rPr lang="ru-RU" sz="2400" i="1" dirty="0" err="1">
                <a:solidFill>
                  <a:schemeClr val="tx1"/>
                </a:solidFill>
              </a:rPr>
              <a:t>Fútbol</a:t>
            </a:r>
            <a:r>
              <a:rPr lang="ru-RU" sz="2400" dirty="0">
                <a:solidFill>
                  <a:schemeClr val="tx1"/>
                </a:solidFill>
              </a:rPr>
              <a:t>) </a:t>
            </a:r>
            <a:endParaRPr lang="ru-RU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338437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Главное международное соревнование по футболу. Чемпионат мира проводится управляющим органом мирового футбола — ФИФА, и участвовать в нём могут мужские национальные сборные стран-членов ФИФА всех континентов</a:t>
            </a:r>
          </a:p>
          <a:p>
            <a:endParaRPr lang="ru-R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6802" y="4293096"/>
            <a:ext cx="5760640" cy="19453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3968083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51520" y="548680"/>
            <a:ext cx="4040188" cy="609600"/>
          </a:xfrm>
        </p:spPr>
        <p:txBody>
          <a:bodyPr/>
          <a:lstStyle/>
          <a:p>
            <a:r>
              <a:rPr lang="ru-RU" sz="3200" dirty="0">
                <a:solidFill>
                  <a:schemeClr val="tx2">
                    <a:lumMod val="50000"/>
                  </a:schemeClr>
                </a:solidFill>
              </a:rPr>
              <a:t>Доходы\Расходы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251520" y="1628800"/>
            <a:ext cx="4041648" cy="39136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</a:t>
            </a:r>
            <a:endParaRPr lang="en-US" sz="1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ru-RU" sz="1600" dirty="0">
                <a:solidFill>
                  <a:schemeClr val="tx1"/>
                </a:solidFill>
              </a:rPr>
              <a:t>На текущий момент приблизительная </a:t>
            </a:r>
            <a:r>
              <a:rPr lang="ru-RU" sz="1600" b="1" i="1" u="sng" dirty="0">
                <a:solidFill>
                  <a:schemeClr val="accent5">
                    <a:lumMod val="50000"/>
                  </a:schemeClr>
                </a:solidFill>
              </a:rPr>
              <a:t>сумма расходов</a:t>
            </a:r>
            <a:r>
              <a:rPr lang="ru-RU" sz="16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1600" dirty="0">
                <a:solidFill>
                  <a:schemeClr val="tx1"/>
                </a:solidFill>
              </a:rPr>
              <a:t>на подготовку оценивается </a:t>
            </a:r>
            <a:r>
              <a:rPr lang="ru-RU" sz="1600" b="1" i="1" u="sng" dirty="0">
                <a:solidFill>
                  <a:schemeClr val="accent5">
                    <a:lumMod val="50000"/>
                  </a:schemeClr>
                </a:solidFill>
              </a:rPr>
              <a:t>в 664 млрд руб. ($19,6 млрд) </a:t>
            </a:r>
            <a:r>
              <a:rPr lang="ru-RU" sz="1600" dirty="0">
                <a:solidFill>
                  <a:schemeClr val="tx1"/>
                </a:solidFill>
              </a:rPr>
              <a:t>или около 1% ВВП страны. Окончательные затраты с большой вероятностью превысят первоначальную смету</a:t>
            </a:r>
          </a:p>
          <a:p>
            <a:pPr algn="ctr"/>
            <a:endParaRPr lang="ru-RU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4"/>
          </p:nvPr>
        </p:nvSpPr>
        <p:spPr>
          <a:xfrm>
            <a:off x="4427984" y="476672"/>
            <a:ext cx="4257672" cy="4633267"/>
          </a:xfrm>
        </p:spPr>
        <p:txBody>
          <a:bodyPr>
            <a:normAutofit fontScale="25000" lnSpcReduction="20000"/>
          </a:bodyPr>
          <a:lstStyle/>
          <a:p>
            <a:endParaRPr lang="en-US" sz="5600" dirty="0"/>
          </a:p>
          <a:p>
            <a:pPr marL="0" indent="0" algn="ctr">
              <a:buNone/>
            </a:pPr>
            <a:r>
              <a:rPr lang="en-US" sz="14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</a:t>
            </a:r>
          </a:p>
          <a:p>
            <a:pPr marL="0" indent="0" algn="ctr">
              <a:buNone/>
            </a:pPr>
            <a:r>
              <a:rPr lang="ru-RU" sz="5600" dirty="0">
                <a:solidFill>
                  <a:schemeClr val="tx1"/>
                </a:solidFill>
              </a:rPr>
              <a:t>1</a:t>
            </a:r>
            <a:r>
              <a:rPr lang="ru-RU" sz="5600" i="1" u="sng" dirty="0">
                <a:solidFill>
                  <a:schemeClr val="tx1"/>
                </a:solidFill>
              </a:rPr>
              <a:t>. </a:t>
            </a:r>
            <a:r>
              <a:rPr lang="ru-RU" sz="5600" b="1" i="1" u="sng" dirty="0">
                <a:solidFill>
                  <a:schemeClr val="accent5">
                    <a:lumMod val="50000"/>
                  </a:schemeClr>
                </a:solidFill>
              </a:rPr>
              <a:t>Продажа билетов на матчи </a:t>
            </a:r>
            <a:r>
              <a:rPr lang="ru-RU" sz="5600" dirty="0">
                <a:solidFill>
                  <a:schemeClr val="tx1"/>
                </a:solidFill>
              </a:rPr>
              <a:t>в количестве 3141000 (на данный момент ходят слухи о том, что цена билета будет колебаться от 35 до 80 тысяч рублей), что принесет дохода </a:t>
            </a:r>
            <a:r>
              <a:rPr lang="ru-RU" sz="5600" b="1" i="1" u="sng" dirty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$5,3 млрд</a:t>
            </a:r>
            <a:r>
              <a:rPr lang="ru-RU" sz="5600" dirty="0">
                <a:solidFill>
                  <a:schemeClr val="accent5">
                    <a:lumMod val="50000"/>
                  </a:schemeClr>
                </a:solidFill>
              </a:rPr>
              <a:t>.</a:t>
            </a:r>
          </a:p>
          <a:p>
            <a:pPr marL="0" indent="0" algn="ctr">
              <a:buNone/>
            </a:pPr>
            <a:r>
              <a:rPr lang="ru-RU" sz="5600" dirty="0">
                <a:solidFill>
                  <a:schemeClr val="tx1"/>
                </a:solidFill>
              </a:rPr>
              <a:t>2. </a:t>
            </a:r>
            <a:r>
              <a:rPr lang="ru-RU" sz="5600" b="1" i="1" u="sng" dirty="0">
                <a:solidFill>
                  <a:schemeClr val="accent5">
                    <a:lumMod val="50000"/>
                  </a:schemeClr>
                </a:solidFill>
              </a:rPr>
              <a:t>Взнос FIFA </a:t>
            </a:r>
            <a:r>
              <a:rPr lang="ru-RU" sz="5600" dirty="0">
                <a:solidFill>
                  <a:schemeClr val="tx1"/>
                </a:solidFill>
              </a:rPr>
              <a:t>может составить </a:t>
            </a:r>
            <a:r>
              <a:rPr lang="ru-RU" sz="5600" b="1" i="1" u="sng" dirty="0">
                <a:solidFill>
                  <a:schemeClr val="accent5">
                    <a:lumMod val="50000"/>
                  </a:schemeClr>
                </a:solidFill>
              </a:rPr>
              <a:t>около $1 млрд.</a:t>
            </a:r>
          </a:p>
          <a:p>
            <a:pPr marL="0" indent="0" algn="ctr">
              <a:buNone/>
            </a:pPr>
            <a:r>
              <a:rPr lang="ru-RU" sz="5600" dirty="0">
                <a:solidFill>
                  <a:schemeClr val="tx1"/>
                </a:solidFill>
              </a:rPr>
              <a:t>3</a:t>
            </a:r>
            <a:r>
              <a:rPr lang="ru-RU" sz="5600" b="1" i="1" u="sng" dirty="0">
                <a:solidFill>
                  <a:schemeClr val="accent5">
                    <a:lumMod val="50000"/>
                  </a:schemeClr>
                </a:solidFill>
              </a:rPr>
              <a:t>. Доходы от иностранных туристов</a:t>
            </a:r>
            <a:r>
              <a:rPr lang="ru-RU" sz="56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sz="5600" dirty="0">
                <a:solidFill>
                  <a:schemeClr val="tx1"/>
                </a:solidFill>
              </a:rPr>
              <a:t>По мнению Виталия Мутко, Россию во время проведения чемпионата мира 2018 могут посетить около 1 000 000 болельщиков. По самым приблизительным оценкам, их затраты на проживание (в средних ценах текущего года в гостиницах Москвы) и питание (средний счет в московском кафе) составят </a:t>
            </a:r>
            <a:r>
              <a:rPr lang="ru-RU" sz="5600" b="1" i="1" u="sng" dirty="0">
                <a:solidFill>
                  <a:schemeClr val="accent5">
                    <a:lumMod val="50000"/>
                  </a:schemeClr>
                </a:solidFill>
              </a:rPr>
              <a:t>около $5,09 млрд</a:t>
            </a:r>
            <a:r>
              <a:rPr lang="ru-RU" sz="5600" dirty="0">
                <a:solidFill>
                  <a:schemeClr val="accent5">
                    <a:lumMod val="50000"/>
                  </a:schemeClr>
                </a:solidFill>
              </a:rPr>
              <a:t>. </a:t>
            </a:r>
          </a:p>
          <a:p>
            <a:pPr marL="0" indent="0" algn="ctr">
              <a:buNone/>
            </a:pPr>
            <a:r>
              <a:rPr lang="ru-RU" sz="5600" dirty="0">
                <a:solidFill>
                  <a:schemeClr val="tx1"/>
                </a:solidFill>
              </a:rPr>
              <a:t>4. Продажа телевизионным и радио – каналам </a:t>
            </a:r>
            <a:r>
              <a:rPr lang="ru-RU" sz="5600" b="1" i="1" u="sng" dirty="0">
                <a:solidFill>
                  <a:schemeClr val="accent5">
                    <a:lumMod val="50000"/>
                  </a:schemeClr>
                </a:solidFill>
              </a:rPr>
              <a:t>права трансляции </a:t>
            </a:r>
            <a:r>
              <a:rPr lang="ru-RU" sz="5600" dirty="0">
                <a:solidFill>
                  <a:schemeClr val="tx1"/>
                </a:solidFill>
              </a:rPr>
              <a:t>проводимых соревнований (сумма является </a:t>
            </a:r>
            <a:r>
              <a:rPr lang="ru-RU" sz="5600" b="1" i="1" u="sng" dirty="0">
                <a:solidFill>
                  <a:schemeClr val="accent5">
                    <a:lumMod val="50000"/>
                  </a:schemeClr>
                </a:solidFill>
              </a:rPr>
              <a:t>коммерческой тайной</a:t>
            </a:r>
            <a:r>
              <a:rPr lang="ru-RU" sz="5600" dirty="0">
                <a:solidFill>
                  <a:schemeClr val="accent5">
                    <a:lumMod val="50000"/>
                  </a:schemeClr>
                </a:solidFill>
              </a:rPr>
              <a:t>) </a:t>
            </a:r>
          </a:p>
          <a:p>
            <a:pPr marL="0" indent="0" algn="ctr">
              <a:buNone/>
            </a:pPr>
            <a:r>
              <a:rPr lang="ru-RU" sz="5600" dirty="0">
                <a:solidFill>
                  <a:schemeClr val="tx1"/>
                </a:solidFill>
              </a:rPr>
              <a:t>5</a:t>
            </a:r>
            <a:r>
              <a:rPr lang="ru-RU" sz="5600" dirty="0">
                <a:solidFill>
                  <a:schemeClr val="accent5">
                    <a:lumMod val="50000"/>
                  </a:schemeClr>
                </a:solidFill>
              </a:rPr>
              <a:t>. </a:t>
            </a:r>
            <a:r>
              <a:rPr lang="ru-RU" sz="5600" b="1" i="1" u="sng" dirty="0">
                <a:solidFill>
                  <a:schemeClr val="accent5">
                    <a:lumMod val="50000"/>
                  </a:schemeClr>
                </a:solidFill>
              </a:rPr>
              <a:t>Доходы от привлечения спонсорских средств </a:t>
            </a:r>
            <a:r>
              <a:rPr lang="ru-RU" sz="5600" dirty="0">
                <a:solidFill>
                  <a:schemeClr val="tx1"/>
                </a:solidFill>
              </a:rPr>
              <a:t>(сумма спонсорских взносов может составить около </a:t>
            </a:r>
            <a:r>
              <a:rPr lang="ru-RU" sz="5600" b="1" i="1" u="sng" dirty="0">
                <a:solidFill>
                  <a:schemeClr val="accent5">
                    <a:lumMod val="50000"/>
                  </a:schemeClr>
                </a:solidFill>
              </a:rPr>
              <a:t>$4,4 млрд</a:t>
            </a:r>
            <a:r>
              <a:rPr lang="ru-RU" sz="5600" dirty="0">
                <a:solidFill>
                  <a:schemeClr val="tx1"/>
                </a:solidFill>
              </a:rPr>
              <a:t>)</a:t>
            </a:r>
          </a:p>
          <a:p>
            <a:pPr marL="0" indent="0" algn="ctr">
              <a:buNone/>
            </a:pPr>
            <a:r>
              <a:rPr lang="ru-RU" sz="5600" dirty="0">
                <a:solidFill>
                  <a:schemeClr val="tx1"/>
                </a:solidFill>
              </a:rPr>
              <a:t>6. </a:t>
            </a:r>
            <a:r>
              <a:rPr lang="ru-RU" sz="5600" b="1" i="1" u="sng" dirty="0">
                <a:solidFill>
                  <a:schemeClr val="accent5">
                    <a:lumMod val="50000"/>
                  </a:schemeClr>
                </a:solidFill>
              </a:rPr>
              <a:t>Продажа сувенирной продукции </a:t>
            </a:r>
            <a:r>
              <a:rPr lang="ru-RU" sz="5600" dirty="0">
                <a:solidFill>
                  <a:schemeClr val="tx1"/>
                </a:solidFill>
              </a:rPr>
              <a:t>с символикой чемпионата (исходя из расчета $100 с каждого иностранного туриста, </a:t>
            </a:r>
            <a:r>
              <a:rPr lang="ru-RU" sz="5600" b="1" i="1" u="sng" dirty="0">
                <a:solidFill>
                  <a:schemeClr val="accent5">
                    <a:lumMod val="50000"/>
                  </a:schemeClr>
                </a:solidFill>
              </a:rPr>
              <a:t>$100 000 000</a:t>
            </a:r>
            <a:r>
              <a:rPr lang="ru-RU" sz="5600" dirty="0">
                <a:solidFill>
                  <a:schemeClr val="tx1"/>
                </a:solidFill>
              </a:rPr>
              <a:t>)</a:t>
            </a:r>
          </a:p>
          <a:p>
            <a:pPr algn="ctr"/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9153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68760"/>
          </a:xfrm>
        </p:spPr>
        <p:txBody>
          <a:bodyPr/>
          <a:lstStyle/>
          <a:p>
            <a:pPr algn="l"/>
            <a:r>
              <a:rPr lang="en-GB" dirty="0">
                <a:effectLst/>
              </a:rPr>
              <a:t> </a:t>
            </a:r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trengths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5113" y="1268760"/>
            <a:ext cx="3710237" cy="25202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ru-RU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Финансовая прибыль </a:t>
            </a:r>
            <a:r>
              <a:rPr lang="ru-RU" dirty="0">
                <a:solidFill>
                  <a:schemeClr val="tx1"/>
                </a:solidFill>
              </a:rPr>
              <a:t>(продажа билетов на матчи, доходы от туристов, продажа прав трансляции и т.д.)</a:t>
            </a:r>
          </a:p>
          <a:p>
            <a:pPr marL="0" indent="0" algn="ctr">
              <a:buNone/>
            </a:pPr>
            <a:r>
              <a:rPr lang="ru-RU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</a:t>
            </a:r>
            <a:r>
              <a:rPr lang="ru-RU" i="1" u="sng" dirty="0">
                <a:solidFill>
                  <a:schemeClr val="tx1"/>
                </a:solidFill>
              </a:rPr>
              <a:t> </a:t>
            </a:r>
            <a:r>
              <a:rPr lang="ru-RU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Развитие городской инфраструктуры </a:t>
            </a:r>
            <a:r>
              <a:rPr lang="ru-RU" dirty="0">
                <a:solidFill>
                  <a:schemeClr val="tx1"/>
                </a:solidFill>
              </a:rPr>
              <a:t>строительство дорог, расширение сети транспорта, открытие новых средств размещения и объектов общественного питания</a:t>
            </a:r>
          </a:p>
          <a:p>
            <a:pPr marL="0" indent="0" algn="ctr">
              <a:buNone/>
            </a:pPr>
            <a:r>
              <a:rPr lang="ru-RU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ru-RU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Повышение национального престижа </a:t>
            </a:r>
            <a:endParaRPr lang="en-US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dirty="0">
                <a:solidFill>
                  <a:schemeClr val="tx1"/>
                </a:solidFill>
              </a:rPr>
              <a:t>Увеличение туристического потока</a:t>
            </a:r>
            <a:endParaRPr lang="ru-R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7230" y="3789040"/>
            <a:ext cx="3744416" cy="1592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85918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3538736" cy="1224136"/>
          </a:xfrm>
        </p:spPr>
        <p:txBody>
          <a:bodyPr/>
          <a:lstStyle/>
          <a:p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Weaknesses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1124744"/>
            <a:ext cx="3966592" cy="264439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en-US" sz="32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ru-RU" sz="32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Возможный всплеск преступности в связи с массовым строительством в регионах. </a:t>
            </a:r>
            <a:endParaRPr lang="en-US" sz="3200" i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ru-RU" sz="3200" dirty="0">
                <a:solidFill>
                  <a:schemeClr val="tx1"/>
                </a:solidFill>
              </a:rPr>
              <a:t>Приток дополнительной рабочей силы, не всегда соблюдающей миграционное законодательство и далеко не всегда хорошо относящейся к стране - месту работы, может негативно сказаться в том числе и на отношении населения к иностранцам.</a:t>
            </a:r>
          </a:p>
          <a:p>
            <a:pPr marL="0" indent="0" algn="ctr">
              <a:buNone/>
            </a:pPr>
            <a:r>
              <a:rPr lang="ru-RU" sz="32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Коррупция при строительстве спортивных объектов и объектов инфраструктуры</a:t>
            </a:r>
          </a:p>
          <a:p>
            <a:endParaRPr lang="ru-R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789040"/>
            <a:ext cx="3672408" cy="19442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43675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 algn="l"/>
            <a:r>
              <a:rPr lang="en-GB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Opportunities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2060" y="1592325"/>
            <a:ext cx="3446268" cy="197840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600" dirty="0">
                <a:solidFill>
                  <a:schemeClr val="tx1"/>
                </a:solidFill>
              </a:rPr>
              <a:t>1. </a:t>
            </a:r>
            <a:r>
              <a:rPr lang="ru-RU" sz="2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Приезд большого количества туристов в Россию</a:t>
            </a:r>
            <a:r>
              <a:rPr lang="ru-RU" sz="2600" dirty="0">
                <a:solidFill>
                  <a:schemeClr val="tx1"/>
                </a:solidFill>
              </a:rPr>
              <a:t> без виз (обладателям билетов на матчи правительство РФ пообещало безвизовый въезд), возможно, приблизит безвизовый режим со странами ЕС (а большинство туристов ожидается именно из зарубежной Европы)</a:t>
            </a:r>
          </a:p>
          <a:p>
            <a:pPr marL="0" indent="0" algn="ctr">
              <a:buNone/>
            </a:pPr>
            <a:r>
              <a:rPr lang="ru-RU" sz="2600" dirty="0">
                <a:solidFill>
                  <a:schemeClr val="tx1"/>
                </a:solidFill>
              </a:rPr>
              <a:t>2. </a:t>
            </a:r>
            <a:r>
              <a:rPr lang="ru-RU" sz="26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управления стадионами </a:t>
            </a:r>
            <a:r>
              <a:rPr lang="ru-RU" sz="2600" dirty="0">
                <a:solidFill>
                  <a:schemeClr val="tx1"/>
                </a:solidFill>
              </a:rPr>
              <a:t>позволит задействовать их не только для спортивных мероприятий, но и для организации праздников, концертов, выставок и т.д., что позволит окупить все затраты на строительство.</a:t>
            </a:r>
          </a:p>
          <a:p>
            <a:endParaRPr lang="ru-RU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3573016"/>
            <a:ext cx="3518276" cy="20410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860104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5338936" cy="1196752"/>
          </a:xfrm>
        </p:spPr>
        <p:txBody>
          <a:bodyPr/>
          <a:lstStyle/>
          <a:p>
            <a:pPr algn="l"/>
            <a:r>
              <a:rPr lang="en-US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en-GB" i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hreats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2809731"/>
            <a:ext cx="5204817" cy="312289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800" i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Террористическая угроза при проведении матчей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16368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89CA12A2AE0064C81879BF692ABCF87" ma:contentTypeVersion="0" ma:contentTypeDescription="Создание документа." ma:contentTypeScope="" ma:versionID="6007687a88af9471921d52617740bf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5b6ee6868b3de15550ffcb219b059981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F1EE53-D789-4944-854F-76C51BA4DCCA}"/>
</file>

<file path=customXml/itemProps2.xml><?xml version="1.0" encoding="utf-8"?>
<ds:datastoreItem xmlns:ds="http://schemas.openxmlformats.org/officeDocument/2006/customXml" ds:itemID="{C4CA8841-CC4A-4923-B6C4-9297DF9FCEAF}"/>
</file>

<file path=customXml/itemProps3.xml><?xml version="1.0" encoding="utf-8"?>
<ds:datastoreItem xmlns:ds="http://schemas.openxmlformats.org/officeDocument/2006/customXml" ds:itemID="{30D7FA41-386A-4558-9B65-76410310C52B}"/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82</TotalTime>
  <Words>364</Words>
  <Application>Microsoft Office PowerPoint</Application>
  <PresentationFormat>Экран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Century Gothic</vt:lpstr>
      <vt:lpstr>Courier New</vt:lpstr>
      <vt:lpstr>Palatino Linotype</vt:lpstr>
      <vt:lpstr>Executive</vt:lpstr>
      <vt:lpstr>SWOT-анализ ЧМ-2018 в России</vt:lpstr>
      <vt:lpstr>        Чемпионат мира по футболу Ку́бок ми́ра ФИФА́, Ку́бок ми́ра по футбо́лу,  Чемпиона́т ми́ра ФИФА, мундиа́ль  (от исп. Copa Mundial de Fútbol) </vt:lpstr>
      <vt:lpstr>Презентация PowerPoint</vt:lpstr>
      <vt:lpstr> Strengths</vt:lpstr>
      <vt:lpstr>Weaknesses</vt:lpstr>
      <vt:lpstr>Opportunities</vt:lpstr>
      <vt:lpstr>Threats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SWOT-анализ ЧМ-2018 в России</dc:title>
  <dc:creator>Moscow, Reception (Associated)</dc:creator>
  <cp:lastModifiedBy>РИТА</cp:lastModifiedBy>
  <cp:revision>10</cp:revision>
  <dcterms:created xsi:type="dcterms:W3CDTF">2017-10-16T08:21:30Z</dcterms:created>
  <dcterms:modified xsi:type="dcterms:W3CDTF">2018-01-24T15:03:54Z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521a8343-3283-4e6f-81d7-f9baa15b7d48</vt:lpwstr>
  </property>
  <property fmtid="{D5CDD505-2E9C-101B-9397-08002B2CF9AE}" pid="3" name="ContentTypeId">
    <vt:lpwstr>0x010100489CA12A2AE0064C81879BF692ABCF87</vt:lpwstr>
  </property>
</Properties>
</file>