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sldIdLst>
    <p:sldId id="306" r:id="rId2"/>
    <p:sldId id="310" r:id="rId3"/>
    <p:sldId id="346" r:id="rId4"/>
    <p:sldId id="334" r:id="rId5"/>
    <p:sldId id="336" r:id="rId6"/>
    <p:sldId id="339" r:id="rId7"/>
    <p:sldId id="340" r:id="rId8"/>
    <p:sldId id="341" r:id="rId9"/>
    <p:sldId id="342" r:id="rId10"/>
    <p:sldId id="34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39" autoAdjust="0"/>
    <p:restoredTop sz="94660"/>
  </p:normalViewPr>
  <p:slideViewPr>
    <p:cSldViewPr snapToGrid="0">
      <p:cViewPr varScale="1">
        <p:scale>
          <a:sx n="62" d="100"/>
          <a:sy n="62" d="100"/>
        </p:scale>
        <p:origin x="2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05.10.2021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05.10.2021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82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05.10.2021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10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05.10.2021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28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05.10.2021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33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05.10.2021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05.10.2021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30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05.10.2021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51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05.10.2021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81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05.10.2021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65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05.10.2021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04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05.10.2021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95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804" y="188640"/>
            <a:ext cx="1638933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63752" y="278068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Финансовый университет</a:t>
            </a:r>
          </a:p>
          <a:p>
            <a:pPr algn="ctr"/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Правительстве Российской Федерации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8714" y="2257126"/>
            <a:ext cx="112776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Балацкий Е.В.</a:t>
            </a:r>
          </a:p>
          <a:p>
            <a:pPr algn="ctr"/>
            <a:endParaRPr lang="ru-RU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000" b="1" dirty="0"/>
              <a:t>Есть ли выход</a:t>
            </a:r>
          </a:p>
          <a:p>
            <a:pPr algn="ctr"/>
            <a:r>
              <a:rPr lang="ru-RU" sz="4000" b="1" dirty="0"/>
              <a:t>из «Мальтузианской ловушки»? Можно ли перейти</a:t>
            </a:r>
          </a:p>
          <a:p>
            <a:pPr algn="ctr"/>
            <a:r>
              <a:rPr lang="ru-RU" sz="4000" b="1" dirty="0"/>
              <a:t>к высоким темпам роста?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10459" y="6083634"/>
            <a:ext cx="87060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Москва, </a:t>
            </a:r>
            <a:r>
              <a:rPr lang="ru-RU" sz="2000" b="1" dirty="0" smtClean="0"/>
              <a:t>Центральный дом ученых, 06.10.2021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89309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A8C7A37-F58C-484B-A562-1753B88635DC}"/>
              </a:ext>
            </a:extLst>
          </p:cNvPr>
          <p:cNvSpPr txBox="1"/>
          <p:nvPr/>
        </p:nvSpPr>
        <p:spPr>
          <a:xfrm>
            <a:off x="0" y="153662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9. Характеристики </a:t>
            </a:r>
            <a:r>
              <a:rPr lang="ru-RU" sz="3200" b="1" dirty="0">
                <a:latin typeface="+mj-lt"/>
              </a:rPr>
              <a:t>четырех промышленных </a:t>
            </a:r>
            <a:r>
              <a:rPr lang="ru-RU" sz="3200" b="1" dirty="0" smtClean="0">
                <a:latin typeface="+mj-lt"/>
              </a:rPr>
              <a:t>революций</a:t>
            </a:r>
            <a:endParaRPr lang="ru-RU" sz="3200" dirty="0">
              <a:latin typeface="+mj-lt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C852371E-DE70-4DE9-A886-2499DE7EB9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412407"/>
              </p:ext>
            </p:extLst>
          </p:nvPr>
        </p:nvGraphicFramePr>
        <p:xfrm>
          <a:off x="0" y="891822"/>
          <a:ext cx="12033504" cy="5812514"/>
        </p:xfrm>
        <a:graphic>
          <a:graphicData uri="http://schemas.openxmlformats.org/drawingml/2006/table">
            <a:tbl>
              <a:tblPr firstRow="1" firstCol="1" bandRow="1"/>
              <a:tblGrid>
                <a:gridCol w="2223911">
                  <a:extLst>
                    <a:ext uri="{9D8B030D-6E8A-4147-A177-3AD203B41FA5}">
                      <a16:colId xmlns:a16="http://schemas.microsoft.com/office/drawing/2014/main" val="3374556216"/>
                    </a:ext>
                  </a:extLst>
                </a:gridCol>
                <a:gridCol w="1794933">
                  <a:extLst>
                    <a:ext uri="{9D8B030D-6E8A-4147-A177-3AD203B41FA5}">
                      <a16:colId xmlns:a16="http://schemas.microsoft.com/office/drawing/2014/main" val="2058989084"/>
                    </a:ext>
                  </a:extLst>
                </a:gridCol>
                <a:gridCol w="2335160">
                  <a:extLst>
                    <a:ext uri="{9D8B030D-6E8A-4147-A177-3AD203B41FA5}">
                      <a16:colId xmlns:a16="http://schemas.microsoft.com/office/drawing/2014/main" val="2729292481"/>
                    </a:ext>
                  </a:extLst>
                </a:gridCol>
                <a:gridCol w="3176442">
                  <a:extLst>
                    <a:ext uri="{9D8B030D-6E8A-4147-A177-3AD203B41FA5}">
                      <a16:colId xmlns:a16="http://schemas.microsoft.com/office/drawing/2014/main" val="3462362091"/>
                    </a:ext>
                  </a:extLst>
                </a:gridCol>
                <a:gridCol w="2503058">
                  <a:extLst>
                    <a:ext uri="{9D8B030D-6E8A-4147-A177-3AD203B41FA5}">
                      <a16:colId xmlns:a16="http://schemas.microsoft.com/office/drawing/2014/main" val="219175823"/>
                    </a:ext>
                  </a:extLst>
                </a:gridCol>
              </a:tblGrid>
              <a:tr h="33112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  <a:tab pos="5130800" algn="l"/>
                        </a:tabLst>
                      </a:pPr>
                      <a:r>
                        <a:rPr lang="ru-RU" sz="2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Стадия промышленного развития</a:t>
                      </a:r>
                      <a:endParaRPr lang="ru-R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  <a:tab pos="5130800" algn="l"/>
                        </a:tabLst>
                      </a:pPr>
                      <a:r>
                        <a:rPr lang="ru-R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Характеристики стадии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625263"/>
                  </a:ext>
                </a:extLst>
              </a:tr>
              <a:tr h="1039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  <a:tab pos="5130800" algn="l"/>
                        </a:tabLst>
                      </a:pPr>
                      <a:r>
                        <a:rPr lang="ru-RU" sz="2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Датировка</a:t>
                      </a:r>
                      <a:endParaRPr lang="ru-R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  <a:tab pos="5130800" algn="l"/>
                        </a:tabLst>
                      </a:pPr>
                      <a:r>
                        <a:rPr lang="ru-RU" sz="2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Продолжительность, годы</a:t>
                      </a:r>
                      <a:endParaRPr lang="ru-R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  <a:tab pos="5130800" algn="l"/>
                        </a:tabLst>
                      </a:pPr>
                      <a:r>
                        <a:rPr lang="ru-RU" sz="2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Технологические особенности</a:t>
                      </a:r>
                      <a:endParaRPr lang="ru-R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  <a:tab pos="5130800" algn="l"/>
                        </a:tabLst>
                      </a:pPr>
                      <a:r>
                        <a:rPr lang="ru-RU" sz="2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Влияние на рабочую силу</a:t>
                      </a:r>
                      <a:endParaRPr lang="ru-R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332726"/>
                  </a:ext>
                </a:extLst>
              </a:tr>
              <a:tr h="10239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  <a:tab pos="5130800" algn="l"/>
                        </a:tabLst>
                      </a:pPr>
                      <a:r>
                        <a:rPr lang="ru-RU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1ПР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1760–1840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  <a:tab pos="5130800" algn="l"/>
                        </a:tabLst>
                      </a:pPr>
                      <a:r>
                        <a:rPr lang="ru-RU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  <a:tab pos="5130800" algn="l"/>
                        </a:tabLst>
                      </a:pPr>
                      <a:r>
                        <a:rPr lang="ru-RU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Паровой двигатель, железные дороги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Первичное вытеснение физического труда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605054"/>
                  </a:ext>
                </a:extLst>
              </a:tr>
              <a:tr h="10239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  <a:tab pos="5130800" algn="l"/>
                        </a:tabLst>
                      </a:pPr>
                      <a:r>
                        <a:rPr lang="ru-RU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2ПР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1840–1960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  <a:tab pos="5130800" algn="l"/>
                        </a:tabLst>
                      </a:pPr>
                      <a:r>
                        <a:rPr lang="ru-RU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Электричество, конвейерное производство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Массовое вытеснение физического труда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771178"/>
                  </a:ext>
                </a:extLst>
              </a:tr>
              <a:tr h="10239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  <a:tab pos="5130800" algn="l"/>
                        </a:tabLst>
                      </a:pPr>
                      <a:r>
                        <a:rPr lang="ru-RU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3ПР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  <a:tab pos="5130800" algn="l"/>
                        </a:tabLst>
                      </a:pPr>
                      <a:r>
                        <a:rPr lang="ru-RU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1960–2010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Компьютеры, электроника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Первичное вытеснение умственного труда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361975"/>
                  </a:ext>
                </a:extLst>
              </a:tr>
              <a:tr h="13703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  <a:tab pos="5130800" algn="l"/>
                        </a:tabLst>
                      </a:pPr>
                      <a:r>
                        <a:rPr lang="ru-RU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4ПР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  <a:tab pos="5130800" algn="l"/>
                        </a:tabLst>
                      </a:pPr>
                      <a:r>
                        <a:rPr lang="ru-RU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2010–2100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  <a:tab pos="5130800" algn="l"/>
                        </a:tabLst>
                      </a:pPr>
                      <a:r>
                        <a:rPr lang="ru-RU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≈90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  <a:tab pos="5130800" algn="l"/>
                        </a:tabLst>
                      </a:pPr>
                      <a:r>
                        <a:rPr lang="ru-RU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Цифровые технологии, конвергенция цифровых, физических и биологических систем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  <a:tab pos="5130800" algn="l"/>
                        </a:tabLst>
                      </a:pPr>
                      <a:r>
                        <a:rPr lang="ru-RU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Массовое вытеснение умственного труда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777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790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18455" y="0"/>
            <a:ext cx="10783933" cy="6834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/>
              <a:t>1. Проблема мальтузианской ловушки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3155" y="1095027"/>
            <a:ext cx="11085689" cy="4667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2000" dirty="0"/>
              <a:t>	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400" dirty="0"/>
              <a:t>Что это такое?</a:t>
            </a:r>
          </a:p>
          <a:p>
            <a:pPr algn="just">
              <a:spcAft>
                <a:spcPts val="800"/>
              </a:spcAft>
            </a:pPr>
            <a:r>
              <a:rPr lang="ru-RU" sz="2400" dirty="0"/>
              <a:t>	2. Душевой ВВП: </a:t>
            </a:r>
            <a:r>
              <a:rPr lang="en-US" sz="2400" dirty="0"/>
              <a:t>y</a:t>
            </a:r>
            <a:r>
              <a:rPr lang="ru-RU" sz="2400" dirty="0"/>
              <a:t>=</a:t>
            </a:r>
            <a:r>
              <a:rPr lang="en-US" sz="2400" dirty="0"/>
              <a:t>Y</a:t>
            </a:r>
            <a:r>
              <a:rPr lang="ru-RU" sz="2400" dirty="0"/>
              <a:t>/</a:t>
            </a:r>
            <a:r>
              <a:rPr lang="en-US" sz="2400" dirty="0"/>
              <a:t>N</a:t>
            </a:r>
            <a:r>
              <a:rPr lang="ru-RU" sz="2400" dirty="0"/>
              <a:t>, где </a:t>
            </a:r>
            <a:r>
              <a:rPr lang="en-US" sz="2400" dirty="0"/>
              <a:t>Y</a:t>
            </a:r>
            <a:r>
              <a:rPr lang="ru-RU" sz="2400" dirty="0"/>
              <a:t> – объем ВВП; </a:t>
            </a:r>
            <a:r>
              <a:rPr lang="en-US" sz="2400" dirty="0"/>
              <a:t>N</a:t>
            </a:r>
            <a:r>
              <a:rPr lang="ru-RU" sz="2400" dirty="0"/>
              <a:t> – численность населения.</a:t>
            </a:r>
          </a:p>
          <a:p>
            <a:pPr algn="just">
              <a:spcAft>
                <a:spcPts val="800"/>
              </a:spcAft>
            </a:pPr>
            <a:r>
              <a:rPr lang="ru-RU" sz="2400" dirty="0"/>
              <a:t>	3. Тогда </a:t>
            </a:r>
            <a:r>
              <a:rPr lang="en-US" sz="2400" dirty="0"/>
              <a:t>G</a:t>
            </a:r>
            <a:r>
              <a:rPr lang="ru-RU" sz="2400" dirty="0"/>
              <a:t>, </a:t>
            </a:r>
            <a:r>
              <a:rPr lang="en-US" sz="2400" dirty="0"/>
              <a:t>n</a:t>
            </a:r>
            <a:r>
              <a:rPr lang="ru-RU" sz="2400" dirty="0"/>
              <a:t> и </a:t>
            </a:r>
            <a:r>
              <a:rPr lang="en-US" sz="2400" dirty="0"/>
              <a:t>g</a:t>
            </a:r>
            <a:r>
              <a:rPr lang="ru-RU" sz="2400" dirty="0"/>
              <a:t> – темпы прироста ВВП, населения и душевого ВВП.</a:t>
            </a:r>
          </a:p>
          <a:p>
            <a:pPr algn="just">
              <a:spcAft>
                <a:spcPts val="800"/>
              </a:spcAft>
            </a:pPr>
            <a:r>
              <a:rPr lang="ru-RU" sz="2400" dirty="0"/>
              <a:t>	4. Если выполняется условие </a:t>
            </a:r>
            <a:r>
              <a:rPr lang="en-US" sz="2400" dirty="0"/>
              <a:t>g</a:t>
            </a:r>
            <a:r>
              <a:rPr lang="ru-RU" sz="2400" dirty="0"/>
              <a:t>&gt;0, то система вышла из МЛ;</a:t>
            </a:r>
          </a:p>
          <a:p>
            <a:r>
              <a:rPr lang="ru-RU" sz="2400" dirty="0"/>
              <a:t>              Если выполняется условие </a:t>
            </a:r>
            <a:r>
              <a:rPr lang="en-US" sz="2400" dirty="0"/>
              <a:t>g</a:t>
            </a:r>
            <a:r>
              <a:rPr lang="ru-RU" sz="2400" dirty="0"/>
              <a:t>≈0, то система находится в МЛ.</a:t>
            </a:r>
          </a:p>
          <a:p>
            <a:r>
              <a:rPr lang="ru-RU" sz="2400" dirty="0"/>
              <a:t>                                  МЛ = ловушка бедности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5. Интрига – режим мальтузианской ловушки (МЛ) сохранялся на протяжении примерно 10 тыс. лет, со времен неолита.</a:t>
            </a:r>
          </a:p>
          <a:p>
            <a:pPr algn="just">
              <a:spcAft>
                <a:spcPts val="800"/>
              </a:spcAf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6. Преодоление МЛ состоялось в течение переходного периода в 200–250 лет – в 1600 – 1850 гг.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За счет чего?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909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C9C60D-EEBA-4439-91B9-58B94EC67203}"/>
              </a:ext>
            </a:extLst>
          </p:cNvPr>
          <p:cNvSpPr txBox="1"/>
          <p:nvPr/>
        </p:nvSpPr>
        <p:spPr>
          <a:xfrm>
            <a:off x="237744" y="145521"/>
            <a:ext cx="11777472" cy="60661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3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2. Понятие неомальтузианской ловушки</a:t>
            </a:r>
            <a:endParaRPr lang="ru-RU" sz="3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ru-RU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Если выполняется условие </a:t>
            </a: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ru-RU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&gt;0, а также </a:t>
            </a: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ru-RU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&gt;0 и </a:t>
            </a: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&gt;0, то система находится на траектории экономического роста;</a:t>
            </a:r>
          </a:p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Если выполняется условие </a:t>
            </a: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ru-RU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≈0, а также </a:t>
            </a: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* (</a:t>
            </a: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* невелико), то система находится в МЛ.</a:t>
            </a:r>
          </a:p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endParaRPr lang="ru-RU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Если выполняется условие </a:t>
            </a: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ru-RU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≈0, а также </a:t>
            </a: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** (</a:t>
            </a:r>
            <a:r>
              <a:rPr lang="en-US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** достаточно большое), то система находится в неомальтузианской ловушке НМЛ.</a:t>
            </a:r>
          </a:p>
        </p:txBody>
      </p:sp>
    </p:spTree>
    <p:extLst>
      <p:ext uri="{BB962C8B-B14F-4D97-AF65-F5344CB8AC3E}">
        <p14:creationId xmlns:p14="http://schemas.microsoft.com/office/powerpoint/2010/main" val="3104171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" y="0"/>
            <a:ext cx="12192000" cy="6834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3. Б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АЗОВОЕ УРАВНЕНИЕ НАКОПЛЕНИЯ КАПИТАЛА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3698" y="971984"/>
            <a:ext cx="11644604" cy="5221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>
              <a:spcAft>
                <a:spcPts val="800"/>
              </a:spcAf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Традиционное уравнение накопления капитала (К):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</a:t>
            </a:r>
          </a:p>
          <a:p>
            <a:pPr algn="just"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(1)</a:t>
            </a:r>
          </a:p>
          <a:p>
            <a:pPr algn="just">
              <a:spcAft>
                <a:spcPts val="800"/>
              </a:spcAf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где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– объем капиталовложений (инвестиций в основной капитал);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– норма выбытия капитала;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период времени (год).</a:t>
            </a:r>
          </a:p>
          <a:p>
            <a:pPr indent="446088" algn="just"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Предполагается, что весь объем капитала разделяется на два сектора – обычный (низкорентабельный –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и особый (высокорентабельный –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586873"/>
              </p:ext>
            </p:extLst>
          </p:nvPr>
        </p:nvGraphicFramePr>
        <p:xfrm>
          <a:off x="1922106" y="2022823"/>
          <a:ext cx="7834614" cy="1354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Уравнение" r:id="rId3" imgW="1270000" imgH="228600" progId="Equation.3">
                  <p:embed/>
                </p:oleObj>
              </mc:Choice>
              <mc:Fallback>
                <p:oleObj name="Уравнение" r:id="rId3" imgW="1270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2106" y="2022823"/>
                        <a:ext cx="7834614" cy="13548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0" y="219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kumimoji="0" lang="ru-RU" alt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419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" y="0"/>
            <a:ext cx="12192000" cy="6834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Б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АЗОВОЕ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УРАВНЕНИЕ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экономического роста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3698" y="589827"/>
            <a:ext cx="11644604" cy="5852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Темп экономического роста (α) </a:t>
            </a:r>
            <a:endParaRPr lang="ru-RU" sz="2400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</a:t>
            </a:r>
          </a:p>
          <a:p>
            <a:pPr algn="r"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(4)</a:t>
            </a:r>
          </a:p>
          <a:p>
            <a:pPr algn="ctr"/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где -  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норма инвестирования; </a:t>
            </a:r>
          </a:p>
          <a:p>
            <a:pPr>
              <a:lnSpc>
                <a:spcPct val="150000"/>
              </a:lnSpc>
            </a:pP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36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36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– основной капитал в первом и втором секторах экономики;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– доходность капитала в первом и втором секторах экономики;</a:t>
            </a:r>
          </a:p>
          <a:p>
            <a:pPr algn="ctr">
              <a:lnSpc>
                <a:spcPct val="150000"/>
              </a:lnSpc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λ=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;          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2; </a:t>
            </a:r>
            <a:r>
              <a:rPr lang="ru-RU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ru-RU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=(1/ν)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</a:t>
            </a:r>
            <a:endParaRPr lang="ru-RU" sz="24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0" y="219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kumimoji="0" lang="ru-RU" alt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914399" y="2556586"/>
            <a:ext cx="192808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95912" y="4256408"/>
            <a:ext cx="2710699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874486"/>
              </p:ext>
            </p:extLst>
          </p:nvPr>
        </p:nvGraphicFramePr>
        <p:xfrm>
          <a:off x="501486" y="1594182"/>
          <a:ext cx="10370194" cy="122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Уравнение" r:id="rId3" imgW="1701800" imgH="203200" progId="Equation.3">
                  <p:embed/>
                </p:oleObj>
              </mc:Choice>
              <mc:Fallback>
                <p:oleObj name="Уравнение" r:id="rId3" imgW="1701800" imgH="203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486" y="1594182"/>
                        <a:ext cx="10370194" cy="1223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9926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63410"/>
            <a:ext cx="12192000" cy="756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Экспериментальные расчеты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3698" y="956559"/>
            <a:ext cx="116446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Теорема (о наличии особого сектора экономики):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Реализация режима экономического роста в период первоначального накопления капитала требует наличия особого сектора экономики с повышенной рентабельностью (намного превосходящей 100% годовых)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47675"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Таблица 1. Сценарии развития экономики.</a:t>
            </a:r>
            <a:endParaRPr lang="ru-RU" sz="2400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0" y="219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kumimoji="0" lang="ru-RU" alt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914399" y="2556586"/>
            <a:ext cx="192808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95912" y="4256408"/>
            <a:ext cx="2710699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73699" y="2798519"/>
            <a:ext cx="1447467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73697" y="4622571"/>
            <a:ext cx="23016874" cy="4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894335"/>
              </p:ext>
            </p:extLst>
          </p:nvPr>
        </p:nvGraphicFramePr>
        <p:xfrm>
          <a:off x="273697" y="3855868"/>
          <a:ext cx="11644605" cy="278528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931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5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7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32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1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345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7057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α, %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%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</a:t>
                      </a: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%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%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λ, %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*, %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057">
                <a:tc>
                  <a:txBody>
                    <a:bodyPr/>
                    <a:lstStyle/>
                    <a:p>
                      <a:pPr algn="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1905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057">
                <a:tc>
                  <a:txBody>
                    <a:bodyPr/>
                    <a:lstStyle/>
                    <a:p>
                      <a:pPr algn="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385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057">
                <a:tc>
                  <a:txBody>
                    <a:bodyPr/>
                    <a:lstStyle/>
                    <a:p>
                      <a:pPr algn="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625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057">
                <a:tc>
                  <a:txBody>
                    <a:bodyPr/>
                    <a:lstStyle/>
                    <a:p>
                      <a:pPr algn="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820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57622"/>
            <a:ext cx="12192000" cy="8868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С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ТИЛИЗОВАННЫЕ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ФАКТЫ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55850" y="1351122"/>
            <a:ext cx="11880299" cy="4363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lnSpc>
                <a:spcPct val="150000"/>
              </a:lnSpc>
              <a:spcAft>
                <a:spcPts val="1800"/>
              </a:spcAf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1. Акционеры Ост-Индской компании Англии в XVII веке получали дивиденды в 300–400% годовых, которые через 150 лет пошли на спад.</a:t>
            </a:r>
          </a:p>
          <a:p>
            <a:pPr indent="447675" algn="just">
              <a:lnSpc>
                <a:spcPct val="150000"/>
              </a:lnSpc>
              <a:spcAft>
                <a:spcPts val="1800"/>
              </a:spcAf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2. В конце XVI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I века таможенные пошлины, поступавшие ежегодно в казну Великобритании от импорта чая, позволяли финансировать половину расходов на содержание английского флота. </a:t>
            </a:r>
          </a:p>
          <a:p>
            <a:pPr indent="447675" algn="just">
              <a:lnSpc>
                <a:spcPct val="150000"/>
              </a:lnSpc>
              <a:spcAft>
                <a:spcPts val="1800"/>
              </a:spcAf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3. В начале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XIX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века один рейс в год обеспечивал доходность опиумного бизнеса почти в 250%, а с учетом 2–3 рейсов она повышалась до 500–740%.</a:t>
            </a: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0" y="219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kumimoji="0" lang="ru-RU" alt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914399" y="2556586"/>
            <a:ext cx="192808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95912" y="4256408"/>
            <a:ext cx="2710699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73699" y="2798519"/>
            <a:ext cx="1447467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73697" y="4622571"/>
            <a:ext cx="23016874" cy="4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472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-1"/>
            <a:ext cx="12192000" cy="9024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С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ТИЛИЗОВАННЫЕ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ФАКТЫ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55850" y="665019"/>
            <a:ext cx="1188029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lnSpc>
                <a:spcPct val="150000"/>
              </a:lnSpc>
              <a:spcAft>
                <a:spcPts val="1800"/>
              </a:spcAf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4. В Голландии в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XVII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веке пряности (перец, корица, гвоздика, мускатный орех) хранились как драгоценность на особых складах и продавались с аукциона, в норма прибыли достигала 700–1000%.</a:t>
            </a:r>
          </a:p>
          <a:p>
            <a:pPr indent="447675" algn="just">
              <a:lnSpc>
                <a:spcPct val="150000"/>
              </a:lnSpc>
              <a:spcAft>
                <a:spcPts val="1800"/>
              </a:spcAf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5. В Голландии в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XVII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веке доходность работорговли составляла 430–570%, а в конце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XVIII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века – 275–300%. Известны случаи экспедиций с доходностью в 1000% за один рейс.</a:t>
            </a:r>
          </a:p>
          <a:p>
            <a:pPr indent="447675" algn="just">
              <a:lnSpc>
                <a:spcPct val="150000"/>
              </a:lnSpc>
              <a:spcAft>
                <a:spcPts val="1800"/>
              </a:spcAf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6. В 1626 году губернатор колонии Питер Минуит (Минёйт) купил у индейцев всю территорию острова Манхэттен в обмен на металлические ножи, бусы, зеркала и другие безделушки общей стоимостью в 60 гульденов или 24 доллара, равным сегодняшним 700 долл.</a:t>
            </a: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0" y="219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kumimoji="0" lang="ru-RU" alt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914399" y="2556586"/>
            <a:ext cx="192808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95912" y="4256408"/>
            <a:ext cx="2710699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73699" y="2798519"/>
            <a:ext cx="1447467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73697" y="4622571"/>
            <a:ext cx="23016874" cy="4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530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-1"/>
            <a:ext cx="12192000" cy="9024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8. С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РАВНИТЕЛЬНАЯ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ХАРАКТЕРИСТИКА ЭПОХ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0" y="219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kumimoji="0" lang="ru-RU" alt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914399" y="2556586"/>
            <a:ext cx="192808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95912" y="4256408"/>
            <a:ext cx="2710699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73699" y="2798519"/>
            <a:ext cx="1447467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73697" y="4622571"/>
            <a:ext cx="23016874" cy="4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416304"/>
              </p:ext>
            </p:extLst>
          </p:nvPr>
        </p:nvGraphicFramePr>
        <p:xfrm>
          <a:off x="273696" y="902482"/>
          <a:ext cx="11613504" cy="572225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871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1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1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03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Эпоха</a:t>
                      </a:r>
                      <a:endParaRPr lang="ru-RU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Средневековье</a:t>
                      </a:r>
                      <a:endParaRPr lang="ru-RU" sz="2400" b="0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Новое время</a:t>
                      </a:r>
                      <a:endParaRPr lang="ru-RU" sz="2400" b="0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89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Доходность капитала</a:t>
                      </a:r>
                      <a:endParaRPr lang="ru-RU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Десятки процентов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(13–60%)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Сотни и тысячи процентов (300–2000%)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89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Институты</a:t>
                      </a:r>
                      <a:endParaRPr lang="ru-RU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Жесткое сдерживание доходности бизнеса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Снятие барьеров на обогащение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40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Проявления</a:t>
                      </a:r>
                      <a:endParaRPr lang="ru-RU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Готические соборы, мавзолеи и т.п.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Новые производства и технологии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90737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</TotalTime>
  <Words>585</Words>
  <Application>Microsoft Office PowerPoint</Application>
  <PresentationFormat>Широкоэкранный</PresentationFormat>
  <Paragraphs>130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Georgia</vt:lpstr>
      <vt:lpstr>Times New Roman</vt:lpstr>
      <vt:lpstr>Trebuchet MS</vt:lpstr>
      <vt:lpstr>Воздушный поток</vt:lpstr>
      <vt:lpstr>Уравнение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 макроэкономических исследований Финансового университета при Правительстве Российской Федерации  Е.В.Балацкий, Н.А.Екимова</dc:title>
  <dc:creator>Евгений Гаганов</dc:creator>
  <cp:lastModifiedBy>user</cp:lastModifiedBy>
  <cp:revision>115</cp:revision>
  <dcterms:created xsi:type="dcterms:W3CDTF">2015-03-09T09:27:37Z</dcterms:created>
  <dcterms:modified xsi:type="dcterms:W3CDTF">2021-10-05T15:49:43Z</dcterms:modified>
</cp:coreProperties>
</file>