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commentAuthors.xml" ContentType="application/vnd.openxmlformats-officedocument.presentationml.commentAuthors+xml"/>
  <Override PartName="/ppt/embeddings/oleObject1" ContentType="application/vnd.openxmlformats-officedocument.spreadsheetml.sheet"/>
  <Override PartName="/ppt/embeddings/oleObject2" ContentType="application/vnd.openxmlformats-officedocument.spreadsheetml.sheet"/>
  <Override PartName="/ppt/embeddings/oleObject3" ContentType="application/vnd.openxmlformats-officedocument.spreadsheetml.sheet"/>
  <Override PartName="/ppt/embeddings/oleObject4" ContentType="application/vnd.openxmlformats-officedocument.spreadsheetml.sheet"/>
  <Override PartName="/ppt/embeddings/oleObject5" ContentType="application/vnd.openxmlformats-officedocument.spreadsheetml.sheet"/>
  <Override PartName="/ppt/embeddings/oleObject6" ContentType="application/vnd.openxmlformats-officedocument.spreadsheetml.sheet"/>
  <Override PartName="/ppt/embeddings/oleObject7" ContentType="application/vnd.openxmlformats-officedocument.spreadsheetml.sheet"/>
  <Override PartName="/ppt/embeddings/oleObject8" ContentType="application/vnd.openxmlformats-officedocument.spreadsheetml.sheet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780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</p:sldIdLst>
  <p:sldSz cx="9144000" cy="6858000" type="screen4x3"/>
  <p:notesSz cx="70104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mAuthor id="1" name="Alexander Krotov" initials="AK" lastIdx="4" clrIdx="0"/>
</p:cmAuthorLst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 showNarration="1">
    <p:present/>
    <p:sldAll/>
    <p:penClr>
      <a:prstClr val="red"/>
    </p:penClr>
    <p:extLst>
      <p:ext uri="{2FDB2607-1784-4EEB-B798-7EB5836EED8A}">
        <p14:showMediaCtrls xmlns:p14="http://schemas.microsoft.com/office/powerpoint/2010/main" val="1"/>
      </p:ext>
    </p:extLst>
  </p:showPr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TxStyle/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TxStyle/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TxStyle/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TxStyle/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TxStyle/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TxStyle/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vertBarState="maximized" horzBarState="maximized">
    <p:restoredLeft sz="24485"/>
    <p:restoredTop sz="94249"/>
  </p:normalViewPr>
  <p:slideViewPr>
    <p:cSldViewPr>
      <p:cViewPr varScale="1">
        <p:scale>
          <a:sx n="72" d="100"/>
          <a:sy n="72" d="100"/>
        </p:scale>
        <p:origin x="960" y="66"/>
      </p:cViewPr>
      <p:guideLst>
        <p:guide orient="horz" pos="2157"/>
        <p:guide pos="2880"/>
      </p:guideLst>
    </p:cSldViewPr>
  </p:slideViewPr>
  <p:outlineViewPr>
    <p:cViewPr>
      <p:scale>
        <a:sx n="33" d="100"/>
        <a:sy n="33" d="100"/>
      </p:scale>
      <p:origin x="0" y="-184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6868100" cy="36868100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8.xml"  /><Relationship Id="rId11" Type="http://schemas.openxmlformats.org/officeDocument/2006/relationships/slide" Target="slides/slide9.xml"  /><Relationship Id="rId12" Type="http://schemas.openxmlformats.org/officeDocument/2006/relationships/slide" Target="slides/slide10.xml"  /><Relationship Id="rId13" Type="http://schemas.openxmlformats.org/officeDocument/2006/relationships/slide" Target="slides/slide11.xml"  /><Relationship Id="rId14" Type="http://schemas.openxmlformats.org/officeDocument/2006/relationships/slide" Target="slides/slide12.xml"  /><Relationship Id="rId15" Type="http://schemas.openxmlformats.org/officeDocument/2006/relationships/slide" Target="slides/slide13.xml"  /><Relationship Id="rId16" Type="http://schemas.openxmlformats.org/officeDocument/2006/relationships/slide" Target="slides/slide14.xml"  /><Relationship Id="rId17" Type="http://schemas.openxmlformats.org/officeDocument/2006/relationships/slide" Target="slides/slide15.xml"  /><Relationship Id="rId18" Type="http://schemas.openxmlformats.org/officeDocument/2006/relationships/slide" Target="slides/slide16.xml"  /><Relationship Id="rId19" Type="http://schemas.openxmlformats.org/officeDocument/2006/relationships/slide" Target="slides/slide17.xml"  /><Relationship Id="rId2" Type="http://schemas.openxmlformats.org/officeDocument/2006/relationships/notesMaster" Target="notesMasters/notesMaster1.xml"  /><Relationship Id="rId20" Type="http://schemas.openxmlformats.org/officeDocument/2006/relationships/slide" Target="slides/slide18.xml"  /><Relationship Id="rId21" Type="http://schemas.openxmlformats.org/officeDocument/2006/relationships/slide" Target="slides/slide19.xml"  /><Relationship Id="rId22" Type="http://schemas.openxmlformats.org/officeDocument/2006/relationships/slide" Target="slides/slide20.xml"  /><Relationship Id="rId23" Type="http://schemas.openxmlformats.org/officeDocument/2006/relationships/slide" Target="slides/slide21.xml"  /><Relationship Id="rId24" Type="http://schemas.openxmlformats.org/officeDocument/2006/relationships/slide" Target="slides/slide22.xml"  /><Relationship Id="rId25" Type="http://schemas.openxmlformats.org/officeDocument/2006/relationships/slide" Target="slides/slide23.xml"  /><Relationship Id="rId26" Type="http://schemas.openxmlformats.org/officeDocument/2006/relationships/slide" Target="slides/slide24.xml"  /><Relationship Id="rId27" Type="http://schemas.openxmlformats.org/officeDocument/2006/relationships/slide" Target="slides/slide25.xml"  /><Relationship Id="rId28" Type="http://schemas.openxmlformats.org/officeDocument/2006/relationships/slide" Target="slides/slide26.xml"  /><Relationship Id="rId29" Type="http://schemas.openxmlformats.org/officeDocument/2006/relationships/slide" Target="slides/slide27.xml"  /><Relationship Id="rId3" Type="http://schemas.openxmlformats.org/officeDocument/2006/relationships/slide" Target="slides/slide1.xml"  /><Relationship Id="rId30" Type="http://schemas.openxmlformats.org/officeDocument/2006/relationships/slide" Target="slides/slide28.xml"  /><Relationship Id="rId31" Type="http://schemas.openxmlformats.org/officeDocument/2006/relationships/slide" Target="slides/slide29.xml"  /><Relationship Id="rId32" Type="http://schemas.openxmlformats.org/officeDocument/2006/relationships/slide" Target="slides/slide30.xml"  /><Relationship Id="rId33" Type="http://schemas.openxmlformats.org/officeDocument/2006/relationships/slide" Target="slides/slide31.xml"  /><Relationship Id="rId34" Type="http://schemas.openxmlformats.org/officeDocument/2006/relationships/slide" Target="slides/slide32.xml"  /><Relationship Id="rId35" Type="http://schemas.openxmlformats.org/officeDocument/2006/relationships/slide" Target="slides/slide33.xml"  /><Relationship Id="rId36" Type="http://schemas.openxmlformats.org/officeDocument/2006/relationships/commentAuthors" Target="commentAuthors.xml"  /><Relationship Id="rId37" Type="http://schemas.openxmlformats.org/officeDocument/2006/relationships/presProps" Target="presProps.xml"  /><Relationship Id="rId38" Type="http://schemas.openxmlformats.org/officeDocument/2006/relationships/viewProps" Target="viewProps.xml"  /><Relationship Id="rId39" Type="http://schemas.openxmlformats.org/officeDocument/2006/relationships/theme" Target="theme/theme1.xml"  /><Relationship Id="rId4" Type="http://schemas.openxmlformats.org/officeDocument/2006/relationships/slide" Target="slides/slide2.xml"  /><Relationship Id="rId40" Type="http://schemas.openxmlformats.org/officeDocument/2006/relationships/tableStyles" Target="tableStyles.xml"  /><Relationship Id="rId5" Type="http://schemas.openxmlformats.org/officeDocument/2006/relationships/slide" Target="slides/slide3.xml"  /><Relationship Id="rId6" Type="http://schemas.openxmlformats.org/officeDocument/2006/relationships/slide" Target="slides/slide4.xml"  /><Relationship Id="rId7" Type="http://schemas.openxmlformats.org/officeDocument/2006/relationships/slide" Target="slides/slide5.xml"  /><Relationship Id="rId8" Type="http://schemas.openxmlformats.org/officeDocument/2006/relationships/slide" Target="slides/slide6.xml"  /><Relationship Id="rId9" Type="http://schemas.openxmlformats.org/officeDocument/2006/relationships/slide" Target="slides/slide7.xml"  /></Relationships>
</file>

<file path=ppt/charts/_rels/chart1.xml.rels><?xml version="1.0" encoding="UTF-8" standalone="yes" ?><Relationships xmlns="http://schemas.openxmlformats.org/package/2006/relationships"><Relationship Id="rId1" Type="http://schemas.openxmlformats.org/officeDocument/2006/relationships/package" Target="../embeddings/oleObject1"  /></Relationships>
</file>

<file path=ppt/charts/_rels/chart2.xml.rels><?xml version="1.0" encoding="UTF-8" standalone="yes" ?><Relationships xmlns="http://schemas.openxmlformats.org/package/2006/relationships"><Relationship Id="rId1" Type="http://schemas.openxmlformats.org/officeDocument/2006/relationships/package" Target="../embeddings/oleObject2"  /></Relationships>
</file>

<file path=ppt/charts/_rels/chart3.xml.rels><?xml version="1.0" encoding="UTF-8" standalone="yes" ?><Relationships xmlns="http://schemas.openxmlformats.org/package/2006/relationships"><Relationship Id="rId1" Type="http://schemas.openxmlformats.org/officeDocument/2006/relationships/package" Target="../embeddings/oleObject3"  /></Relationships>
</file>

<file path=ppt/charts/_rels/chart4.xml.rels><?xml version="1.0" encoding="UTF-8" standalone="yes" ?><Relationships xmlns="http://schemas.openxmlformats.org/package/2006/relationships"><Relationship Id="rId1" Type="http://schemas.openxmlformats.org/officeDocument/2006/relationships/package" Target="../embeddings/oleObject4"  /></Relationships>
</file>

<file path=ppt/charts/_rels/chart5.xml.rels><?xml version="1.0" encoding="UTF-8" standalone="yes" ?><Relationships xmlns="http://schemas.openxmlformats.org/package/2006/relationships"><Relationship Id="rId1" Type="http://schemas.openxmlformats.org/officeDocument/2006/relationships/package" Target="../embeddings/oleObject5"  /></Relationships>
</file>

<file path=ppt/charts/_rels/chart6.xml.rels><?xml version="1.0" encoding="UTF-8" standalone="yes" ?><Relationships xmlns="http://schemas.openxmlformats.org/package/2006/relationships"><Relationship Id="rId1" Type="http://schemas.openxmlformats.org/officeDocument/2006/relationships/package" Target="../embeddings/oleObject6"  /></Relationships>
</file>

<file path=ppt/charts/_rels/chart7.xml.rels><?xml version="1.0" encoding="UTF-8" standalone="yes" ?><Relationships xmlns="http://schemas.openxmlformats.org/package/2006/relationships"><Relationship Id="rId1" Type="http://schemas.microsoft.com/office/2011/relationships/chartStyle" Target="style1.xml"  /><Relationship Id="rId2" Type="http://schemas.microsoft.com/office/2011/relationships/chartColorStyle" Target="colors1.xml"  /><Relationship Id="rId3" Type="http://schemas.openxmlformats.org/officeDocument/2006/relationships/package" Target="../embeddings/oleObject7"  /></Relationships>
</file>

<file path=ppt/charts/_rels/chart8.xml.rels><?xml version="1.0" encoding="UTF-8" standalone="yes" ?><Relationships xmlns="http://schemas.openxmlformats.org/package/2006/relationships"><Relationship Id="rId1" Type="http://schemas.microsoft.com/office/2011/relationships/chartStyle" Target="style2.xml"  /><Relationship Id="rId2" Type="http://schemas.microsoft.com/office/2011/relationships/chartColorStyle" Target="colors2.xml"  /><Relationship Id="rId3" Type="http://schemas.openxmlformats.org/officeDocument/2006/relationships/package" Target="../embeddings/oleObject8" 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4359776135933909E-4"/>
          <c:w val="0.9988165595523476"/>
          <c:h val="0.91960477060034618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289728"/>
        <c:axId val="117291264"/>
      </c:barChart>
      <c:catAx>
        <c:axId val="117289728"/>
        <c:scaling>
          <c:orientation val="minMax"/>
        </c:scaling>
        <c:delete val="0"/>
        <c:axPos val="b"/>
        <c:minorGridlines>
          <c:spPr>
            <a:ln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</c:spPr>
        </c:minorGridlines>
        <c:numFmt formatCode="General" sourceLinked="1"/>
        <c:majorTickMark val="out"/>
        <c:minorTickMark val="none"/>
        <c:tickLblPos val="low"/>
        <c:crossAx val="117291264"/>
        <c:crosses val="autoZero"/>
        <c:auto val="0"/>
        <c:lblAlgn val="ctr"/>
        <c:lblOffset val="100"/>
        <c:noMultiLvlLbl val="0"/>
      </c:catAx>
      <c:valAx>
        <c:axId val="1172912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117289728"/>
        <c:crosses val="autoZero"/>
        <c:crossBetween val="between"/>
      </c:valAx>
      <c:spPr>
        <a:noFill/>
        <a:ln w="255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51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586164644221882E-2"/>
          <c:y val="2.5228066501680271E-2"/>
          <c:w val="0.96281552486299027"/>
          <c:h val="0.872860523742939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Прирост валового внутреннего продукта России
(в % к соответсвующему году)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2"/>
              <c:layout>
                <c:manualLayout>
                  <c:x val="-3.0165466439202675E-3"/>
                  <c:y val="-7.2666789208942822E-4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i="0" u="none" strike="noStrike" baseline="0" dirty="0">
                        <a:solidFill>
                          <a:prstClr val="black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rPr>
                      <a:t>-</a:t>
                    </a:r>
                    <a:r>
                      <a:rPr lang="en-US" sz="11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a:t>2,2</a:t>
                    </a:r>
                    <a:endParaRPr lang="en-US" sz="1100" b="0" dirty="0">
                      <a:solidFill>
                        <a:srgbClr val="FF0000"/>
                      </a:solidFill>
                      <a:effectLst/>
                      <a:latin typeface="Arial Narrow" panose="020B060602020203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689-4A3E-BEEB-CB7797E5B051}"/>
                </c:ext>
              </c:extLst>
            </c:dLbl>
            <c:dLbl>
              <c:idx val="13"/>
              <c:layout>
                <c:manualLayout>
                  <c:x val="-1.5742086685025885E-3"/>
                  <c:y val="1.0528293801741423E-2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i="0" u="none" strike="noStrike" baseline="0" dirty="0">
                        <a:solidFill>
                          <a:prstClr val="black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rPr>
                      <a:t>-</a:t>
                    </a:r>
                    <a:r>
                      <a:rPr lang="en-US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a:t>4,6</a:t>
                    </a:r>
                    <a:endParaRPr lang="en-US" sz="1100" dirty="0">
                      <a:solidFill>
                        <a:srgbClr val="FF0000"/>
                      </a:solidFill>
                      <a:latin typeface="Arial Narrow" panose="020B060602020203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689-4A3E-BEEB-CB7797E5B051}"/>
                </c:ext>
              </c:extLst>
            </c:dLbl>
            <c:dLbl>
              <c:idx val="14"/>
              <c:layout>
                <c:manualLayout>
                  <c:x val="-1.4340095906235201E-3"/>
                  <c:y val="4.8993408331444721E-3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i="0" u="none" strike="noStrike" baseline="0" dirty="0">
                        <a:solidFill>
                          <a:prstClr val="black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rPr>
                      <a:t>-</a:t>
                    </a:r>
                    <a:r>
                      <a:rPr lang="en-US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a:t>4,1</a:t>
                    </a:r>
                    <a:endParaRPr lang="en-US" sz="1100" dirty="0">
                      <a:solidFill>
                        <a:srgbClr val="FF0000"/>
                      </a:solidFill>
                      <a:latin typeface="Arial Narrow" panose="020B060602020203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1689-4A3E-BEEB-CB7797E5B051}"/>
                </c:ext>
              </c:extLst>
            </c:dLbl>
            <c:dLbl>
              <c:idx val="15"/>
              <c:layout>
                <c:manualLayout>
                  <c:x val="0"/>
                  <c:y val="2.4503454960146192E-3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i="0" u="none" strike="noStrike" baseline="0" dirty="0">
                        <a:solidFill>
                          <a:prstClr val="black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Times New Roman" panose="02020603050405020304" pitchFamily="18" charset="0"/>
                      </a:rPr>
                      <a:t>-</a:t>
                    </a:r>
                    <a:r>
                      <a:rPr lang="en-US" sz="11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 Narrow" panose="020B060602020203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rPr>
                      <a:t>4,0</a:t>
                    </a:r>
                    <a:endParaRPr lang="en-US" sz="1100" b="1" dirty="0">
                      <a:solidFill>
                        <a:srgbClr val="FF0000"/>
                      </a:solidFill>
                      <a:latin typeface="Arial Narrow" panose="020B0606020202030204" pitchFamily="34" charset="0"/>
                      <a:ea typeface="Tahoma" panose="020B0604030504040204" pitchFamily="34" charset="0"/>
                      <a:cs typeface="Tahoma" panose="020B0604030504040204" pitchFamily="34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689-4A3E-BEEB-CB7797E5B051}"/>
                </c:ext>
              </c:extLst>
            </c:dLbl>
            <c:dLbl>
              <c:idx val="16"/>
              <c:layout>
                <c:manualLayout>
                  <c:x val="-1.01727454213977E-16"/>
                  <c:y val="-2.4781638639999291E-3"/>
                </c:manualLayout>
              </c:layout>
              <c:tx>
                <c:rich>
                  <a:bodyPr/>
                  <a:lstStyle/>
                  <a:p>
                    <a:r>
                      <a:rPr lang="en-US" sz="1100" b="1" i="0" u="none" strike="noStrike" baseline="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rPr>
                      <a:t>-</a:t>
                    </a:r>
                    <a:r>
                      <a:rPr lang="en-US" sz="1100" dirty="0">
                        <a:latin typeface="Arial Narrow" panose="020B0606020202030204" pitchFamily="34" charset="0"/>
                        <a:cs typeface="Times New Roman" panose="02020603050405020304" pitchFamily="18" charset="0"/>
                      </a:rPr>
                      <a:t>1,2</a:t>
                    </a:r>
                    <a:endParaRPr lang="en-US" sz="1100" dirty="0">
                      <a:latin typeface="Arial Narrow" panose="020B0606020202030204" pitchFamily="34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1689-4A3E-BEEB-CB7797E5B051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r>
                      <a:rPr lang="en-US" sz="1100" b="1" i="0" u="none" strike="noStrike" baseline="0" dirty="0"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rPr>
                      <a:t>-</a:t>
                    </a:r>
                    <a:r>
                      <a:rPr lang="en-US" sz="1100" dirty="0">
                        <a:latin typeface="Arial Narrow" panose="020B0606020202030204" pitchFamily="34" charset="0"/>
                        <a:cs typeface="Times New Roman" panose="02020603050405020304" pitchFamily="18" charset="0"/>
                      </a:rPr>
                      <a:t>0,6</a:t>
                    </a:r>
                    <a:endParaRPr lang="en-US" sz="1100" dirty="0">
                      <a:latin typeface="Arial Narrow" panose="020B0606020202030204" pitchFamily="34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1689-4A3E-BEEB-CB7797E5B051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r>
                      <a:rPr lang="en-US"/>
                      <a:t>-0,4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1689-4A3E-BEEB-CB7797E5B051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vert="horz"/>
              <a:lstStyle/>
              <a:p>
                <a:pPr>
                  <a:defRPr sz="1050">
                    <a:solidFill>
                      <a:schemeClr val="tx1"/>
                    </a:solidFill>
                    <a:latin typeface="Arial Narrow" panose="020B0606020202030204" pitchFamily="34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Лист1!$A$2:$A$35</c:f>
              <c:strCache>
                <c:ptCount val="34"/>
                <c:pt idx="0">
                  <c:v>I кв. 2012</c:v>
                </c:pt>
                <c:pt idx="1">
                  <c:v>II кв. 2012</c:v>
                </c:pt>
                <c:pt idx="2">
                  <c:v>III кв. 2012</c:v>
                </c:pt>
                <c:pt idx="3">
                  <c:v>IV кв. 2012</c:v>
                </c:pt>
                <c:pt idx="4">
                  <c:v>I кв. 2013</c:v>
                </c:pt>
                <c:pt idx="5">
                  <c:v>II кв. 2013</c:v>
                </c:pt>
                <c:pt idx="6">
                  <c:v>III кв. 2013</c:v>
                </c:pt>
                <c:pt idx="7">
                  <c:v>IV кв. 2013</c:v>
                </c:pt>
                <c:pt idx="8">
                  <c:v>I кв. 2014</c:v>
                </c:pt>
                <c:pt idx="9">
                  <c:v>II кв. 2014</c:v>
                </c:pt>
                <c:pt idx="10">
                  <c:v>III кв. 2014</c:v>
                </c:pt>
                <c:pt idx="11">
                  <c:v>IV кв. 2014</c:v>
                </c:pt>
                <c:pt idx="12">
                  <c:v>I кв.  2015</c:v>
                </c:pt>
                <c:pt idx="13">
                  <c:v>II кв. 2015 </c:v>
                </c:pt>
                <c:pt idx="14">
                  <c:v>III кв. 2015</c:v>
                </c:pt>
                <c:pt idx="15">
                  <c:v>IV кв. 2015</c:v>
                </c:pt>
                <c:pt idx="16">
                  <c:v>I кв. 2016</c:v>
                </c:pt>
                <c:pt idx="17">
                  <c:v>II кв. 2016</c:v>
                </c:pt>
                <c:pt idx="18">
                  <c:v>III кв. 2016</c:v>
                </c:pt>
                <c:pt idx="19">
                  <c:v>IV кв. 2016</c:v>
                </c:pt>
                <c:pt idx="20">
                  <c:v>I кв. 2017</c:v>
                </c:pt>
                <c:pt idx="21">
                  <c:v>II кв. 2017</c:v>
                </c:pt>
                <c:pt idx="22">
                  <c:v>III кв. 2017</c:v>
                </c:pt>
                <c:pt idx="23">
                  <c:v>IV кв. 2017</c:v>
                </c:pt>
                <c:pt idx="24">
                  <c:v>I кв. 2018</c:v>
                </c:pt>
                <c:pt idx="25">
                  <c:v>II кв. 2018</c:v>
                </c:pt>
                <c:pt idx="26">
                  <c:v>III кв. 2018</c:v>
                </c:pt>
                <c:pt idx="27">
                  <c:v>IV кв. 2018</c:v>
                </c:pt>
                <c:pt idx="28">
                  <c:v>I кв. 2019</c:v>
                </c:pt>
                <c:pt idx="29">
                  <c:v>II кв. 2019</c:v>
                </c:pt>
                <c:pt idx="30">
                  <c:v>III кв. 2019</c:v>
                </c:pt>
                <c:pt idx="31">
                  <c:v>IV кв. 2019</c:v>
                </c:pt>
                <c:pt idx="32">
                  <c:v>I кв. 2020</c:v>
                </c:pt>
                <c:pt idx="33">
                  <c:v>II кв. 2020</c:v>
                </c:pt>
              </c:strCache>
            </c:strRef>
          </c:cat>
          <c:val>
            <c:numRef>
              <c:f>Лист1!$B$2:$B$35</c:f>
              <c:numCache>
                <c:formatCode>General</c:formatCode>
                <c:ptCount val="34"/>
                <c:pt idx="0">
                  <c:v>5.7</c:v>
                </c:pt>
                <c:pt idx="1">
                  <c:v>4.9000000000000004</c:v>
                </c:pt>
                <c:pt idx="2">
                  <c:v>3.5</c:v>
                </c:pt>
                <c:pt idx="3" formatCode="0.0">
                  <c:v>2</c:v>
                </c:pt>
                <c:pt idx="4">
                  <c:v>0.7</c:v>
                </c:pt>
                <c:pt idx="5">
                  <c:v>1.2</c:v>
                </c:pt>
                <c:pt idx="6">
                  <c:v>1.3</c:v>
                </c:pt>
                <c:pt idx="7">
                  <c:v>2.1</c:v>
                </c:pt>
                <c:pt idx="8">
                  <c:v>0.6</c:v>
                </c:pt>
                <c:pt idx="9">
                  <c:v>0.7</c:v>
                </c:pt>
                <c:pt idx="10">
                  <c:v>0.9</c:v>
                </c:pt>
                <c:pt idx="11">
                  <c:v>0.4</c:v>
                </c:pt>
                <c:pt idx="12">
                  <c:v>-2.2000000000000002</c:v>
                </c:pt>
                <c:pt idx="13">
                  <c:v>-4.5999999999999996</c:v>
                </c:pt>
                <c:pt idx="14">
                  <c:v>-4.0999999999999996</c:v>
                </c:pt>
                <c:pt idx="15">
                  <c:v>-4</c:v>
                </c:pt>
                <c:pt idx="16">
                  <c:v>-1.2</c:v>
                </c:pt>
                <c:pt idx="17">
                  <c:v>-0.6</c:v>
                </c:pt>
                <c:pt idx="18">
                  <c:v>-0.4</c:v>
                </c:pt>
                <c:pt idx="19">
                  <c:v>0.3</c:v>
                </c:pt>
                <c:pt idx="20">
                  <c:v>0.5</c:v>
                </c:pt>
                <c:pt idx="21">
                  <c:v>2.5</c:v>
                </c:pt>
                <c:pt idx="22">
                  <c:v>2.2999999999999998</c:v>
                </c:pt>
                <c:pt idx="23">
                  <c:v>0.3</c:v>
                </c:pt>
                <c:pt idx="24">
                  <c:v>1.9</c:v>
                </c:pt>
                <c:pt idx="25">
                  <c:v>2.2000000000000002</c:v>
                </c:pt>
                <c:pt idx="26">
                  <c:v>2.2000000000000002</c:v>
                </c:pt>
                <c:pt idx="27">
                  <c:v>2.7</c:v>
                </c:pt>
                <c:pt idx="28">
                  <c:v>0.5</c:v>
                </c:pt>
                <c:pt idx="29">
                  <c:v>0.9</c:v>
                </c:pt>
                <c:pt idx="30">
                  <c:v>1.7</c:v>
                </c:pt>
                <c:pt idx="31">
                  <c:v>2.1</c:v>
                </c:pt>
                <c:pt idx="32">
                  <c:v>1.6</c:v>
                </c:pt>
                <c:pt idx="33">
                  <c:v>-8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048-466B-B5D1-CB8C893863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18110848"/>
        <c:axId val="118149504"/>
      </c:barChart>
      <c:catAx>
        <c:axId val="118110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800">
                <a:solidFill>
                  <a:schemeClr val="tx1"/>
                </a:solidFill>
              </a:defRPr>
            </a:pPr>
            <a:endParaRPr lang="ru-RU"/>
          </a:p>
        </c:txPr>
        <c:crossAx val="118149504"/>
        <c:crosses val="autoZero"/>
        <c:auto val="1"/>
        <c:lblAlgn val="ctr"/>
        <c:lblOffset val="100"/>
        <c:noMultiLvlLbl val="0"/>
      </c:catAx>
      <c:valAx>
        <c:axId val="118149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1000"/>
            </a:pPr>
            <a:endParaRPr lang="ru-RU"/>
          </a:p>
        </c:txPr>
        <c:crossAx val="118110848"/>
        <c:crosses val="autoZero"/>
        <c:crossBetween val="between"/>
      </c:valAx>
      <c:spPr>
        <a:solidFill>
          <a:schemeClr val="accent4">
            <a:lumMod val="20000"/>
            <a:lumOff val="80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latin typeface="Arial Narrow" panose="020B0606020202030204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4359776135933942E-4"/>
          <c:w val="0.99881655955234461"/>
          <c:h val="0.91960477060034662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998848"/>
        <c:axId val="88000384"/>
      </c:barChart>
      <c:catAx>
        <c:axId val="87998848"/>
        <c:scaling>
          <c:orientation val="minMax"/>
        </c:scaling>
        <c:delete val="0"/>
        <c:axPos val="b"/>
        <c:minorGridlines>
          <c:spPr>
            <a:ln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rect">
                  <a:fillToRect l="100000" t="100000"/>
                </a:path>
                <a:tileRect r="-100000" b="-100000"/>
              </a:gradFill>
            </a:ln>
          </c:spPr>
        </c:minorGridlines>
        <c:numFmt formatCode="General" sourceLinked="1"/>
        <c:majorTickMark val="out"/>
        <c:minorTickMark val="none"/>
        <c:tickLblPos val="low"/>
        <c:crossAx val="88000384"/>
        <c:crosses val="autoZero"/>
        <c:auto val="0"/>
        <c:lblAlgn val="ctr"/>
        <c:lblOffset val="100"/>
        <c:noMultiLvlLbl val="0"/>
      </c:catAx>
      <c:valAx>
        <c:axId val="880003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87998848"/>
        <c:crosses val="autoZero"/>
        <c:crossBetween val="between"/>
      </c:valAx>
      <c:spPr>
        <a:noFill/>
        <a:ln w="255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351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027297155321857E-2"/>
          <c:y val="2.2978494451813616E-2"/>
          <c:w val="0.95097270284467861"/>
          <c:h val="0.87159005349458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3"/>
              <c:tx>
                <c:rich>
                  <a:bodyPr/>
                  <a:lstStyle/>
                  <a:p>
                    <a:r>
                      <a:rPr lang="en-US" sz="1300" dirty="0"/>
                      <a:t>-26,7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525-4228-9DFE-A731DB4E863C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Лист1!$A$2:$A$17</c:f>
              <c:numCache>
                <c:formatCode>General</c:formatCode>
                <c:ptCount val="1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2021</c:v>
                </c:pt>
              </c:numCache>
            </c:num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43</c:v>
                </c:pt>
                <c:pt idx="1">
                  <c:v>82</c:v>
                </c:pt>
                <c:pt idx="2">
                  <c:v>-133</c:v>
                </c:pt>
                <c:pt idx="3">
                  <c:v>-52</c:v>
                </c:pt>
                <c:pt idx="4">
                  <c:v>-38</c:v>
                </c:pt>
                <c:pt idx="5">
                  <c:v>-80.5</c:v>
                </c:pt>
                <c:pt idx="6">
                  <c:v>-54</c:v>
                </c:pt>
                <c:pt idx="7">
                  <c:v>-61</c:v>
                </c:pt>
                <c:pt idx="8">
                  <c:v>-151.5</c:v>
                </c:pt>
                <c:pt idx="9">
                  <c:v>-56.9</c:v>
                </c:pt>
                <c:pt idx="10">
                  <c:v>-19.8</c:v>
                </c:pt>
                <c:pt idx="11">
                  <c:v>-31.3</c:v>
                </c:pt>
                <c:pt idx="12">
                  <c:v>-67.5</c:v>
                </c:pt>
                <c:pt idx="13">
                  <c:v>-26.7</c:v>
                </c:pt>
                <c:pt idx="14">
                  <c:v>-47.8</c:v>
                </c:pt>
                <c:pt idx="15">
                  <c:v>-80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30-4BEE-8FDD-7F4452599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90066304"/>
        <c:axId val="90076288"/>
      </c:barChart>
      <c:catAx>
        <c:axId val="9006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12700" cap="flat" cmpd="sng" algn="ctr">
            <a:solidFill>
              <a:schemeClr val="bg1">
                <a:lumMod val="8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90076288"/>
        <c:crosses val="autoZero"/>
        <c:auto val="1"/>
        <c:lblAlgn val="ctr"/>
        <c:lblOffset val="100"/>
        <c:noMultiLvlLbl val="0"/>
      </c:catAx>
      <c:valAx>
        <c:axId val="90076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90066304"/>
        <c:crosses val="autoZero"/>
        <c:crossBetween val="between"/>
      </c:valAx>
      <c:spPr>
        <a:gradFill>
          <a:gsLst>
            <a:gs pos="75000">
              <a:schemeClr val="dk1">
                <a:tint val="15000"/>
                <a:satMod val="350000"/>
              </a:schemeClr>
            </a:gs>
            <a:gs pos="0">
              <a:schemeClr val="bg1">
                <a:lumMod val="75000"/>
              </a:schemeClr>
            </a:gs>
            <a:gs pos="43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mpd="dbl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b="1">
          <a:latin typeface="Arial Narrow" panose="020B0606020202030204" pitchFamily="34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779098180435492E-2"/>
          <c:y val="2.9595376055786462E-2"/>
          <c:w val="0.9251487994958667"/>
          <c:h val="0.86690793045104575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 w="38100"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9.7222222222222553E-3"/>
                  <c:y val="-5.4533353371835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9CB-47D2-BB92-C2C9827E395C}"/>
                </c:ext>
              </c:extLst>
            </c:dLbl>
            <c:dLbl>
              <c:idx val="1"/>
              <c:layout>
                <c:manualLayout>
                  <c:x val="-4.2096564164617302E-2"/>
                  <c:y val="4.0178228060130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9CB-47D2-BB92-C2C9827E395C}"/>
                </c:ext>
              </c:extLst>
            </c:dLbl>
            <c:dLbl>
              <c:idx val="2"/>
              <c:layout>
                <c:manualLayout>
                  <c:x val="-6.7556035440506729E-2"/>
                  <c:y val="-4.3072954374264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9CB-47D2-BB92-C2C9827E395C}"/>
                </c:ext>
              </c:extLst>
            </c:dLbl>
            <c:dLbl>
              <c:idx val="3"/>
              <c:layout>
                <c:manualLayout>
                  <c:x val="-4.509128615339042E-2"/>
                  <c:y val="-4.76294947456177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9CB-47D2-BB92-C2C9827E395C}"/>
                </c:ext>
              </c:extLst>
            </c:dLbl>
            <c:dLbl>
              <c:idx val="4"/>
              <c:layout>
                <c:manualLayout>
                  <c:x val="-3.8888998250218701E-2"/>
                  <c:y val="5.2261130314676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9CB-47D2-BB92-C2C9827E395C}"/>
                </c:ext>
              </c:extLst>
            </c:dLbl>
            <c:dLbl>
              <c:idx val="5"/>
              <c:layout>
                <c:manualLayout>
                  <c:x val="-5.3343725697144802E-2"/>
                  <c:y val="-4.5009250930577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9CB-47D2-BB92-C2C9827E395C}"/>
                </c:ext>
              </c:extLst>
            </c:dLbl>
            <c:dLbl>
              <c:idx val="6"/>
              <c:layout>
                <c:manualLayout>
                  <c:x val="-3.05555555555556E-2"/>
                  <c:y val="5.68055764289957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9CB-47D2-BB92-C2C9827E395C}"/>
                </c:ext>
              </c:extLst>
            </c:dLbl>
            <c:dLbl>
              <c:idx val="7"/>
              <c:layout>
                <c:manualLayout>
                  <c:x val="-6.5590059580409851E-2"/>
                  <c:y val="-4.070146052148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9CB-47D2-BB92-C2C9827E395C}"/>
                </c:ext>
              </c:extLst>
            </c:dLbl>
            <c:dLbl>
              <c:idx val="8"/>
              <c:layout>
                <c:manualLayout>
                  <c:x val="-1.0940056556979159E-2"/>
                  <c:y val="-3.1327502072419321E-2"/>
                </c:manualLayout>
              </c:layout>
              <c:tx>
                <c:rich>
                  <a:bodyPr/>
                  <a:lstStyle/>
                  <a:p>
                    <a:r>
                      <a:rPr lang="en-US" sz="135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728,9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889-44CE-BD55-F058DD047547}"/>
                </c:ext>
              </c:extLst>
            </c:dLbl>
            <c:dLbl>
              <c:idx val="9"/>
              <c:layout>
                <c:manualLayout>
                  <c:x val="-7.9707787477165504E-2"/>
                  <c:y val="2.1919983488420718E-2"/>
                </c:manualLayout>
              </c:layout>
              <c:tx>
                <c:rich>
                  <a:bodyPr/>
                  <a:lstStyle/>
                  <a:p>
                    <a:r>
                      <a:rPr lang="en-US" sz="135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599,5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889-44CE-BD55-F058DD047547}"/>
                </c:ext>
              </c:extLst>
            </c:dLbl>
            <c:dLbl>
              <c:idx val="10"/>
              <c:layout>
                <c:manualLayout>
                  <c:x val="-3.5652004057836931E-2"/>
                  <c:y val="-7.0020981182316422E-2"/>
                </c:manualLayout>
              </c:layout>
              <c:tx>
                <c:rich>
                  <a:bodyPr/>
                  <a:lstStyle/>
                  <a:p>
                    <a:r>
                      <a:rPr lang="en-US" sz="1350" dirty="0"/>
                      <a:t>515,2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C889-44CE-BD55-F058DD047547}"/>
                </c:ext>
              </c:extLst>
            </c:dLbl>
            <c:dLbl>
              <c:idx val="11"/>
              <c:layout>
                <c:manualLayout>
                  <c:x val="-4.6985330409553765E-2"/>
                  <c:y val="4.9076946851633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BB6-4799-9B17-3E9F1A4A5823}"/>
                </c:ext>
              </c:extLst>
            </c:dLbl>
            <c:dLbl>
              <c:idx val="12"/>
              <c:layout>
                <c:manualLayout>
                  <c:x val="-4.5246452579949997E-2"/>
                  <c:y val="-5.11144777892448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BB6-4799-9B17-3E9F1A4A5823}"/>
                </c:ext>
              </c:extLst>
            </c:dLbl>
            <c:dLbl>
              <c:idx val="13"/>
              <c:layout>
                <c:manualLayout>
                  <c:x val="-4.4815148043660213E-2"/>
                  <c:y val="3.7742353458626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BB6-4799-9B17-3E9F1A4A5823}"/>
                </c:ext>
              </c:extLst>
            </c:dLbl>
            <c:dLbl>
              <c:idx val="14"/>
              <c:layout>
                <c:manualLayout>
                  <c:x val="-6.8035057716388403E-2"/>
                  <c:y val="-4.18381957195737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113-4DC4-928E-6E1B7369A89B}"/>
                </c:ext>
              </c:extLst>
            </c:dLbl>
            <c:dLbl>
              <c:idx val="15"/>
              <c:layout>
                <c:manualLayout>
                  <c:x val="-2.7503533970454949E-2"/>
                  <c:y val="3.66084212546269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113-4DC4-928E-6E1B7369A89B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/>
              <a:lstStyle/>
              <a:p>
                <a:pPr>
                  <a:defRPr sz="1350" b="1">
                    <a:solidFill>
                      <a:schemeClr val="tx2">
                        <a:lumMod val="5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Лист1!$A$2:$A$17</c:f>
              <c:strCache>
                <c:ptCount val="16"/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  <c:pt idx="14">
                  <c:v>2020</c:v>
                </c:pt>
                <c:pt idx="15">
                  <c:v>01.10.2021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1">
                  <c:v>313.2</c:v>
                </c:pt>
                <c:pt idx="2">
                  <c:v>463.9</c:v>
                </c:pt>
                <c:pt idx="3">
                  <c:v>480.5</c:v>
                </c:pt>
                <c:pt idx="4">
                  <c:v>467.2</c:v>
                </c:pt>
                <c:pt idx="5">
                  <c:v>545.20000000000005</c:v>
                </c:pt>
                <c:pt idx="6">
                  <c:v>538.9</c:v>
                </c:pt>
                <c:pt idx="7">
                  <c:v>636.6</c:v>
                </c:pt>
                <c:pt idx="8">
                  <c:v>728.9</c:v>
                </c:pt>
                <c:pt idx="9">
                  <c:v>599.5</c:v>
                </c:pt>
                <c:pt idx="10">
                  <c:v>515</c:v>
                </c:pt>
                <c:pt idx="11">
                  <c:v>514.1</c:v>
                </c:pt>
                <c:pt idx="12">
                  <c:v>529.1</c:v>
                </c:pt>
                <c:pt idx="13">
                  <c:v>453.7</c:v>
                </c:pt>
                <c:pt idx="14">
                  <c:v>491.4</c:v>
                </c:pt>
                <c:pt idx="15">
                  <c:v>489.2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49CB-47D2-BB92-C2C9827E39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701952"/>
        <c:axId val="126703488"/>
      </c:lineChart>
      <c:catAx>
        <c:axId val="126701952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rial Narrow" panose="020B0606020202030204" pitchFamily="34" charset="0"/>
              </a:defRPr>
            </a:pPr>
            <a:endParaRPr lang="ru-RU"/>
          </a:p>
        </c:txPr>
        <c:crossAx val="126703488"/>
        <c:crosses val="autoZero"/>
        <c:auto val="0"/>
        <c:lblAlgn val="ctr"/>
        <c:lblOffset val="100"/>
        <c:noMultiLvlLbl val="0"/>
      </c:catAx>
      <c:valAx>
        <c:axId val="1267034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 Narrow" panose="020B0606020202030204" pitchFamily="34" charset="0"/>
              </a:defRPr>
            </a:pPr>
            <a:endParaRPr lang="ru-RU"/>
          </a:p>
        </c:txPr>
        <c:crossAx val="126701952"/>
        <c:crosses val="autoZero"/>
        <c:crossBetween val="midCat"/>
      </c:valAx>
      <c:spPr>
        <a:solidFill>
          <a:schemeClr val="accent4">
            <a:lumMod val="20000"/>
            <a:lumOff val="80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21806379240819E-2"/>
          <c:y val="1.9979239663441353E-2"/>
          <c:w val="0.95862042078214271"/>
          <c:h val="0.75179682435764628"/>
        </c:manualLayout>
      </c:layou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 Розничный товарооборот на душу населения 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pPr>
              <a:ln w="38100"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2.0017727929931544E-2"/>
                  <c:y val="2.7350235922704467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145-4A59-A1CA-52E55A972E36}"/>
                </c:ext>
              </c:extLst>
            </c:dLbl>
            <c:dLbl>
              <c:idx val="1"/>
              <c:layout>
                <c:manualLayout>
                  <c:x val="2.0187757712567651E-2"/>
                  <c:y val="8.2050707768113063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45-4A59-A1CA-52E55A972E36}"/>
                </c:ext>
              </c:extLst>
            </c:dLbl>
            <c:dLbl>
              <c:idx val="2"/>
              <c:layout>
                <c:manualLayout>
                  <c:x val="-4.2697719272956812E-2"/>
                  <c:y val="9.0255778544924642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145-4A59-A1CA-52E55A972E36}"/>
                </c:ext>
              </c:extLst>
            </c:dLbl>
            <c:dLbl>
              <c:idx val="3"/>
              <c:layout>
                <c:manualLayout>
                  <c:x val="-2.4426578731301191E-2"/>
                  <c:y val="4.68714129734874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D3E-439B-A6F8-F89586313898}"/>
                </c:ext>
              </c:extLst>
            </c:dLbl>
            <c:dLbl>
              <c:idx val="5"/>
              <c:layout>
                <c:manualLayout>
                  <c:x val="3.5574856863778002E-2"/>
                  <c:y val="-5.4700471845409108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145-4A59-A1CA-52E55A972E36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C00000"/>
                    </a:solidFill>
                    <a:effectLst/>
                    <a:latin typeface="Arial Narrow" pitchFamily="34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Лист1!$C$2:$C$7</c:f>
              <c:numCache>
                <c:formatCode>_-* #,##0.0_-;\-* #,##0.0_-;_-* "-"??_-;_-@_-</c:formatCode>
                <c:ptCount val="6"/>
                <c:pt idx="0">
                  <c:v>0.9</c:v>
                </c:pt>
                <c:pt idx="1">
                  <c:v>-9.1999999999999993</c:v>
                </c:pt>
                <c:pt idx="2">
                  <c:v>-14</c:v>
                </c:pt>
                <c:pt idx="3">
                  <c:v>-12.9</c:v>
                </c:pt>
                <c:pt idx="4">
                  <c:v>-10.3</c:v>
                </c:pt>
                <c:pt idx="5">
                  <c:v>-8.6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339-4ED4-80A4-962325CDDBBF}"/>
            </c:ext>
          </c:extLst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 ВВП на душу населения </c:v>
                </c:pt>
              </c:strCache>
            </c:strRef>
          </c:tx>
          <c:spPr>
            <a:ln w="38100" cap="rnd">
              <a:solidFill>
                <a:schemeClr val="accent4">
                  <a:lumMod val="50000"/>
                </a:schemeClr>
              </a:solidFill>
              <a:round/>
            </a:ln>
            <a:effectLst/>
          </c:spPr>
          <c:marker>
            <c:spPr>
              <a:ln w="38100">
                <a:solidFill>
                  <a:schemeClr val="accent4">
                    <a:lumMod val="50000"/>
                  </a:schemeClr>
                </a:solidFill>
              </a:ln>
            </c:spPr>
          </c:marker>
          <c:dLbls>
            <c:dLbl>
              <c:idx val="0"/>
              <c:layout>
                <c:manualLayout>
                  <c:x val="-7.6369175467185441E-2"/>
                  <c:y val="8.4376554602484796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3E-439B-A6F8-F89586313898}"/>
                </c:ext>
              </c:extLst>
            </c:dLbl>
            <c:dLbl>
              <c:idx val="1"/>
              <c:layout>
                <c:manualLayout>
                  <c:x val="1.158217601397255E-2"/>
                  <c:y val="-2.5070759976254053E-17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145-4A59-A1CA-52E55A972E36}"/>
                </c:ext>
              </c:extLst>
            </c:dLbl>
            <c:dLbl>
              <c:idx val="2"/>
              <c:layout>
                <c:manualLayout>
                  <c:x val="2.1939326791757447E-5"/>
                  <c:y val="0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145-4A59-A1CA-52E55A972E36}"/>
                </c:ext>
              </c:extLst>
            </c:dLbl>
            <c:dLbl>
              <c:idx val="3"/>
              <c:layout>
                <c:manualLayout>
                  <c:x val="-1.0689729451580192E-2"/>
                  <c:y val="-8.2050707768113063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145-4A59-A1CA-52E55A972E36}"/>
                </c:ext>
              </c:extLst>
            </c:dLbl>
            <c:dLbl>
              <c:idx val="4"/>
              <c:layout>
                <c:manualLayout>
                  <c:x val="-1.4372747425439017E-2"/>
                  <c:y val="8.2050707768113063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145-4A59-A1CA-52E55A972E36}"/>
                </c:ext>
              </c:extLst>
            </c:dLbl>
            <c:dLbl>
              <c:idx val="5"/>
              <c:layout>
                <c:manualLayout>
                  <c:x val="3.5522631727175895E-2"/>
                  <c:y val="2.4615212330433997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145-4A59-A1CA-52E55A972E36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effectLst/>
                    <a:latin typeface="Arial Narrow" pitchFamily="34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Лист1!$B$2:$B$7</c:f>
              <c:numCache>
                <c:formatCode>_-* #,##0.0_-;\-* #,##0.0_-;_-* "-"??_-;_-@_-</c:formatCode>
                <c:ptCount val="6"/>
                <c:pt idx="0">
                  <c:v>-1.4</c:v>
                </c:pt>
                <c:pt idx="1">
                  <c:v>-3.5</c:v>
                </c:pt>
                <c:pt idx="2">
                  <c:v>-3.4</c:v>
                </c:pt>
                <c:pt idx="3">
                  <c:v>-1.7</c:v>
                </c:pt>
                <c:pt idx="4">
                  <c:v>0.9</c:v>
                </c:pt>
                <c:pt idx="5">
                  <c:v>2.2999999999999998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39-4ED4-80A4-962325CDDBBF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Реальные доходы населения </c:v>
                </c:pt>
              </c:strCache>
            </c:strRef>
          </c:tx>
          <c:spPr>
            <a:ln w="57150" cap="rnd">
              <a:solidFill>
                <a:srgbClr val="3EB921"/>
              </a:solidFill>
              <a:round/>
            </a:ln>
            <a:effectLst/>
          </c:spPr>
          <c:marker>
            <c:spPr>
              <a:ln w="57150">
                <a:solidFill>
                  <a:srgbClr val="3EB921"/>
                </a:solidFill>
              </a:ln>
            </c:spPr>
          </c:marker>
          <c:dPt>
            <c:idx val="5"/>
            <c:marker>
              <c:spPr>
                <a:ln w="38100">
                  <a:solidFill>
                    <a:srgbClr val="3EB921"/>
                  </a:solidFill>
                </a:ln>
              </c:spPr>
            </c:marker>
            <c:bubble3D val="0"/>
            <c:spPr>
              <a:ln w="38100" cap="rnd">
                <a:solidFill>
                  <a:srgbClr val="3EB921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C-1145-4A59-A1CA-52E55A972E36}"/>
              </c:ext>
            </c:extLst>
          </c:dPt>
          <c:dLbls>
            <c:dLbl>
              <c:idx val="0"/>
              <c:layout>
                <c:manualLayout>
                  <c:x val="-2.667249575948541E-2"/>
                  <c:y val="3.8290330291786127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145-4A59-A1CA-52E55A972E36}"/>
                </c:ext>
              </c:extLst>
            </c:dLbl>
            <c:dLbl>
              <c:idx val="1"/>
              <c:layout>
                <c:manualLayout>
                  <c:x val="-3.6501578607022092E-2"/>
                  <c:y val="4.72385952746544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D3E-439B-A6F8-F89586313898}"/>
                </c:ext>
              </c:extLst>
            </c:dLbl>
            <c:dLbl>
              <c:idx val="2"/>
              <c:layout>
                <c:manualLayout>
                  <c:x val="1.3458584632026292E-2"/>
                  <c:y val="-5.4700471845408657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145-4A59-A1CA-52E55A972E36}"/>
                </c:ext>
              </c:extLst>
            </c:dLbl>
            <c:dLbl>
              <c:idx val="3"/>
              <c:layout>
                <c:manualLayout>
                  <c:x val="-5.1190172707811371E-3"/>
                  <c:y val="-2.7350235922704467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145-4A59-A1CA-52E55A972E36}"/>
                </c:ext>
              </c:extLst>
            </c:dLbl>
            <c:dLbl>
              <c:idx val="4"/>
              <c:layout>
                <c:manualLayout>
                  <c:x val="-3.7270600941832738E-2"/>
                  <c:y val="4.61559997157298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3E-439B-A6F8-F89586313898}"/>
                </c:ext>
              </c:extLst>
            </c:dLbl>
            <c:dLbl>
              <c:idx val="5"/>
              <c:layout>
                <c:manualLayout>
                  <c:x val="3.9969637879487784E-2"/>
                  <c:y val="5.7435495437679188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145-4A59-A1CA-52E55A972E36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635"/>
                    </a:solidFill>
                    <a:effectLst/>
                    <a:latin typeface="Arial Narrow" pitchFamily="34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Лист1!$D$2:$D$7</c:f>
              <c:numCache>
                <c:formatCode>_-* #,##0.0_-;\-* #,##0.0_-;_-* "-"??_-;_-@_-</c:formatCode>
                <c:ptCount val="6"/>
                <c:pt idx="0">
                  <c:v>-0.5</c:v>
                </c:pt>
                <c:pt idx="1">
                  <c:v>-4.5999999999999996</c:v>
                </c:pt>
                <c:pt idx="2">
                  <c:v>-10.1</c:v>
                </c:pt>
                <c:pt idx="3">
                  <c:v>-11.3</c:v>
                </c:pt>
                <c:pt idx="4">
                  <c:v>-11.2</c:v>
                </c:pt>
                <c:pt idx="5">
                  <c:v>-10.4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D3E-439B-A6F8-F8958631389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 Накопления основного капитала </c:v>
                </c:pt>
              </c:strCache>
            </c:strRef>
          </c:tx>
          <c:spPr>
            <a:ln w="38100" cap="rnd">
              <a:solidFill>
                <a:srgbClr val="0070C0"/>
              </a:solidFill>
              <a:prstDash val="solid"/>
              <a:round/>
            </a:ln>
            <a:effectLst/>
          </c:spPr>
          <c:marker>
            <c:spPr>
              <a:solidFill>
                <a:schemeClr val="accent6">
                  <a:lumMod val="50000"/>
                </a:schemeClr>
              </a:solidFill>
              <a:ln w="38100">
                <a:solidFill>
                  <a:srgbClr val="0070C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5.8596033918564196E-2"/>
                  <c:y val="4.23388112769115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3E-439B-A6F8-F89586313898}"/>
                </c:ext>
              </c:extLst>
            </c:dLbl>
            <c:dLbl>
              <c:idx val="1"/>
              <c:layout>
                <c:manualLayout>
                  <c:x val="-4.3478260869565223E-2"/>
                  <c:y val="7.3845636991301977E-2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145-4A59-A1CA-52E55A972E36}"/>
                </c:ext>
              </c:extLst>
            </c:dLbl>
            <c:dLbl>
              <c:idx val="2"/>
              <c:layout>
                <c:manualLayout>
                  <c:x val="-1.5192745332348616E-2"/>
                  <c:y val="1.67861534585127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3E-439B-A6F8-F89586313898}"/>
                </c:ext>
              </c:extLst>
            </c:dLbl>
            <c:dLbl>
              <c:idx val="3"/>
              <c:layout>
                <c:manualLayout>
                  <c:x val="-1.7979397541316881E-2"/>
                  <c:y val="-5.4700471845409108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145-4A59-A1CA-52E55A972E36}"/>
                </c:ext>
              </c:extLst>
            </c:dLbl>
            <c:dLbl>
              <c:idx val="4"/>
              <c:layout>
                <c:manualLayout>
                  <c:x val="-2.0507987160570899E-2"/>
                  <c:y val="2.7350235922704467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145-4A59-A1CA-52E55A972E36}"/>
                </c:ext>
              </c:extLst>
            </c:dLbl>
            <c:dLbl>
              <c:idx val="5"/>
              <c:layout>
                <c:manualLayout>
                  <c:x val="-4.590167651589009E-2"/>
                  <c:y val="-4.86106134505028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145-4A59-A1CA-52E55A972E36}"/>
                </c:ext>
              </c:extLst>
            </c:dLbl>
            <c:spPr>
              <a:noFill/>
              <a:ln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effectLst/>
                    <a:latin typeface="Arial Narrow" pitchFamily="34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</c:strCache>
            </c:strRef>
          </c:cat>
          <c:val>
            <c:numRef>
              <c:f>Лист1!$E$2:$E$7</c:f>
              <c:numCache>
                <c:formatCode>_-* #,##0.0_-;\-* #,##0.0_-;_-* "-"??_-;_-@_-</c:formatCode>
                <c:ptCount val="6"/>
                <c:pt idx="0">
                  <c:v>-2.1</c:v>
                </c:pt>
                <c:pt idx="1">
                  <c:v>-12.5</c:v>
                </c:pt>
                <c:pt idx="2">
                  <c:v>-11.4</c:v>
                </c:pt>
                <c:pt idx="3">
                  <c:v>-7.2</c:v>
                </c:pt>
                <c:pt idx="4">
                  <c:v>-7</c:v>
                </c:pt>
                <c:pt idx="5">
                  <c:v>-5.6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D3E-439B-A6F8-F895863138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1003264"/>
        <c:axId val="81004416"/>
      </c:lineChart>
      <c:catAx>
        <c:axId val="8100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solidFill>
            <a:schemeClr val="accent4">
              <a:lumMod val="20000"/>
              <a:lumOff val="80000"/>
            </a:schemeClr>
          </a:solidFill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ru-RU"/>
          </a:p>
        </c:txPr>
        <c:crossAx val="81004416"/>
        <c:crosses val="autoZero"/>
        <c:auto val="1"/>
        <c:lblAlgn val="ctr"/>
        <c:lblOffset val="100"/>
        <c:noMultiLvlLbl val="0"/>
      </c:catAx>
      <c:valAx>
        <c:axId val="81004416"/>
        <c:scaling>
          <c:orientation val="minMax"/>
        </c:scaling>
        <c:delete val="1"/>
        <c:axPos val="l"/>
        <c:majorGridlines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</c:majorGridlines>
        <c:numFmt formatCode="_-* #,##0.0_-;\-* #,##0.0_-;_-* &quot;-&quot;??_-;_-@_-" sourceLinked="1"/>
        <c:majorTickMark val="none"/>
        <c:minorTickMark val="none"/>
        <c:tickLblPos val="none"/>
        <c:crossAx val="81003264"/>
        <c:crosses val="autoZero"/>
        <c:crossBetween val="between"/>
      </c:valAx>
      <c:spPr>
        <a:solidFill>
          <a:schemeClr val="accent4">
            <a:lumMod val="20000"/>
            <a:lumOff val="80000"/>
          </a:schemeClr>
        </a:solidFill>
        <a:ln w="3175">
          <a:solidFill>
            <a:schemeClr val="bg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Narrow" pitchFamily="34" charset="0"/>
                <a:ea typeface="+mn-ea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"/>
          <c:y val="0.8757004061381588"/>
          <c:w val="0.99921587209992413"/>
          <c:h val="0.111480978082589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 Narrow" pitchFamily="34" charset="0"/>
              <a:ea typeface="+mn-ea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677025491336286E-2"/>
          <c:y val="2.5261530046774408E-2"/>
          <c:w val="0.93290570708735465"/>
          <c:h val="0.78375447124295394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57150" cap="rnd">
              <a:solidFill>
                <a:schemeClr val="accent2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rgbClr val="002060"/>
              </a:solidFill>
              <a:ln w="57150">
                <a:solidFill>
                  <a:schemeClr val="accent2"/>
                </a:solidFill>
                <a:round/>
              </a:ln>
              <a:effectLst/>
            </c:spPr>
          </c:marker>
          <c:dPt>
            <c:idx val="7"/>
            <c:marker>
              <c:symbol val="diamond"/>
              <c:size val="6"/>
              <c:spPr>
                <a:solidFill>
                  <a:srgbClr val="FF0000"/>
                </a:solidFill>
                <a:ln w="57150">
                  <a:solidFill>
                    <a:schemeClr val="accent2"/>
                  </a:solidFill>
                  <a:round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8939-4CC9-BC70-B36C0E0AB291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939-4CC9-BC70-B36C0E0AB291}"/>
                </c:ext>
              </c:extLst>
            </c:dLbl>
            <c:dLbl>
              <c:idx val="1"/>
              <c:layout>
                <c:manualLayout>
                  <c:x val="-5.586584660425694E-2"/>
                  <c:y val="-4.52531941315896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939-4CC9-BC70-B36C0E0AB291}"/>
                </c:ext>
              </c:extLst>
            </c:dLbl>
            <c:dLbl>
              <c:idx val="6"/>
              <c:layout>
                <c:manualLayout>
                  <c:x val="1.2627347743451055E-2"/>
                  <c:y val="-1.10629773025418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939-4CC9-BC70-B36C0E0AB291}"/>
                </c:ext>
              </c:extLst>
            </c:dLbl>
            <c:dLbl>
              <c:idx val="7"/>
              <c:layout>
                <c:manualLayout>
                  <c:x val="-4.8841917623865284E-2"/>
                  <c:y val="-4.52531941315896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939-4CC9-BC70-B36C0E0AB291}"/>
                </c:ext>
              </c:extLst>
            </c:dLbl>
            <c:dLbl>
              <c:idx val="8"/>
              <c:layout>
                <c:manualLayout>
                  <c:x val="-7.8112994496377611E-2"/>
                  <c:y val="-1.19832834796995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939-4CC9-BC70-B36C0E0AB291}"/>
                </c:ext>
              </c:extLst>
            </c:dLbl>
            <c:dLbl>
              <c:idx val="10"/>
              <c:layout>
                <c:manualLayout>
                  <c:x val="-1.4359159003175578E-2"/>
                  <c:y val="-4.19489828624044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939-4CC9-BC70-B36C0E0AB291}"/>
                </c:ext>
              </c:extLst>
            </c:dLbl>
            <c:dLbl>
              <c:idx val="11"/>
              <c:layout>
                <c:manualLayout>
                  <c:x val="-5.0341167998677938E-2"/>
                  <c:y val="2.91079754042213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939-4CC9-BC70-B36C0E0AB291}"/>
                </c:ext>
              </c:extLst>
            </c:dLbl>
            <c:dLbl>
              <c:idx val="12"/>
              <c:layout>
                <c:manualLayout>
                  <c:x val="-3.544394960839017E-3"/>
                  <c:y val="-5.53919566567807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54C-42D6-8A3F-E63FCF8E877B}"/>
                </c:ext>
              </c:extLst>
            </c:dLbl>
            <c:dLbl>
              <c:idx val="13"/>
              <c:layout>
                <c:manualLayout>
                  <c:x val="-7.098199819804156E-2"/>
                  <c:y val="2.2890477874425295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260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8939-4CC9-BC70-B36C0E0AB291}"/>
                </c:ext>
              </c:extLst>
            </c:dLbl>
            <c:dLbl>
              <c:idx val="14"/>
              <c:layout>
                <c:manualLayout>
                  <c:x val="5.5866414602471458E-3"/>
                  <c:y val="-3.055933624416110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939-4CC9-BC70-B36C0E0AB291}"/>
                </c:ext>
              </c:extLst>
            </c:dLbl>
            <c:dLbl>
              <c:idx val="15"/>
              <c:layout>
                <c:manualLayout>
                  <c:x val="-5.2669780184042302E-2"/>
                  <c:y val="-4.45406735553838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939-4CC9-BC70-B36C0E0AB291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D791CC5E-A5C9-432A-88FC-23CD7F400BA2}" type="VALUE">
                      <a:rPr lang="en-US" sz="1500">
                        <a:solidFill>
                          <a:srgbClr val="002060"/>
                        </a:solidFill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8939-4CC9-BC70-B36C0E0AB291}"/>
                </c:ext>
              </c:extLst>
            </c:dLbl>
            <c:dLbl>
              <c:idx val="17"/>
              <c:layout>
                <c:manualLayout>
                  <c:x val="-2.8198636774968585E-2"/>
                  <c:y val="-6.0465932301788941E-2"/>
                </c:manualLayout>
              </c:layout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2">
                          <a:lumMod val="75000"/>
                        </a:schemeClr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983209141965112E-2"/>
                      <c:h val="6.695637024858178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8939-4CC9-BC70-B36C0E0AB291}"/>
                </c:ext>
              </c:extLst>
            </c:dLbl>
            <c:dLbl>
              <c:idx val="18"/>
              <c:layout>
                <c:manualLayout>
                  <c:x val="-6.1360933066727782E-2"/>
                  <c:y val="4.7703886475174151E-2"/>
                </c:manualLayout>
              </c:layout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2">
                          <a:lumMod val="75000"/>
                        </a:schemeClr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564401927201929E-2"/>
                      <c:h val="5.036247427619472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8939-4CC9-BC70-B36C0E0AB291}"/>
                </c:ext>
              </c:extLst>
            </c:dLbl>
            <c:dLbl>
              <c:idx val="19"/>
              <c:layout>
                <c:manualLayout>
                  <c:x val="-9.7139971370199724E-2"/>
                  <c:y val="-4.4406960904213484E-2"/>
                </c:manualLayout>
              </c:layout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2">
                          <a:lumMod val="75000"/>
                        </a:schemeClr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2628986465685321E-2"/>
                      <c:h val="6.695637024858178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8939-4CC9-BC70-B36C0E0AB291}"/>
                </c:ext>
              </c:extLst>
            </c:dLbl>
            <c:dLbl>
              <c:idx val="20"/>
              <c:layout>
                <c:manualLayout>
                  <c:x val="-1.4510754451548771E-2"/>
                  <c:y val="-1.603614187452762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2">
                            <a:lumMod val="75000"/>
                          </a:schemeClr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defRPr>
                    </a:pPr>
                    <a:fld id="{A1693CB2-C9A3-4A65-B045-F9A173965FD3}" type="VALUE">
                      <a:rPr lang="en-US" sz="1500">
                        <a:solidFill>
                          <a:schemeClr val="tx2">
                            <a:lumMod val="75000"/>
                          </a:schemeClr>
                        </a:solidFill>
                      </a:rPr>
                      <a:pPr>
                        <a:defRPr sz="1500" b="1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 Narrow" panose="020B0606020202030204" pitchFamily="34" charset="0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2">
                          <a:lumMod val="75000"/>
                        </a:schemeClr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526928334015712E-2"/>
                      <c:h val="6.419072091985060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8939-4CC9-BC70-B36C0E0AB291}"/>
                </c:ext>
              </c:extLst>
            </c:dLbl>
            <c:dLbl>
              <c:idx val="21"/>
              <c:layout>
                <c:manualLayout>
                  <c:x val="-2.7285864307787146E-2"/>
                  <c:y val="2.7894595178906981E-2"/>
                </c:manualLayout>
              </c:layout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rgbClr val="FF0000"/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287744204388242E-2"/>
                      <c:h val="7.758150186383652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8939-4CC9-BC70-B36C0E0AB291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Лист1!$A$2:$A$24</c:f>
              <c:strCache>
                <c:ptCount val="22"/>
                <c:pt idx="0">
                  <c:v>2020-03</c:v>
                </c:pt>
                <c:pt idx="1">
                  <c:v>2020-04</c:v>
                </c:pt>
                <c:pt idx="2">
                  <c:v>2020-05</c:v>
                </c:pt>
                <c:pt idx="3">
                  <c:v>2020-06</c:v>
                </c:pt>
                <c:pt idx="4">
                  <c:v>2020-07</c:v>
                </c:pt>
                <c:pt idx="5">
                  <c:v>2020-08</c:v>
                </c:pt>
                <c:pt idx="6">
                  <c:v>2020-09</c:v>
                </c:pt>
                <c:pt idx="7">
                  <c:v>2020-10</c:v>
                </c:pt>
                <c:pt idx="8">
                  <c:v>2020-11</c:v>
                </c:pt>
                <c:pt idx="9">
                  <c:v>2020-12</c:v>
                </c:pt>
                <c:pt idx="10">
                  <c:v>2021-01</c:v>
                </c:pt>
                <c:pt idx="11">
                  <c:v>2021-02</c:v>
                </c:pt>
                <c:pt idx="12">
                  <c:v>2021-03</c:v>
                </c:pt>
                <c:pt idx="13">
                  <c:v>2021-04</c:v>
                </c:pt>
                <c:pt idx="14">
                  <c:v>2021-05</c:v>
                </c:pt>
                <c:pt idx="15">
                  <c:v>2021-06</c:v>
                </c:pt>
                <c:pt idx="16">
                  <c:v>2021-07</c:v>
                </c:pt>
                <c:pt idx="17">
                  <c:v>2021-08</c:v>
                </c:pt>
                <c:pt idx="18">
                  <c:v>2021-09</c:v>
                </c:pt>
                <c:pt idx="19">
                  <c:v>2021-10</c:v>
                </c:pt>
                <c:pt idx="20">
                  <c:v>2021-11</c:v>
                </c:pt>
                <c:pt idx="21">
                  <c:v>2021-12</c:v>
                </c:pt>
              </c:strCache>
            </c:strRef>
          </c:cat>
          <c:val>
            <c:numRef>
              <c:f>Лист1!$B$2:$B$24</c:f>
              <c:numCache>
                <c:formatCode>General</c:formatCode>
                <c:ptCount val="22"/>
                <c:pt idx="1">
                  <c:v>110</c:v>
                </c:pt>
                <c:pt idx="2">
                  <c:v>300</c:v>
                </c:pt>
                <c:pt idx="3">
                  <c:v>240</c:v>
                </c:pt>
                <c:pt idx="4">
                  <c:v>190</c:v>
                </c:pt>
                <c:pt idx="5">
                  <c:v>160</c:v>
                </c:pt>
                <c:pt idx="6">
                  <c:v>180</c:v>
                </c:pt>
                <c:pt idx="7">
                  <c:v>450</c:v>
                </c:pt>
                <c:pt idx="8">
                  <c:v>640</c:v>
                </c:pt>
                <c:pt idx="9">
                  <c:v>850</c:v>
                </c:pt>
                <c:pt idx="10">
                  <c:v>650</c:v>
                </c:pt>
                <c:pt idx="11">
                  <c:v>400</c:v>
                </c:pt>
                <c:pt idx="12">
                  <c:v>300</c:v>
                </c:pt>
                <c:pt idx="13">
                  <c:v>250</c:v>
                </c:pt>
                <c:pt idx="14">
                  <c:v>260</c:v>
                </c:pt>
                <c:pt idx="15">
                  <c:v>450</c:v>
                </c:pt>
                <c:pt idx="16">
                  <c:v>750</c:v>
                </c:pt>
                <c:pt idx="17">
                  <c:v>650</c:v>
                </c:pt>
                <c:pt idx="18">
                  <c:v>590</c:v>
                </c:pt>
                <c:pt idx="19">
                  <c:v>1020</c:v>
                </c:pt>
                <c:pt idx="20">
                  <c:v>1150</c:v>
                </c:pt>
                <c:pt idx="21">
                  <c:v>900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8939-4CC9-BC70-B36C0E0AB2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5211711"/>
        <c:axId val="935212959"/>
      </c:lineChart>
      <c:catAx>
        <c:axId val="935211711"/>
        <c:scaling>
          <c:orientation val="minMax"/>
        </c:scaling>
        <c:delete val="0"/>
        <c:axPos val="b"/>
        <c:majorGridlines>
          <c:spPr>
            <a:ln w="9525" cap="rnd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lnSpc>
                <a:spcPct val="150000"/>
              </a:lnSpc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35212959"/>
        <c:crosses val="autoZero"/>
        <c:auto val="1"/>
        <c:lblAlgn val="ctr"/>
        <c:lblOffset val="100"/>
        <c:tickLblSkip val="1"/>
        <c:noMultiLvlLbl val="0"/>
      </c:catAx>
      <c:valAx>
        <c:axId val="9352129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35211711"/>
        <c:crosses val="autoZero"/>
        <c:crossBetween val="between"/>
      </c:valAx>
      <c:spPr>
        <a:solidFill>
          <a:schemeClr val="bg1">
            <a:lumMod val="95000"/>
          </a:schemeClr>
        </a:solidFill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79120409936246"/>
          <c:y val="0"/>
          <c:w val="0.7203407322895482"/>
          <c:h val="0.9175049161719531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Столбец4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9F-46F3-A643-5A200FFABE94}"/>
                </c:ext>
              </c:extLst>
            </c:dLbl>
            <c:dLbl>
              <c:idx val="8"/>
              <c:layout>
                <c:manualLayout>
                  <c:x val="-7.4811904023042537E-3"/>
                  <c:y val="-5.9974356915841178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5031636599350092E-2"/>
                      <c:h val="6.060528068079318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07B9-40A4-8AD4-D69A1122FC31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Лист1!$A$2:$A$17</c:f>
              <c:strCache>
                <c:ptCount val="16"/>
                <c:pt idx="0">
                  <c:v>ОАЭ</c:v>
                </c:pt>
                <c:pt idx="1">
                  <c:v>ИСПАНИЯ</c:v>
                </c:pt>
                <c:pt idx="2">
                  <c:v>ФРАНЦИЯ</c:v>
                </c:pt>
                <c:pt idx="3">
                  <c:v>КИТАЙ</c:v>
                </c:pt>
                <c:pt idx="4">
                  <c:v>КАНАДА</c:v>
                </c:pt>
                <c:pt idx="5">
                  <c:v>ИТАЛИЯ</c:v>
                </c:pt>
                <c:pt idx="6">
                  <c:v>ВЕЛИКОБРИТАНИЯ</c:v>
                </c:pt>
                <c:pt idx="7">
                  <c:v>ЯПОНИЯ</c:v>
                </c:pt>
                <c:pt idx="8">
                  <c:v>БРАЗИЛИЯ</c:v>
                </c:pt>
                <c:pt idx="9">
                  <c:v>ГЕРМАНИЯ</c:v>
                </c:pt>
                <c:pt idx="10">
                  <c:v>АРГЕНТИНА</c:v>
                </c:pt>
                <c:pt idx="11">
                  <c:v>США</c:v>
                </c:pt>
                <c:pt idx="12">
                  <c:v>ТУРЦИЯ</c:v>
                </c:pt>
                <c:pt idx="13">
                  <c:v>ПОЛЬША</c:v>
                </c:pt>
                <c:pt idx="14">
                  <c:v>ИНДИЯ</c:v>
                </c:pt>
                <c:pt idx="15">
                  <c:v>РОССИЯ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92</c:v>
                </c:pt>
                <c:pt idx="1">
                  <c:v>80</c:v>
                </c:pt>
                <c:pt idx="2">
                  <c:v>77</c:v>
                </c:pt>
                <c:pt idx="3">
                  <c:v>76</c:v>
                </c:pt>
                <c:pt idx="4">
                  <c:v>76</c:v>
                </c:pt>
                <c:pt idx="5">
                  <c:v>75</c:v>
                </c:pt>
                <c:pt idx="6">
                  <c:v>71</c:v>
                </c:pt>
                <c:pt idx="7">
                  <c:v>70</c:v>
                </c:pt>
                <c:pt idx="8">
                  <c:v>70</c:v>
                </c:pt>
                <c:pt idx="9">
                  <c:v>67</c:v>
                </c:pt>
                <c:pt idx="10">
                  <c:v>65</c:v>
                </c:pt>
                <c:pt idx="11">
                  <c:v>64</c:v>
                </c:pt>
                <c:pt idx="12">
                  <c:v>63</c:v>
                </c:pt>
                <c:pt idx="13">
                  <c:v>60</c:v>
                </c:pt>
                <c:pt idx="14">
                  <c:v>55</c:v>
                </c:pt>
                <c:pt idx="15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10-46BD-BBA0-02A2776C4E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156828736"/>
        <c:axId val="156829856"/>
      </c:barChart>
      <c:catAx>
        <c:axId val="156828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56829856"/>
        <c:crosses val="autoZero"/>
        <c:auto val="1"/>
        <c:lblAlgn val="ctr"/>
        <c:lblOffset val="100"/>
        <c:noMultiLvlLbl val="0"/>
      </c:catAx>
      <c:valAx>
        <c:axId val="1568298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156828736"/>
        <c:crosses val="autoZero"/>
        <c:crossBetween val="between"/>
      </c:valAx>
      <c:spPr>
        <a:solidFill>
          <a:schemeClr val="bg1">
            <a:lumMod val="95000"/>
          </a:schemeClr>
        </a:solidFill>
        <a:ln w="25400"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</c:plotArea>
    <c:plotVisOnly val="1"/>
    <c:dispBlanksAs val="gap"/>
    <c:showDLblsOverMax val="0"/>
  </c:chart>
  <c:spPr>
    <a:solidFill>
      <a:schemeClr val="bg1">
        <a:lumMod val="95000"/>
      </a:schemeClr>
    </a:solidFill>
    <a:ln>
      <a:solidFill>
        <a:schemeClr val="bg1">
          <a:lumMod val="95000"/>
        </a:schemeClr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3038604" cy="465266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266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0977936A-47A2-4402-9C61-EBC2B4801213}" type="datetime1">
              <a:rPr lang="ru-RU"/>
              <a:pPr lvl="0">
                <a:defRPr/>
              </a:pPr>
              <a:t>19-12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/>
            </a:pPr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0713" y="4416311"/>
            <a:ext cx="5608975" cy="4182934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ru-RU"/>
              <a:t>Образец текста</a:t>
            </a:r>
            <a:endParaRPr lang="ru-RU"/>
          </a:p>
          <a:p>
            <a:pPr lvl="1">
              <a:defRPr/>
            </a:pPr>
            <a:r>
              <a:rPr lang="ru-RU"/>
              <a:t>Второй уровень</a:t>
            </a:r>
            <a:endParaRPr lang="ru-RU"/>
          </a:p>
          <a:p>
            <a:pPr lvl="2">
              <a:defRPr/>
            </a:pPr>
            <a:r>
              <a:rPr lang="ru-RU"/>
              <a:t>Третий уровень</a:t>
            </a:r>
            <a:endParaRPr lang="ru-RU"/>
          </a:p>
          <a:p>
            <a:pPr lvl="3">
              <a:defRPr/>
            </a:pPr>
            <a:r>
              <a:rPr lang="ru-RU"/>
              <a:t>Четвертый уровень</a:t>
            </a:r>
            <a:endParaRPr lang="ru-RU"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159" y="8829648"/>
            <a:ext cx="3038604" cy="465266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9C38BD01-5456-44B5-B10F-AA763C859A98}" type="slidenum">
              <a:rPr lang="ru-RU"/>
              <a:pPr lvl="0"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1" Type="http://schemas.openxmlformats.org/officeDocument/2006/relationships/slide" Target="../slides/slide1.xml"  /><Relationship Id="rId2" Type="http://schemas.openxmlformats.org/officeDocument/2006/relationships/notesMaster" Target="../notesMasters/notesMaster1.xml"  /></Relationships>
</file>

<file path=ppt/notesSlides/_rels/notesSlide10.xml.rels><?xml version="1.0" encoding="UTF-8" standalone="yes" ?><Relationships xmlns="http://schemas.openxmlformats.org/package/2006/relationships"><Relationship Id="rId1" Type="http://schemas.openxmlformats.org/officeDocument/2006/relationships/slide" Target="../slides/slide32.xml"  /><Relationship Id="rId2" Type="http://schemas.openxmlformats.org/officeDocument/2006/relationships/notesMaster" Target="../notesMasters/notesMaster1.xml"  /></Relationships>
</file>

<file path=ppt/notesSlides/_rels/notesSlide2.xml.rels><?xml version="1.0" encoding="UTF-8" standalone="yes" ?><Relationships xmlns="http://schemas.openxmlformats.org/package/2006/relationships"><Relationship Id="rId1" Type="http://schemas.openxmlformats.org/officeDocument/2006/relationships/slide" Target="../slides/slide8.xml"  /><Relationship Id="rId2" Type="http://schemas.openxmlformats.org/officeDocument/2006/relationships/notesMaster" Target="../notesMasters/notesMaster1.xml"  /></Relationships>
</file>

<file path=ppt/notesSlides/_rels/notesSlide3.xml.rels><?xml version="1.0" encoding="UTF-8" standalone="yes" ?><Relationships xmlns="http://schemas.openxmlformats.org/package/2006/relationships"><Relationship Id="rId1" Type="http://schemas.openxmlformats.org/officeDocument/2006/relationships/slide" Target="../slides/slide13.xml"  /><Relationship Id="rId2" Type="http://schemas.openxmlformats.org/officeDocument/2006/relationships/notesMaster" Target="../notesMasters/notesMaster1.xml"  /></Relationships>
</file>

<file path=ppt/notesSlides/_rels/notesSlide4.xml.rels><?xml version="1.0" encoding="UTF-8" standalone="yes" ?><Relationships xmlns="http://schemas.openxmlformats.org/package/2006/relationships"><Relationship Id="rId1" Type="http://schemas.openxmlformats.org/officeDocument/2006/relationships/slide" Target="../slides/slide14.xml"  /><Relationship Id="rId2" Type="http://schemas.openxmlformats.org/officeDocument/2006/relationships/notesMaster" Target="../notesMasters/notesMaster1.xml"  /></Relationships>
</file>

<file path=ppt/notesSlides/_rels/notesSlide5.xml.rels><?xml version="1.0" encoding="UTF-8" standalone="yes" ?><Relationships xmlns="http://schemas.openxmlformats.org/package/2006/relationships"><Relationship Id="rId1" Type="http://schemas.openxmlformats.org/officeDocument/2006/relationships/slide" Target="../slides/slide18.xml"  /><Relationship Id="rId2" Type="http://schemas.openxmlformats.org/officeDocument/2006/relationships/notesMaster" Target="../notesMasters/notesMaster1.xml"  /></Relationships>
</file>

<file path=ppt/notesSlides/_rels/notesSlide6.xml.rels><?xml version="1.0" encoding="UTF-8" standalone="yes" ?><Relationships xmlns="http://schemas.openxmlformats.org/package/2006/relationships"><Relationship Id="rId1" Type="http://schemas.openxmlformats.org/officeDocument/2006/relationships/slide" Target="../slides/slide22.xml"  /><Relationship Id="rId2" Type="http://schemas.openxmlformats.org/officeDocument/2006/relationships/notesMaster" Target="../notesMasters/notesMaster1.xml"  /></Relationships>
</file>

<file path=ppt/notesSlides/_rels/notesSlide7.xml.rels><?xml version="1.0" encoding="UTF-8" standalone="yes" ?><Relationships xmlns="http://schemas.openxmlformats.org/package/2006/relationships"><Relationship Id="rId1" Type="http://schemas.openxmlformats.org/officeDocument/2006/relationships/slide" Target="../slides/slide23.xml"  /><Relationship Id="rId2" Type="http://schemas.openxmlformats.org/officeDocument/2006/relationships/notesMaster" Target="../notesMasters/notesMaster1.xml"  /></Relationships>
</file>

<file path=ppt/notesSlides/_rels/notesSlide8.xml.rels><?xml version="1.0" encoding="UTF-8" standalone="yes" ?><Relationships xmlns="http://schemas.openxmlformats.org/package/2006/relationships"><Relationship Id="rId1" Type="http://schemas.openxmlformats.org/officeDocument/2006/relationships/slide" Target="../slides/slide24.xml"  /><Relationship Id="rId2" Type="http://schemas.openxmlformats.org/officeDocument/2006/relationships/notesMaster" Target="../notesMasters/notesMaster1.xml"  /></Relationships>
</file>

<file path=ppt/notesSlides/_rels/notesSlide9.xml.rels><?xml version="1.0" encoding="UTF-8" standalone="yes" ?><Relationships xmlns="http://schemas.openxmlformats.org/package/2006/relationships"><Relationship Id="rId1" Type="http://schemas.openxmlformats.org/officeDocument/2006/relationships/slide" Target="../slides/slide31.xml"  /><Relationship Id="rId2" Type="http://schemas.openxmlformats.org/officeDocument/2006/relationships/notesMaster" Target="../notesMasters/notesMaster1.xml"  /></Relationships>
</file>

<file path=ppt/notesSlides/notesSlide1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9C38BD01-5456-44B5-B10F-AA763C859A98}" type="slidenum">
              <a:rPr lang="en-US"/>
              <a:pPr lvl="0">
                <a:defRPr/>
              </a:pPr>
              <a:t>1</a:t>
            </a:fld>
            <a:endParaRPr lang="en-US"/>
          </a:p>
        </p:txBody>
      </p:sp>
    </p:spTree>
  </p:cSld>
</p:notes>
</file>

<file path=ppt/notesSlides/notesSlide10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9C38BD01-5456-44B5-B10F-AA763C859A98}" type="slidenum">
              <a:rPr lang="en-US"/>
              <a:pPr lvl="0">
                <a:defRPr/>
              </a:pPr>
              <a:t>32</a:t>
            </a:fld>
            <a:endParaRPr lang="en-US"/>
          </a:p>
        </p:txBody>
      </p:sp>
    </p:spTree>
  </p:cSld>
</p:notes>
</file>

<file path=ppt/notesSlides/notesSlide2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9C38BD01-5456-44B5-B10F-AA763C859A98}" type="slidenum">
              <a:rPr lang="en-US"/>
              <a:pPr lvl="0">
                <a:defRPr/>
              </a:pPr>
              <a:t>8</a:t>
            </a:fld>
            <a:endParaRPr lang="en-US"/>
          </a:p>
        </p:txBody>
      </p:sp>
    </p:spTree>
  </p:cSld>
</p:notes>
</file>

<file path=ppt/notesSlides/notesSlide3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9C38BD01-5456-44B5-B10F-AA763C859A98}" type="slidenum">
              <a:rPr lang="en-US"/>
              <a:pPr lvl="0">
                <a:defRPr/>
              </a:pPr>
              <a:t>13</a:t>
            </a:fld>
            <a:endParaRPr lang="en-US"/>
          </a:p>
        </p:txBody>
      </p:sp>
    </p:spTree>
  </p:cSld>
</p:notes>
</file>

<file path=ppt/notesSlides/notesSlide4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9C38BD01-5456-44B5-B10F-AA763C859A98}" type="slidenum">
              <a:rPr lang="en-US"/>
              <a:pPr lvl="0">
                <a:defRPr/>
              </a:pPr>
              <a:t>14</a:t>
            </a:fld>
            <a:endParaRPr lang="en-US"/>
          </a:p>
        </p:txBody>
      </p:sp>
    </p:spTree>
  </p:cSld>
</p:notes>
</file>

<file path=ppt/notesSlides/notesSlide5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9C38BD01-5456-44B5-B10F-AA763C859A98}" type="slidenum">
              <a:rPr lang="en-US"/>
              <a:pPr lvl="0">
                <a:defRPr/>
              </a:pPr>
              <a:t>18</a:t>
            </a:fld>
            <a:endParaRPr lang="en-US"/>
          </a:p>
        </p:txBody>
      </p:sp>
    </p:spTree>
  </p:cSld>
</p:notes>
</file>

<file path=ppt/notesSlides/notesSlide6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9C38BD01-5456-44B5-B10F-AA763C859A98}" type="slidenum">
              <a:rPr lang="en-US"/>
              <a:pPr lvl="0">
                <a:defRPr/>
              </a:pPr>
              <a:t>22</a:t>
            </a:fld>
            <a:endParaRPr lang="en-US"/>
          </a:p>
        </p:txBody>
      </p:sp>
    </p:spTree>
  </p:cSld>
</p:notes>
</file>

<file path=ppt/notesSlides/notesSlide7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9C38BD01-5456-44B5-B10F-AA763C859A98}" type="slidenum">
              <a:rPr lang="en-US"/>
              <a:pPr lvl="0">
                <a:defRPr/>
              </a:pPr>
              <a:t>23</a:t>
            </a:fld>
            <a:endParaRPr lang="en-US"/>
          </a:p>
        </p:txBody>
      </p:sp>
    </p:spTree>
  </p:cSld>
</p:notes>
</file>

<file path=ppt/notesSlides/notesSlide8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9C38BD01-5456-44B5-B10F-AA763C859A98}" type="slidenum">
              <a:rPr lang="en-US"/>
              <a:pPr lvl="0">
                <a:defRPr/>
              </a:pPr>
              <a:t>24</a:t>
            </a:fld>
            <a:endParaRPr lang="en-US"/>
          </a:p>
        </p:txBody>
      </p:sp>
    </p:spTree>
  </p:cSld>
</p:notes>
</file>

<file path=ppt/notesSlides/notesSlide9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>
              <a:defRPr/>
            </a:pPr>
            <a:fld id="{9C38BD01-5456-44B5-B10F-AA763C859A98}" type="slidenum">
              <a:rPr lang="en-US"/>
              <a:pPr lvl="0">
                <a:defRPr/>
              </a:pPr>
              <a:t>31</a:t>
            </a:fld>
            <a:endParaRPr lang="en-US"/>
          </a:p>
        </p:txBody>
      </p:sp>
    </p:spTree>
  </p:cSld>
</p:note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1711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1639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04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2388" y="115888"/>
            <a:ext cx="7821612" cy="8382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646D5-0968-46A1-8430-F164253215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8720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27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4743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8288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9554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056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0549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7159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14.12.2021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9958217"/>
      </p:ext>
    </p:extLst>
  </p:cSld>
  <p:clrMapOvr>
    <a:masterClrMapping/>
  </p:clrMapOvr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14.12.2021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442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1.xml"  /><Relationship Id="rId2" Type="http://schemas.openxmlformats.org/officeDocument/2006/relationships/slideLayout" Target="../slideLayouts/slideLayout12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6.xml"  /><Relationship Id="rId2" Type="http://schemas.openxmlformats.org/officeDocument/2006/relationships/chart" Target="../charts/chart6.xml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Relationship Id="rId2" Type="http://schemas.openxmlformats.org/officeDocument/2006/relationships/chart" Target="../charts/chart7.xml" 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Relationship Id="rId2" Type="http://schemas.openxmlformats.org/officeDocument/2006/relationships/chart" Target="../charts/chart8.xml"  /></Relationships>
</file>

<file path=ppt/slides/_rels/slide1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6.xml"  /><Relationship Id="rId2" Type="http://schemas.openxmlformats.org/officeDocument/2006/relationships/notesSlide" Target="../notesSlides/notesSlide3.xml"  /></Relationships>
</file>

<file path=ppt/slides/_rels/slide1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6.xml"  /><Relationship Id="rId2" Type="http://schemas.openxmlformats.org/officeDocument/2006/relationships/notesSlide" Target="../notesSlides/notesSlide4.xml"  /></Relationships>
</file>

<file path=ppt/slides/_rels/slide1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6.xml"  /><Relationship Id="rId2" Type="http://schemas.openxmlformats.org/officeDocument/2006/relationships/notesSlide" Target="../notesSlides/notesSlide5.xml"  /></Relationships>
</file>

<file path=ppt/slides/_rels/slide1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6.xml"  /></Relationships>
</file>

<file path=ppt/slides/_rels/slide2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/Relationships>
</file>

<file path=ppt/slides/_rels/slide2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/Relationships>
</file>

<file path=ppt/slides/_rels/slide2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6.xml"  /><Relationship Id="rId2" Type="http://schemas.openxmlformats.org/officeDocument/2006/relationships/notesSlide" Target="../notesSlides/notesSlide6.xml"  /></Relationships>
</file>

<file path=ppt/slides/_rels/slide2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6.xml"  /><Relationship Id="rId2" Type="http://schemas.openxmlformats.org/officeDocument/2006/relationships/notesSlide" Target="../notesSlides/notesSlide7.xml"  /></Relationships>
</file>

<file path=ppt/slides/_rels/slide2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6.xml"  /><Relationship Id="rId2" Type="http://schemas.openxmlformats.org/officeDocument/2006/relationships/notesSlide" Target="../notesSlides/notesSlide8.xml"  /></Relationships>
</file>

<file path=ppt/slides/_rels/slide2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6.xml"  /></Relationships>
</file>

<file path=ppt/slides/_rels/slide2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/Relationships>
</file>

<file path=ppt/slides/_rels/slide2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/Relationships>
</file>

<file path=ppt/slides/_rels/slide2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/Relationships>
</file>

<file path=ppt/slides/_rels/slide2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6.xml"  /></Relationships>
</file>

<file path=ppt/slides/_rels/slide3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/Relationships>
</file>

<file path=ppt/slides/_rels/slide3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6.xml"  /><Relationship Id="rId2" Type="http://schemas.openxmlformats.org/officeDocument/2006/relationships/notesSlide" Target="../notesSlides/notesSlide9.xml"  /></Relationships>
</file>

<file path=ppt/slides/_rels/slide3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6.xml"  /><Relationship Id="rId2" Type="http://schemas.openxmlformats.org/officeDocument/2006/relationships/notesSlide" Target="../notesSlides/notesSlide10.xml"  /></Relationships>
</file>

<file path=ppt/slides/_rels/slide3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Relationship Id="rId2" Type="http://schemas.openxmlformats.org/officeDocument/2006/relationships/chart" Target="../charts/chart1.xml"  /><Relationship Id="rId3" Type="http://schemas.openxmlformats.org/officeDocument/2006/relationships/chart" Target="../charts/chart2.xml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Relationship Id="rId2" Type="http://schemas.openxmlformats.org/officeDocument/2006/relationships/notesSlide" Target="../notesSlides/notesSlide2.xml"  /><Relationship Id="rId3" Type="http://schemas.openxmlformats.org/officeDocument/2006/relationships/chart" Target="../charts/chart3.xml"  /><Relationship Id="rId4" Type="http://schemas.openxmlformats.org/officeDocument/2006/relationships/chart" Target="../charts/chart4.xml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7.xml"  /><Relationship Id="rId2" Type="http://schemas.openxmlformats.org/officeDocument/2006/relationships/chart" Target="../charts/chart5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74" name="Rectangle 2"/>
          <p:cNvSpPr>
            <a:spLocks noGrp="1" noChangeArrowheads="1"/>
          </p:cNvSpPr>
          <p:nvPr>
            <p:ph type="body" sz="half" idx="3"/>
          </p:nvPr>
        </p:nvSpPr>
        <p:spPr>
          <a:xfrm>
            <a:off x="3090991" y="692696"/>
            <a:ext cx="5484911" cy="1584176"/>
          </a:xfr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 defTabSz="304800" eaLnBrk="1" hangingPunct="1">
              <a:lnSpc>
                <a:spcPct val="75000"/>
              </a:lnSpc>
              <a:defRPr/>
            </a:pPr>
            <a:endParaRPr xmlns:mc="http://schemas.openxmlformats.org/markup-compatibility/2006" xmlns:hp="http://schemas.haansoft.com/office/presentation/8.0" lang="en-US" sz="500" mc:Ignorable="hp" hp:hslEmbossed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  <a:p>
            <a:pPr marL="0" indent="0" algn="ctr" defTabSz="304800">
              <a:lnSpc>
                <a:spcPts val="120"/>
              </a:lnSpc>
              <a:buNone/>
              <a:defRPr/>
            </a:pPr>
            <a:r>
              <a:rPr lang="ru-RU" sz="6800" b="1">
                <a:solidFill>
                  <a:srgbClr val="993366"/>
                </a:solidFill>
                <a:latin typeface="Times New Roman"/>
                <a:cs typeface="Times New Roman"/>
              </a:rPr>
              <a:t> </a:t>
            </a:r>
            <a:endParaRPr lang="ru-RU" sz="6800" b="1">
              <a:solidFill>
                <a:srgbClr val="993366"/>
              </a:solidFill>
              <a:latin typeface="Times New Roman"/>
              <a:cs typeface="Times New Roman"/>
            </a:endParaRPr>
          </a:p>
          <a:p>
            <a:pPr marL="0" indent="0" algn="ctr" defTabSz="304800">
              <a:buNone/>
              <a:defRPr/>
            </a:pPr>
            <a:endParaRPr lang="ru-RU" sz="1600" b="1"/>
          </a:p>
          <a:p>
            <a:pPr marL="0" indent="0" algn="ctr" defTabSz="304800">
              <a:buNone/>
              <a:defRPr/>
            </a:pPr>
            <a:endParaRPr lang="ru-RU" b="1">
              <a:solidFill>
                <a:srgbClr val="993366"/>
              </a:solidFill>
              <a:latin typeface="Times New Roman"/>
              <a:cs typeface="Times New Roman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>
          <a:xfrm flipH="1">
            <a:off x="-36512" y="2353728"/>
            <a:ext cx="1872208" cy="1537745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 w="9525" algn="ctr">
            <a:noFill/>
            <a:round/>
          </a:ln>
        </p:spPr>
        <p:txBody>
          <a:bodyPr/>
          <a:lstStyle/>
          <a:p>
            <a:pPr defTabSz="1042988">
              <a:defRPr/>
            </a:pP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788024" y="656109"/>
            <a:ext cx="4211960" cy="1418436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altLang="en-US" sz="2200">
                <a:solidFill>
                  <a:srgbClr val="c00000"/>
                </a:solidFill>
                <a:latin typeface="Arial Narrow"/>
                <a:ea typeface="Tahoma"/>
                <a:cs typeface="Tahoma"/>
              </a:rPr>
              <a:t>  </a:t>
            </a:r>
            <a:r>
              <a:rPr lang="ru-RU" sz="2200">
                <a:solidFill>
                  <a:srgbClr val="c00000"/>
                </a:solidFill>
                <a:latin typeface="Arial Narrow"/>
                <a:ea typeface="Tahoma"/>
                <a:cs typeface="Tahoma"/>
              </a:rPr>
              <a:t>Аганбегян Абел Гезевич, </a:t>
            </a:r>
            <a:endParaRPr lang="ru-RU" sz="2200">
              <a:solidFill>
                <a:srgbClr val="c00000"/>
              </a:solidFill>
              <a:latin typeface="Arial Narrow"/>
              <a:ea typeface="Tahoma"/>
              <a:cs typeface="Tahoma"/>
            </a:endParaRPr>
          </a:p>
          <a:p>
            <a:pPr algn="r">
              <a:defRPr/>
            </a:pPr>
            <a:r>
              <a:rPr lang="ru-RU" sz="2200">
                <a:solidFill>
                  <a:srgbClr val="c00000"/>
                </a:solidFill>
                <a:latin typeface="Arial Narrow"/>
                <a:ea typeface="Tahoma"/>
                <a:cs typeface="Tahoma"/>
              </a:rPr>
              <a:t>академик РАН</a:t>
            </a:r>
            <a:endParaRPr lang="ru-RU" sz="2200">
              <a:solidFill>
                <a:srgbClr val="c00000"/>
              </a:solidFill>
              <a:latin typeface="Arial Narrow"/>
              <a:ea typeface="Tahoma"/>
              <a:cs typeface="Tahoma"/>
            </a:endParaRPr>
          </a:p>
          <a:p>
            <a:pPr algn="r">
              <a:defRPr/>
            </a:pPr>
            <a:endParaRPr lang="ru-RU" sz="2200" b="1">
              <a:solidFill>
                <a:srgbClr val="c00000"/>
              </a:solidFill>
              <a:latin typeface="Arial Narrow"/>
              <a:ea typeface="Tahoma"/>
              <a:cs typeface="Tahoma"/>
            </a:endParaRPr>
          </a:p>
          <a:p>
            <a:pPr algn="r">
              <a:defRPr/>
            </a:pPr>
            <a:endParaRPr lang="ru-RU" sz="2200" b="1">
              <a:solidFill>
                <a:srgbClr val="c00000"/>
              </a:solidFill>
              <a:latin typeface="Arial Narrow"/>
              <a:ea typeface="Tahoma"/>
              <a:cs typeface="Tahoma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4797152"/>
            <a:ext cx="8390655" cy="1773193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en-US" sz="2200">
                <a:solidFill>
                  <a:srgbClr val="c00000"/>
                </a:solidFill>
                <a:latin typeface="Arial Narrow"/>
                <a:ea typeface="Tahoma"/>
                <a:cs typeface="Angsana New"/>
              </a:rPr>
              <a:t>Финансовый университет при Правительстве РФ </a:t>
            </a:r>
            <a:endParaRPr lang="ru-RU" altLang="en-US" sz="2200">
              <a:solidFill>
                <a:srgbClr val="c00000"/>
              </a:solidFill>
              <a:latin typeface="Arial Narrow"/>
              <a:ea typeface="Tahoma"/>
              <a:cs typeface="Angsana New"/>
            </a:endParaRPr>
          </a:p>
          <a:p>
            <a:pPr algn="ctr">
              <a:defRPr/>
            </a:pPr>
            <a:r>
              <a:rPr lang="ru-RU" altLang="en-US" sz="2200">
                <a:solidFill>
                  <a:srgbClr val="c00000"/>
                </a:solidFill>
                <a:latin typeface="Arial Narrow"/>
                <a:ea typeface="Tahoma"/>
                <a:cs typeface="Angsana New"/>
              </a:rPr>
              <a:t>РАНХиГС при Президенте РФ</a:t>
            </a:r>
            <a:endParaRPr lang="ru-RU" altLang="en-US" sz="2200">
              <a:solidFill>
                <a:srgbClr val="c00000"/>
              </a:solidFill>
              <a:latin typeface="Arial Narrow"/>
              <a:ea typeface="Tahoma"/>
              <a:cs typeface="Angsana New"/>
            </a:endParaRPr>
          </a:p>
          <a:p>
            <a:pPr algn="ctr">
              <a:spcAft>
                <a:spcPts val="600"/>
              </a:spcAft>
              <a:defRPr/>
            </a:pPr>
            <a:r>
              <a:rPr lang="ru-RU" sz="2200">
                <a:solidFill>
                  <a:srgbClr val="c00000"/>
                </a:solidFill>
                <a:latin typeface="Arial Narrow"/>
                <a:ea typeface="Tahoma"/>
                <a:cs typeface="Angsana New"/>
              </a:rPr>
              <a:t>     </a:t>
            </a:r>
            <a:endParaRPr lang="ru-RU" sz="2200">
              <a:solidFill>
                <a:srgbClr val="c00000"/>
              </a:solidFill>
              <a:latin typeface="Arial Narrow"/>
              <a:ea typeface="Tahoma"/>
              <a:cs typeface="Angsana New"/>
            </a:endParaRPr>
          </a:p>
          <a:p>
            <a:pPr algn="ctr">
              <a:defRPr/>
            </a:pPr>
            <a:r>
              <a:rPr lang="ru-RU" sz="2000">
                <a:solidFill>
                  <a:srgbClr val="c00000"/>
                </a:solidFill>
                <a:latin typeface="Arial Narrow"/>
                <a:ea typeface="Tahoma"/>
                <a:cs typeface="Angsana New"/>
              </a:rPr>
              <a:t>г. Москва</a:t>
            </a:r>
            <a:endParaRPr lang="ru-RU" sz="2000">
              <a:solidFill>
                <a:srgbClr val="c00000"/>
              </a:solidFill>
              <a:latin typeface="Arial Narrow"/>
              <a:ea typeface="Tahoma"/>
              <a:cs typeface="Angsana New"/>
            </a:endParaRPr>
          </a:p>
          <a:p>
            <a:pPr algn="ctr">
              <a:defRPr/>
            </a:pPr>
            <a:r>
              <a:rPr lang="ru-RU" sz="2000">
                <a:solidFill>
                  <a:srgbClr val="c00000"/>
                </a:solidFill>
                <a:latin typeface="Arial Narrow"/>
                <a:ea typeface="Tahoma"/>
                <a:cs typeface="Angsana New"/>
              </a:rPr>
              <a:t>    </a:t>
            </a:r>
            <a:r>
              <a:rPr lang="en-US" altLang="ru-RU" sz="2000">
                <a:solidFill>
                  <a:srgbClr val="c00000"/>
                </a:solidFill>
                <a:latin typeface="Arial Narrow"/>
                <a:ea typeface="Tahoma"/>
                <a:cs typeface="Angsana New"/>
              </a:rPr>
              <a:t>17</a:t>
            </a:r>
            <a:r>
              <a:rPr lang="ru-RU" altLang="en-US" sz="2000">
                <a:solidFill>
                  <a:srgbClr val="c00000"/>
                </a:solidFill>
                <a:latin typeface="Arial Narrow"/>
                <a:ea typeface="Tahoma"/>
                <a:cs typeface="Angsana New"/>
              </a:rPr>
              <a:t> д</a:t>
            </a:r>
            <a:r>
              <a:rPr lang="ru-RU" sz="2000">
                <a:solidFill>
                  <a:srgbClr val="c00000"/>
                </a:solidFill>
                <a:latin typeface="Arial Narrow"/>
                <a:ea typeface="Tahoma"/>
                <a:cs typeface="Angsana New"/>
              </a:rPr>
              <a:t>екабр</a:t>
            </a:r>
            <a:r>
              <a:rPr lang="ru-RU" altLang="en-US" sz="2000">
                <a:solidFill>
                  <a:srgbClr val="c00000"/>
                </a:solidFill>
                <a:latin typeface="Arial Narrow"/>
                <a:ea typeface="Tahoma"/>
                <a:cs typeface="Angsana New"/>
              </a:rPr>
              <a:t>я</a:t>
            </a:r>
            <a:r>
              <a:rPr lang="ru-RU" sz="2000">
                <a:solidFill>
                  <a:srgbClr val="c00000"/>
                </a:solidFill>
                <a:latin typeface="Arial Narrow"/>
                <a:ea typeface="Tahoma"/>
                <a:cs typeface="Angsana New"/>
              </a:rPr>
              <a:t> 2021 г</a:t>
            </a:r>
            <a:r>
              <a:rPr xmlns:mc="http://schemas.openxmlformats.org/markup-compatibility/2006" xmlns:hp="http://schemas.haansoft.com/office/presentation/8.0" lang="ru-RU" altLang="en-US" sz="2000" mc:Ignorable="hp" hp:hslEmbossed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40"/>
                    </a:srgbClr>
                  </a:outerShdw>
                </a:effectLst>
                <a:latin typeface="Arial Narrow"/>
                <a:ea typeface="Tahoma"/>
                <a:cs typeface="Angsana New"/>
              </a:rPr>
              <a:t>ода</a:t>
            </a:r>
            <a:endParaRPr xmlns:mc="http://schemas.openxmlformats.org/markup-compatibility/2006" xmlns:hp="http://schemas.haansoft.com/office/presentation/8.0" lang="ru-RU" altLang="en-US" sz="2000" mc:Ignorable="hp" hp:hslEmbossed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40"/>
                  </a:srgbClr>
                </a:outerShdw>
              </a:effectLst>
              <a:latin typeface="Arial Narrow"/>
              <a:ea typeface="Tahoma"/>
              <a:cs typeface="Angsana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23728" y="2564904"/>
            <a:ext cx="6184372" cy="84314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  <a:defRPr/>
            </a:pPr>
            <a:r>
              <a:rPr lang="ru-RU" sz="2500">
                <a:solidFill>
                  <a:srgbClr val="c00000"/>
                </a:solidFill>
                <a:latin typeface="Arial Narrow"/>
                <a:ea typeface="Tahoma"/>
                <a:cs typeface="Tahoma"/>
              </a:rPr>
              <a:t>Социально-экономическая ситуация и перспективы развития России</a:t>
            </a:r>
            <a:endParaRPr lang="ru-RU" sz="2500">
              <a:solidFill>
                <a:srgbClr val="c00000"/>
              </a:solidFill>
              <a:latin typeface="Arial Narrow"/>
              <a:ea typeface="Tahoma"/>
              <a:cs typeface="Tahom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marL="542925" eaLnBrk="0" hangingPunct="0">
              <a:defRPr/>
            </a:pP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561898" y="370691"/>
            <a:ext cx="811455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200" dirty="0">
                <a:latin typeface="Arial Narrow" panose="020B0606020202030204" pitchFamily="34" charset="0"/>
              </a:rPr>
              <a:t>Динамика ВВП, реальных доходов, розничного товарооборота и накопления  основного капитала (в %)</a:t>
            </a:r>
            <a:endParaRPr lang="ru-RU" altLang="ru-RU" sz="2200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5">
            <a:extLst>
              <a:ext uri="{FF2B5EF4-FFF2-40B4-BE49-F238E27FC236}">
                <a16:creationId xmlns:a16="http://schemas.microsoft.com/office/drawing/2014/main" id="{5FA32F04-AB59-48B0-97FF-88D9672BE4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6020693"/>
              </p:ext>
            </p:extLst>
          </p:nvPr>
        </p:nvGraphicFramePr>
        <p:xfrm>
          <a:off x="145356" y="1497629"/>
          <a:ext cx="8712041" cy="4955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4404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70" name="Rectangle 2"/>
          <p:cNvSpPr>
            <a:spLocks noChangeArrowheads="1"/>
          </p:cNvSpPr>
          <p:nvPr/>
        </p:nvSpPr>
        <p:spPr bwMode="auto">
          <a:xfrm>
            <a:off x="600990" y="296069"/>
            <a:ext cx="8180435" cy="169277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Коронавирусная пандемия в России – первая, вторая и третья волна месячной заражённости в 2020 г. и в 2021 г. </a:t>
            </a:r>
            <a:r>
              <a:rPr lang="ru-RU" sz="2200" dirty="0">
                <a:solidFill>
                  <a:srgbClr val="FF000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(прогноз)</a:t>
            </a:r>
            <a:r>
              <a:rPr lang="ru-RU" sz="2000" dirty="0">
                <a:solidFill>
                  <a:srgbClr val="99336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                                                                                                       </a:t>
            </a:r>
          </a:p>
          <a:p>
            <a:pPr algn="ctr">
              <a:defRPr/>
            </a:pPr>
            <a:endParaRPr lang="ru-RU" sz="2000" dirty="0">
              <a:solidFill>
                <a:srgbClr val="99336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>
              <a:defRPr/>
            </a:pPr>
            <a:r>
              <a:rPr lang="ru-RU" sz="2000" dirty="0">
                <a:solidFill>
                  <a:srgbClr val="99336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1600" b="1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тыс. человек</a:t>
            </a:r>
            <a:r>
              <a:rPr lang="en-US" sz="1600" b="1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sz="2000" b="1" dirty="0">
              <a:solidFill>
                <a:srgbClr val="993366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ru-RU" sz="2000" dirty="0">
                <a:solidFill>
                  <a:srgbClr val="993366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endParaRPr lang="ru-RU" sz="20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60AB7EEE-40D0-47A2-BD6D-09F2C6D257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0763072"/>
              </p:ext>
            </p:extLst>
          </p:nvPr>
        </p:nvGraphicFramePr>
        <p:xfrm>
          <a:off x="179512" y="1700808"/>
          <a:ext cx="8684491" cy="4596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4960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290" name="Rectangle 2"/>
          <p:cNvSpPr>
            <a:spLocks noChangeArrowheads="1"/>
          </p:cNvSpPr>
          <p:nvPr/>
        </p:nvSpPr>
        <p:spPr bwMode="auto">
          <a:xfrm>
            <a:off x="600990" y="-603448"/>
            <a:ext cx="8406532" cy="184665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Aft>
                <a:spcPts val="1200"/>
              </a:spcAft>
              <a:defRPr/>
            </a:pPr>
            <a:r>
              <a:rPr lang="ru-RU" sz="1700" b="1" dirty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</a:t>
            </a:r>
          </a:p>
          <a:p>
            <a:pPr algn="ctr" eaLnBrk="0" hangingPunct="0">
              <a:defRPr/>
            </a:pPr>
            <a:endParaRPr lang="ru-RU" sz="21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0" hangingPunct="0">
              <a:defRPr/>
            </a:pPr>
            <a:endParaRPr lang="ru-RU" sz="2200" dirty="0">
              <a:solidFill>
                <a:srgbClr val="00206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0" hangingPunct="0">
              <a:defRPr/>
            </a:pPr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Вакцинация от коронавируса стран </a:t>
            </a:r>
            <a:r>
              <a:rPr lang="en-US" sz="2200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G-20</a:t>
            </a:r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ноябре 2021 г. </a:t>
            </a:r>
            <a:r>
              <a:rPr lang="ru-RU" sz="22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Times New Roman" pitchFamily="18" charset="0"/>
              </a:rPr>
              <a:t>    </a:t>
            </a:r>
          </a:p>
          <a:p>
            <a:pPr eaLnBrk="0" hangingPunct="0">
              <a:defRPr/>
            </a:pPr>
            <a:r>
              <a:rPr lang="ru-RU" sz="2200" dirty="0"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anose="020B0606020202030204" pitchFamily="34" charset="0"/>
                <a:cs typeface="Times New Roman" pitchFamily="18" charset="0"/>
              </a:rPr>
              <a:t>    </a:t>
            </a:r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FB5B8454-A6BB-4C62-9B99-F6F016CFA7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392397"/>
              </p:ext>
            </p:extLst>
          </p:nvPr>
        </p:nvGraphicFramePr>
        <p:xfrm>
          <a:off x="376048" y="1412776"/>
          <a:ext cx="8487954" cy="4235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3C233D7-5C88-4E6C-B0A4-9B9F7B3A75F0}"/>
              </a:ext>
            </a:extLst>
          </p:cNvPr>
          <p:cNvSpPr txBox="1"/>
          <p:nvPr/>
        </p:nvSpPr>
        <p:spPr>
          <a:xfrm>
            <a:off x="3707905" y="1052736"/>
            <a:ext cx="5197556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6088" algn="r"/>
            <a:r>
              <a:rPr lang="ru-RU" altLang="ru-RU" sz="1500" b="1" dirty="0">
                <a:solidFill>
                  <a:srgbClr val="002060"/>
                </a:solidFill>
                <a:latin typeface="Arial Narrow" panose="020B0606020202030204" pitchFamily="34" charset="0"/>
              </a:rPr>
              <a:t>        (Доля полностью привитого населения, %)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4436A7E-0A5C-445E-BDFB-B95CA885A17C}"/>
              </a:ext>
            </a:extLst>
          </p:cNvPr>
          <p:cNvSpPr txBox="1"/>
          <p:nvPr/>
        </p:nvSpPr>
        <p:spPr>
          <a:xfrm>
            <a:off x="8100392" y="5013176"/>
            <a:ext cx="468017" cy="323165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r>
              <a:rPr lang="ru-RU" altLang="ru-RU" sz="1500" b="1" dirty="0">
                <a:latin typeface="Arial Narrow" panose="020B0606020202030204" pitchFamily="34" charset="0"/>
              </a:rPr>
              <a:t>92</a:t>
            </a:r>
            <a:endParaRPr lang="ru-RU" sz="15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15FC15-7265-4245-97FF-1CFEE40E18AF}"/>
              </a:ext>
            </a:extLst>
          </p:cNvPr>
          <p:cNvSpPr txBox="1"/>
          <p:nvPr/>
        </p:nvSpPr>
        <p:spPr>
          <a:xfrm>
            <a:off x="376047" y="5733256"/>
            <a:ext cx="851616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alt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Из 212 стран мира по объему вакцинации Россия занимает примерно 70-ое место.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Arial Narrow" panose="020B0606020202030204" pitchFamily="34" charset="0"/>
              </a:rPr>
              <a:t>С учётом переболевших на конец ноября 2021 г. более 50% населения России имеют иммунитет.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9932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0504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702349" y="449377"/>
            <a:ext cx="8230635" cy="43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Экономика и финансы в кризис 2020 г. </a:t>
            </a:r>
            <a:endParaRPr kumimoji="0" lang="ru-RU" altLang="ru-RU" sz="2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 Narrow" panose="020B0606020202030204" pitchFamily="34" charset="0"/>
            </a:endParaRP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4F6D0337-E8E2-497F-96C8-8E65BE32E9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948741"/>
              </p:ext>
            </p:extLst>
          </p:nvPr>
        </p:nvGraphicFramePr>
        <p:xfrm>
          <a:off x="600990" y="1268760"/>
          <a:ext cx="8229826" cy="3694704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339162">
                  <a:extLst>
                    <a:ext uri="{9D8B030D-6E8A-4147-A177-3AD203B41FA5}">
                      <a16:colId xmlns:a16="http://schemas.microsoft.com/office/drawing/2014/main" val="178869402"/>
                    </a:ext>
                  </a:extLst>
                </a:gridCol>
                <a:gridCol w="2890664">
                  <a:extLst>
                    <a:ext uri="{9D8B030D-6E8A-4147-A177-3AD203B41FA5}">
                      <a16:colId xmlns:a16="http://schemas.microsoft.com/office/drawing/2014/main" val="463698388"/>
                    </a:ext>
                  </a:extLst>
                </a:gridCol>
              </a:tblGrid>
              <a:tr h="832232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</a:pPr>
                      <a:endParaRPr lang="ru-RU" sz="1800" b="1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Показатели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Прирост</a:t>
                      </a:r>
                    </a:p>
                    <a:p>
                      <a:pPr indent="450215" algn="ctr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2020 г. к 2019 г.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239075"/>
                  </a:ext>
                </a:extLst>
              </a:tr>
              <a:tr h="439273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Валовый внутренний продукт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effectLst/>
                          <a:latin typeface="Arial Narrow" panose="020B0606020202030204" pitchFamily="34" charset="0"/>
                        </a:rPr>
                        <a:t>- 3%</a:t>
                      </a:r>
                      <a:endParaRPr lang="ru-RU" sz="17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1430221"/>
                  </a:ext>
                </a:extLst>
              </a:tr>
              <a:tr h="384363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Промышленность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effectLst/>
                          <a:latin typeface="Arial Narrow" panose="020B0606020202030204" pitchFamily="34" charset="0"/>
                        </a:rPr>
                        <a:t>- 2,9%</a:t>
                      </a:r>
                      <a:endParaRPr lang="ru-RU" sz="17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851543"/>
                  </a:ext>
                </a:extLst>
              </a:tr>
              <a:tr h="398766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Государственный долг в % к ВВП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effectLst/>
                          <a:latin typeface="Arial Narrow" panose="020B0606020202030204" pitchFamily="34" charset="0"/>
                        </a:rPr>
                        <a:t>19%</a:t>
                      </a:r>
                      <a:endParaRPr lang="ru-RU" sz="17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738395"/>
                  </a:ext>
                </a:extLst>
              </a:tr>
              <a:tr h="384363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Дефицит бюджета к ВВП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effectLst/>
                          <a:latin typeface="Arial Narrow" panose="020B0606020202030204" pitchFamily="34" charset="0"/>
                        </a:rPr>
                        <a:t>3,9%</a:t>
                      </a:r>
                      <a:endParaRPr lang="ru-RU" sz="17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731990"/>
                  </a:ext>
                </a:extLst>
              </a:tr>
              <a:tr h="384363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Прирост активов банков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effectLst/>
                          <a:latin typeface="Arial Narrow" panose="020B0606020202030204" pitchFamily="34" charset="0"/>
                        </a:rPr>
                        <a:t>12%</a:t>
                      </a:r>
                      <a:endParaRPr lang="ru-RU" sz="17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991021"/>
                  </a:ext>
                </a:extLst>
              </a:tr>
              <a:tr h="435672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Прибыль банков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effectLst/>
                          <a:latin typeface="Arial Narrow" panose="020B0606020202030204" pitchFamily="34" charset="0"/>
                        </a:rPr>
                        <a:t>11%</a:t>
                      </a:r>
                      <a:endParaRPr lang="ru-RU" sz="17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648978"/>
                  </a:ext>
                </a:extLst>
              </a:tr>
              <a:tr h="435672">
                <a:tc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Золотовалютные резервы (ноябрь 2021 г.)</a:t>
                      </a:r>
                      <a:endParaRPr lang="ru-RU" sz="17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700" b="1" dirty="0">
                          <a:effectLst/>
                          <a:latin typeface="Arial Narrow" panose="020B0606020202030204" pitchFamily="34" charset="0"/>
                        </a:rPr>
                        <a:t>       626 млрд долл. </a:t>
                      </a:r>
                      <a:endParaRPr lang="ru-RU" sz="17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60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2311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0504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702349" y="223903"/>
            <a:ext cx="8223287" cy="75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endParaRPr lang="ru-RU" sz="20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0" hangingPunct="0"/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</a:rPr>
              <a:t>Показатели движения населения в России 2016-2021 гг</a:t>
            </a:r>
            <a:r>
              <a:rPr lang="ru-RU" sz="2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  <a:r>
              <a:rPr lang="ru-RU" sz="2200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  <a:r>
              <a:rPr lang="en-US" altLang="ru-RU" sz="2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ru-RU" altLang="ru-RU" sz="2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8">
            <a:extLst>
              <a:ext uri="{FF2B5EF4-FFF2-40B4-BE49-F238E27FC236}">
                <a16:creationId xmlns:a16="http://schemas.microsoft.com/office/drawing/2014/main" id="{2AE686CB-5F25-46DA-816B-9325738BC3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316249"/>
              </p:ext>
            </p:extLst>
          </p:nvPr>
        </p:nvGraphicFramePr>
        <p:xfrm>
          <a:off x="467544" y="1162599"/>
          <a:ext cx="8381394" cy="536274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167353587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414416109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1740649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303173542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435143835"/>
                    </a:ext>
                  </a:extLst>
                </a:gridCol>
                <a:gridCol w="925008">
                  <a:extLst>
                    <a:ext uri="{9D8B030D-6E8A-4147-A177-3AD203B41FA5}">
                      <a16:colId xmlns:a16="http://schemas.microsoft.com/office/drawing/2014/main" val="3390707424"/>
                    </a:ext>
                  </a:extLst>
                </a:gridCol>
                <a:gridCol w="1047674">
                  <a:extLst>
                    <a:ext uri="{9D8B030D-6E8A-4147-A177-3AD203B41FA5}">
                      <a16:colId xmlns:a16="http://schemas.microsoft.com/office/drawing/2014/main" val="485310492"/>
                    </a:ext>
                  </a:extLst>
                </a:gridCol>
              </a:tblGrid>
              <a:tr h="364015">
                <a:tc rowSpan="2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aseline="0" dirty="0">
                        <a:latin typeface="Arial Narrow" panose="020B0606020202030204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latin typeface="Arial Narrow" panose="020B0606020202030204" pitchFamily="34" charset="0"/>
                        </a:rPr>
                        <a:t>Показатели 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latin typeface="Arial Narrow" panose="020B0606020202030204" pitchFamily="34" charset="0"/>
                        </a:rPr>
                        <a:t>Тыс. человек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baseline="0" dirty="0"/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baseline="0" dirty="0"/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baseline="0" dirty="0"/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baseline="0" dirty="0"/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baseline="0" dirty="0"/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5951546"/>
                  </a:ext>
                </a:extLst>
              </a:tr>
              <a:tr h="814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2016 г.</a:t>
                      </a:r>
                    </a:p>
                  </a:txBody>
                  <a:tcPr marT="45725" marB="45725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2017 г.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2018 г.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2019 г.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 г. 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Январь-Октябрь 2021 г.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646423"/>
                  </a:ext>
                </a:extLst>
              </a:tr>
              <a:tr h="574105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Родившихся 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1889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1690</a:t>
                      </a: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1599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1485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1436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1170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856684"/>
                  </a:ext>
                </a:extLst>
              </a:tr>
              <a:tr h="574105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Умерших 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1891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1824</a:t>
                      </a: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1818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1801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2125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1973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374573"/>
                  </a:ext>
                </a:extLst>
              </a:tr>
              <a:tr h="1056277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Депопуляция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 (превышение числа умерших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над родившимися)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- 2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- 134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- 219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- 316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- 689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- 803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948576"/>
                  </a:ext>
                </a:extLst>
              </a:tr>
              <a:tr h="574105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Сальдо миграции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262</a:t>
                      </a:r>
                      <a:endParaRPr kumimoji="0" lang="ru-RU" sz="16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212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125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286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107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  262 *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271261"/>
                  </a:ext>
                </a:extLst>
              </a:tr>
              <a:tr h="81583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Население России:</a:t>
                      </a:r>
                    </a:p>
                    <a:p>
                      <a:pPr algn="ctr"/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прирост ( + ),  </a:t>
                      </a:r>
                    </a:p>
                    <a:p>
                      <a:pPr algn="ctr"/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убыль ( - )</a:t>
                      </a: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260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78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- 94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- 30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- 572</a:t>
                      </a:r>
                      <a:r>
                        <a:rPr lang="ru-RU" sz="1600" b="1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baseline="0" dirty="0">
                          <a:latin typeface="Arial Narrow" panose="020B0606020202030204" pitchFamily="34" charset="0"/>
                        </a:rPr>
                        <a:t>- 541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589287"/>
                  </a:ext>
                </a:extLst>
              </a:tr>
              <a:tr h="223298">
                <a:tc gridSpan="7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500" b="1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* Данные за Январь-Сентябрь 2021 г.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500" b="1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39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443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FE5A59-9A6E-428F-A65B-D7069D515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pPr marL="0" marR="0" lvl="0" indent="45085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Сохранность народа в 2020 г.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0055AD79-F3A4-44ED-B5F0-6087A621F7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241624"/>
              </p:ext>
            </p:extLst>
          </p:nvPr>
        </p:nvGraphicFramePr>
        <p:xfrm>
          <a:off x="395536" y="1412776"/>
          <a:ext cx="8284638" cy="377891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633823587"/>
                    </a:ext>
                  </a:extLst>
                </a:gridCol>
                <a:gridCol w="3028054">
                  <a:extLst>
                    <a:ext uri="{9D8B030D-6E8A-4147-A177-3AD203B41FA5}">
                      <a16:colId xmlns:a16="http://schemas.microsoft.com/office/drawing/2014/main" val="1222850070"/>
                    </a:ext>
                  </a:extLst>
                </a:gridCol>
              </a:tblGrid>
              <a:tr h="528465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</a:rPr>
                        <a:t>Показатели</a:t>
                      </a:r>
                      <a:endParaRPr lang="ru-RU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585" marR="130585" marT="65293" marB="65293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</a:rPr>
                        <a:t>      2020 год</a:t>
                      </a:r>
                      <a:endParaRPr lang="ru-RU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038422"/>
                  </a:ext>
                </a:extLst>
              </a:tr>
              <a:tr h="325044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b="0" dirty="0">
                          <a:effectLst/>
                          <a:latin typeface="Arial Narrow" panose="020B0606020202030204" pitchFamily="34" charset="0"/>
                        </a:rPr>
                        <a:t>- Прирост смертности населения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b="0" dirty="0">
                          <a:effectLst/>
                          <a:latin typeface="Arial Narrow" panose="020B0606020202030204" pitchFamily="34" charset="0"/>
                        </a:rPr>
                        <a:t>- Превышение смертности над рождаемостью (депопуляция)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b="0" dirty="0">
                          <a:effectLst/>
                          <a:latin typeface="Arial Narrow" panose="020B0606020202030204" pitchFamily="34" charset="0"/>
                        </a:rPr>
                        <a:t>- Сокращение численности населения России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800" b="0" dirty="0">
                          <a:effectLst/>
                          <a:latin typeface="Arial Narrow" panose="020B0606020202030204" pitchFamily="34" charset="0"/>
                        </a:rPr>
                        <a:t>- Снижение ожидаемой продолжительности жизни</a:t>
                      </a:r>
                      <a:endParaRPr lang="ru-RU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585" marR="130585" marT="65293" marB="65293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>
                        <a:lnSpc>
                          <a:spcPct val="150000"/>
                        </a:lnSpc>
                      </a:pPr>
                      <a:r>
                        <a:rPr lang="ru-RU" sz="1800" b="0" dirty="0">
                          <a:effectLst/>
                          <a:latin typeface="Arial Narrow" panose="020B0606020202030204" pitchFamily="34" charset="0"/>
                        </a:rPr>
                        <a:t>324 тыс. чел.</a:t>
                      </a:r>
                    </a:p>
                    <a:p>
                      <a:pPr indent="450215">
                        <a:lnSpc>
                          <a:spcPct val="150000"/>
                        </a:lnSpc>
                      </a:pPr>
                      <a:r>
                        <a:rPr lang="ru-RU" sz="1800" b="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indent="450215">
                        <a:lnSpc>
                          <a:spcPct val="150000"/>
                        </a:lnSpc>
                      </a:pPr>
                      <a:r>
                        <a:rPr lang="en-US" sz="1800" b="0" dirty="0">
                          <a:effectLst/>
                          <a:latin typeface="Arial Narrow" panose="020B0606020202030204" pitchFamily="34" charset="0"/>
                        </a:rPr>
                        <a:t>689</a:t>
                      </a:r>
                      <a:r>
                        <a:rPr lang="ru-RU" sz="1800" b="0" dirty="0">
                          <a:effectLst/>
                          <a:latin typeface="Arial Narrow" panose="020B0606020202030204" pitchFamily="34" charset="0"/>
                        </a:rPr>
                        <a:t> тыс. чел.</a:t>
                      </a:r>
                    </a:p>
                    <a:p>
                      <a:pPr indent="450215">
                        <a:lnSpc>
                          <a:spcPct val="150000"/>
                        </a:lnSpc>
                      </a:pPr>
                      <a:r>
                        <a:rPr lang="ru-RU" sz="1800" b="0" dirty="0">
                          <a:effectLst/>
                          <a:latin typeface="Arial Narrow" panose="020B0606020202030204" pitchFamily="34" charset="0"/>
                        </a:rPr>
                        <a:t>572 тыс. чел.</a:t>
                      </a:r>
                    </a:p>
                    <a:p>
                      <a:pPr indent="450215">
                        <a:lnSpc>
                          <a:spcPct val="150000"/>
                        </a:lnSpc>
                      </a:pPr>
                      <a:r>
                        <a:rPr lang="ru-RU" sz="1800" b="0" dirty="0">
                          <a:effectLst/>
                          <a:latin typeface="Arial Narrow" panose="020B0606020202030204" pitchFamily="34" charset="0"/>
                        </a:rPr>
                        <a:t>с 73,4 до 71,1 года </a:t>
                      </a:r>
                      <a:endParaRPr lang="ru-RU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0585" marR="130585" marT="65293" marB="65293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713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57455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F1509A-83D7-42C5-9BEB-FB4EB8ADB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353703"/>
            <a:ext cx="8277367" cy="113108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rmAutofit/>
          </a:bodyPr>
          <a:lstStyle/>
          <a:p>
            <a:pPr marL="0" marR="0" lvl="0" indent="45085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</a:rPr>
              <a:t>Доходы и потребление населения в период стагнации и кризиса</a:t>
            </a:r>
          </a:p>
          <a:p>
            <a:pPr marL="0" marR="0" lvl="0" indent="45085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4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43F7EA14-E49C-4CB1-8533-8B21818FC4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025676"/>
              </p:ext>
            </p:extLst>
          </p:nvPr>
        </p:nvGraphicFramePr>
        <p:xfrm>
          <a:off x="493863" y="1600201"/>
          <a:ext cx="8156277" cy="366772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006129">
                  <a:extLst>
                    <a:ext uri="{9D8B030D-6E8A-4147-A177-3AD203B41FA5}">
                      <a16:colId xmlns:a16="http://schemas.microsoft.com/office/drawing/2014/main" val="353882998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7080279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972262622"/>
                    </a:ext>
                  </a:extLst>
                </a:gridCol>
                <a:gridCol w="1341836">
                  <a:extLst>
                    <a:ext uri="{9D8B030D-6E8A-4147-A177-3AD203B41FA5}">
                      <a16:colId xmlns:a16="http://schemas.microsoft.com/office/drawing/2014/main" val="2085219439"/>
                    </a:ext>
                  </a:extLst>
                </a:gridCol>
              </a:tblGrid>
              <a:tr h="916988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</a:rPr>
                        <a:t>Показатели </a:t>
                      </a:r>
                      <a:endParaRPr lang="ru-RU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672" marR="139672" marT="69836" marB="69836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</a:rPr>
                        <a:t>Стагнация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</a:rPr>
                        <a:t>(2019 г.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</a:rPr>
                        <a:t> в % к 2013 г.)</a:t>
                      </a:r>
                      <a:endParaRPr lang="ru-RU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672" marR="139672" marT="69836" marB="6983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</a:rPr>
                        <a:t>Кризис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</a:rPr>
                        <a:t>2020 г.</a:t>
                      </a:r>
                      <a:endParaRPr lang="ru-RU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672" marR="139672" marT="69836" marB="6983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</a:rPr>
                        <a:t>Итого</a:t>
                      </a:r>
                      <a:endParaRPr lang="ru-RU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672" marR="139672" marT="69836" marB="69836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885236"/>
                  </a:ext>
                </a:extLst>
              </a:tr>
              <a:tr h="2712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- Реальные располагаемые доходы населения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- Конечное потребление домашних хозяйств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- Розничная торговля на душу населения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- Прирост бедного населения с доходами ниже прожиточного минимума (млн чел.)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672" marR="139672" marT="69836" marB="69836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- 10,6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- 2,0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- 9,4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672" marR="139672" marT="69836" marB="69836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- 3,5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- 8,6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- 4,1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1,3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672" marR="139672" marT="69836" marB="69836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- 13,7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- 10,4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US" sz="18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- 13,1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5,3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672" marR="139672" marT="69836" marB="69836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910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666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6A6232DD-D1F3-4CC5-B61B-C283FDB601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ctr" eaLnBrk="1" fontAlgn="base" hangingPunct="1">
              <a:lnSpc>
                <a:spcPct val="90000"/>
              </a:lnSpc>
              <a:spcAft>
                <a:spcPts val="600"/>
              </a:spcAft>
              <a:buClrTx/>
              <a:buSzTx/>
              <a:tabLst/>
            </a:pPr>
            <a:r>
              <a:rPr kumimoji="0" lang="ru-RU" altLang="ru-RU" sz="2200" b="0" i="0" u="none" strike="noStrike" kern="1200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+mj-ea"/>
                <a:cs typeface="+mj-cs"/>
              </a:rPr>
              <a:t>Драйверы социально-экономического роста в период стагнации</a:t>
            </a:r>
          </a:p>
          <a:p>
            <a:pPr marL="0" marR="0" lvl="0" indent="450850" algn="ctr" eaLnBrk="1" fontAlgn="base" hangingPunct="1">
              <a:lnSpc>
                <a:spcPct val="90000"/>
              </a:lnSpc>
              <a:spcAft>
                <a:spcPts val="600"/>
              </a:spcAft>
              <a:buClrTx/>
              <a:buSzTx/>
              <a:tabLst/>
            </a:pPr>
            <a:r>
              <a:rPr kumimoji="0" lang="ru-RU" altLang="ru-RU" sz="2200" b="0" i="0" u="none" strike="noStrike" kern="1200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+mj-ea"/>
                <a:cs typeface="+mj-cs"/>
              </a:rPr>
              <a:t> и кризиса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3FB61D76-E4E4-46C9-9D38-2999B3406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209894"/>
              </p:ext>
            </p:extLst>
          </p:nvPr>
        </p:nvGraphicFramePr>
        <p:xfrm>
          <a:off x="395536" y="1628800"/>
          <a:ext cx="8297890" cy="317524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789957">
                  <a:extLst>
                    <a:ext uri="{9D8B030D-6E8A-4147-A177-3AD203B41FA5}">
                      <a16:colId xmlns:a16="http://schemas.microsoft.com/office/drawing/2014/main" val="3484436315"/>
                    </a:ext>
                  </a:extLst>
                </a:gridCol>
                <a:gridCol w="2359520">
                  <a:extLst>
                    <a:ext uri="{9D8B030D-6E8A-4147-A177-3AD203B41FA5}">
                      <a16:colId xmlns:a16="http://schemas.microsoft.com/office/drawing/2014/main" val="2843083120"/>
                    </a:ext>
                  </a:extLst>
                </a:gridCol>
                <a:gridCol w="1138696">
                  <a:extLst>
                    <a:ext uri="{9D8B030D-6E8A-4147-A177-3AD203B41FA5}">
                      <a16:colId xmlns:a16="http://schemas.microsoft.com/office/drawing/2014/main" val="3215712730"/>
                    </a:ext>
                  </a:extLst>
                </a:gridCol>
                <a:gridCol w="1009717">
                  <a:extLst>
                    <a:ext uri="{9D8B030D-6E8A-4147-A177-3AD203B41FA5}">
                      <a16:colId xmlns:a16="http://schemas.microsoft.com/office/drawing/2014/main" val="3004879151"/>
                    </a:ext>
                  </a:extLst>
                </a:gridCol>
              </a:tblGrid>
              <a:tr h="647947">
                <a:tc>
                  <a:txBody>
                    <a:bodyPr/>
                    <a:lstStyle/>
                    <a:p>
                      <a:pPr indent="448056" algn="l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1" i="0" u="none" strike="noStrike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ru-RU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Показатели </a:t>
                      </a:r>
                      <a:endParaRPr lang="ru-RU" sz="2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30967" marR="130967" marT="65484" marB="65484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Стагнация</a:t>
                      </a:r>
                      <a:endParaRPr lang="ru-RU" sz="2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 г. в % к 2013 г.</a:t>
                      </a:r>
                      <a:endParaRPr lang="ru-RU" sz="2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30967" marR="130967" marT="65484" marB="65484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Кризис</a:t>
                      </a:r>
                      <a:endParaRPr lang="ru-RU" sz="2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 г.</a:t>
                      </a:r>
                      <a:endParaRPr lang="ru-RU" sz="2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30967" marR="130967" marT="65484" marB="65484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2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30967" marR="130967" marT="65484" marB="65484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177763"/>
                  </a:ext>
                </a:extLst>
              </a:tr>
              <a:tr h="2448397">
                <a:tc>
                  <a:txBody>
                    <a:bodyPr/>
                    <a:lstStyle/>
                    <a:p>
                      <a:pPr marL="0" indent="0" algn="l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- Валовое накопление основного капитала</a:t>
                      </a:r>
                    </a:p>
                    <a:p>
                      <a:pPr algn="l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- Доля инвестиций в основной капитал в ВВП</a:t>
                      </a:r>
                      <a:endParaRPr lang="ru-RU" sz="2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l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- Доля «экономики знаний» в ВВП</a:t>
                      </a:r>
                      <a:endParaRPr lang="ru-RU" sz="2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l" eaLnBrk="0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- Внешняя торговля</a:t>
                      </a:r>
                      <a:endParaRPr lang="ru-RU" sz="2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l" fontAlgn="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ru-RU" sz="1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Приток (+) и отток (-) капитала из России (млрд долл.)</a:t>
                      </a:r>
                      <a:endParaRPr lang="ru-RU" sz="26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130967" marR="130967" marT="65484" marB="6548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eaLnBrk="0" fontAlgn="base" hangingPunct="0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                   - 5,6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  <a:p>
                      <a:pPr eaLnBrk="0" fontAlgn="base" hangingPunct="0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             </a:t>
                      </a: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21% (2012 г.)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hangingPunct="0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hangingPunct="0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15% (2012 г.)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 eaLnBrk="0" fontAlgn="base" hangingPunct="0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77,5 (2012 г.)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- 772 (2008-2019 гг.)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- 4,3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 eaLnBrk="0" fontAlgn="base" hangingPunct="0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17%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 eaLnBrk="0" fontAlgn="base" hangingPunct="0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 eaLnBrk="0" fontAlgn="base" hangingPunct="0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14%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 eaLnBrk="0" fontAlgn="base" hangingPunct="0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84,7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- 48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9,7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 fontAlgn="base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</a:rPr>
                        <a:t>65,7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820</a:t>
                      </a: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79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242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0504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35496" y="427311"/>
            <a:ext cx="861834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Причины дополнительной смертности населения в 2020 г. по сравнению 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2019 г.</a:t>
            </a:r>
            <a:endParaRPr kumimoji="0" lang="ru-RU" altLang="ru-RU" sz="220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 Narrow" panose="020B060602020203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500C6676-8DDD-4392-A6D8-9197795144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412242"/>
              </p:ext>
            </p:extLst>
          </p:nvPr>
        </p:nvGraphicFramePr>
        <p:xfrm>
          <a:off x="436098" y="1412776"/>
          <a:ext cx="8096343" cy="3966186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351926">
                  <a:extLst>
                    <a:ext uri="{9D8B030D-6E8A-4147-A177-3AD203B41FA5}">
                      <a16:colId xmlns:a16="http://schemas.microsoft.com/office/drawing/2014/main" val="383433399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1254793949"/>
                    </a:ext>
                  </a:extLst>
                </a:gridCol>
                <a:gridCol w="1872209">
                  <a:extLst>
                    <a:ext uri="{9D8B030D-6E8A-4147-A177-3AD203B41FA5}">
                      <a16:colId xmlns:a16="http://schemas.microsoft.com/office/drawing/2014/main" val="105213520"/>
                    </a:ext>
                  </a:extLst>
                </a:gridCol>
              </a:tblGrid>
              <a:tr h="460648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                   Показатели  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Тыс. человек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Прирост в %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7597024"/>
                  </a:ext>
                </a:extLst>
              </a:tr>
              <a:tr h="4325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Общая дополнительная смертность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0" dirty="0">
                          <a:effectLst/>
                          <a:latin typeface="Arial Narrow" panose="020B0606020202030204" pitchFamily="34" charset="0"/>
                        </a:rPr>
                        <a:t>324</a:t>
                      </a:r>
                      <a:endParaRPr lang="ru-RU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0" dirty="0">
                          <a:effectLst/>
                          <a:latin typeface="Arial Narrow" panose="020B0606020202030204" pitchFamily="34" charset="0"/>
                        </a:rPr>
                        <a:t>18,0</a:t>
                      </a:r>
                      <a:endParaRPr lang="ru-RU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1132777"/>
                  </a:ext>
                </a:extLst>
              </a:tr>
              <a:tr h="33091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В том числе по причинам от: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   - Коронавируса, где он является главной причиной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19425"/>
                  </a:ext>
                </a:extLst>
              </a:tr>
              <a:tr h="42733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800" b="0" dirty="0">
                          <a:effectLst/>
                          <a:latin typeface="Arial Narrow" panose="020B0606020202030204" pitchFamily="34" charset="0"/>
                        </a:rPr>
                        <a:t>104</a:t>
                      </a:r>
                      <a:endParaRPr lang="ru-RU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0" dirty="0">
                          <a:effectLst/>
                          <a:latin typeface="Arial Narrow" panose="020B0606020202030204" pitchFamily="34" charset="0"/>
                        </a:rPr>
                        <a:t>            –</a:t>
                      </a:r>
                      <a:endParaRPr lang="ru-RU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8566487"/>
                  </a:ext>
                </a:extLst>
              </a:tr>
              <a:tr h="427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   - Сердечно-сосудистых заболеваний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0" dirty="0">
                          <a:effectLst/>
                          <a:latin typeface="Arial Narrow" panose="020B0606020202030204" pitchFamily="34" charset="0"/>
                        </a:rPr>
                        <a:t>97,3</a:t>
                      </a:r>
                      <a:endParaRPr lang="ru-RU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0" dirty="0">
                          <a:effectLst/>
                          <a:latin typeface="Arial Narrow" panose="020B0606020202030204" pitchFamily="34" charset="0"/>
                        </a:rPr>
                        <a:t>11,7</a:t>
                      </a:r>
                      <a:endParaRPr lang="ru-RU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61476"/>
                  </a:ext>
                </a:extLst>
              </a:tr>
              <a:tr h="427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   - Пневмонии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0">
                          <a:effectLst/>
                          <a:latin typeface="Arial Narrow" panose="020B0606020202030204" pitchFamily="34" charset="0"/>
                        </a:rPr>
                        <a:t>34,4</a:t>
                      </a:r>
                      <a:endParaRPr lang="ru-RU" sz="18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0" dirty="0">
                          <a:effectLst/>
                          <a:latin typeface="Arial Narrow" panose="020B0606020202030204" pitchFamily="34" charset="0"/>
                        </a:rPr>
                        <a:t>в 2,4 раза</a:t>
                      </a:r>
                      <a:endParaRPr lang="ru-RU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854797"/>
                  </a:ext>
                </a:extLst>
              </a:tr>
              <a:tr h="427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   - Болезней нервной системы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0" dirty="0">
                          <a:effectLst/>
                          <a:latin typeface="Arial Narrow" panose="020B0606020202030204" pitchFamily="34" charset="0"/>
                        </a:rPr>
                        <a:t>21,1</a:t>
                      </a:r>
                      <a:endParaRPr lang="ru-RU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0" dirty="0">
                          <a:effectLst/>
                          <a:latin typeface="Arial Narrow" panose="020B0606020202030204" pitchFamily="34" charset="0"/>
                        </a:rPr>
                        <a:t>20,9</a:t>
                      </a:r>
                      <a:endParaRPr lang="ru-RU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365645"/>
                  </a:ext>
                </a:extLst>
              </a:tr>
              <a:tr h="428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   - Эндокринных заболеваний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0" dirty="0">
                          <a:effectLst/>
                          <a:latin typeface="Arial Narrow" panose="020B0606020202030204" pitchFamily="34" charset="0"/>
                        </a:rPr>
                        <a:t>10,4</a:t>
                      </a:r>
                      <a:endParaRPr lang="ru-RU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0" dirty="0"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  <a:endParaRPr lang="ru-RU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782421"/>
                  </a:ext>
                </a:extLst>
              </a:tr>
              <a:tr h="4348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   - Старости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0">
                          <a:effectLst/>
                          <a:latin typeface="Arial Narrow" panose="020B0606020202030204" pitchFamily="34" charset="0"/>
                        </a:rPr>
                        <a:t>17,2</a:t>
                      </a:r>
                      <a:endParaRPr lang="ru-RU" sz="18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0" dirty="0">
                          <a:effectLst/>
                          <a:latin typeface="Arial Narrow" panose="020B0606020202030204" pitchFamily="34" charset="0"/>
                        </a:rPr>
                        <a:t>20,1</a:t>
                      </a:r>
                      <a:endParaRPr lang="ru-RU" sz="18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328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5625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349644" y="427311"/>
            <a:ext cx="818279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</a:rPr>
              <a:t>     Дополнительной смертность в России за год (с мая 2020 г. по апрель</a:t>
            </a:r>
          </a:p>
          <a:p>
            <a:pPr algn="ctr" eaLnBrk="0" hangingPunct="0"/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</a:rPr>
              <a:t>      2021 г.), включая смертность от коронавирусной пандемии</a:t>
            </a:r>
            <a:endParaRPr lang="ru-RU" altLang="ru-RU" sz="22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D96BED41-1769-4E3F-8E20-7B9156A6BC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681127"/>
              </p:ext>
            </p:extLst>
          </p:nvPr>
        </p:nvGraphicFramePr>
        <p:xfrm>
          <a:off x="539552" y="1700808"/>
          <a:ext cx="8180434" cy="4290555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862885">
                  <a:extLst>
                    <a:ext uri="{9D8B030D-6E8A-4147-A177-3AD203B41FA5}">
                      <a16:colId xmlns:a16="http://schemas.microsoft.com/office/drawing/2014/main" val="525809823"/>
                    </a:ext>
                  </a:extLst>
                </a:gridCol>
                <a:gridCol w="1761851">
                  <a:extLst>
                    <a:ext uri="{9D8B030D-6E8A-4147-A177-3AD203B41FA5}">
                      <a16:colId xmlns:a16="http://schemas.microsoft.com/office/drawing/2014/main" val="2860743826"/>
                    </a:ext>
                  </a:extLst>
                </a:gridCol>
                <a:gridCol w="1555698">
                  <a:extLst>
                    <a:ext uri="{9D8B030D-6E8A-4147-A177-3AD203B41FA5}">
                      <a16:colId xmlns:a16="http://schemas.microsoft.com/office/drawing/2014/main" val="839812063"/>
                    </a:ext>
                  </a:extLst>
                </a:gridCol>
              </a:tblGrid>
              <a:tr h="6056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Показатели 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тыс. человек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% к итогу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514792"/>
                  </a:ext>
                </a:extLst>
              </a:tr>
              <a:tr h="3486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ВСЕГО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479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212762"/>
                  </a:ext>
                </a:extLst>
              </a:tr>
              <a:tr h="77370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В том числе от:</a:t>
                      </a: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- COVID 19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267,4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560240"/>
                  </a:ext>
                </a:extLst>
              </a:tr>
              <a:tr h="70686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COVID 19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как главной причины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(по данным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Росстата)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181,1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081274"/>
                  </a:ext>
                </a:extLst>
              </a:tr>
              <a:tr h="70686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- 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COVID 19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как главной причины 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(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данным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оперативного штаба)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109,9 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968057"/>
                  </a:ext>
                </a:extLst>
              </a:tr>
              <a:tr h="791993">
                <a:tc gridSpan="3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 1 квартале 2020 г. смертность сократилась и начала расти с апреля-мая. Смертность от онкологии и внешних причин в 2020 г. не выросла. 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39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5695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467544" y="526846"/>
            <a:ext cx="842323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</a:rPr>
              <a:t>Динамика основных экономических и социальных показателей России  </a:t>
            </a:r>
            <a:r>
              <a:rPr lang="en-US" altLang="ru-RU" sz="2200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endParaRPr lang="ru-RU" altLang="ru-RU" sz="22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229653"/>
              </p:ext>
            </p:extLst>
          </p:nvPr>
        </p:nvGraphicFramePr>
        <p:xfrm>
          <a:off x="313184" y="1268760"/>
          <a:ext cx="8577596" cy="5131364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538736">
                  <a:extLst>
                    <a:ext uri="{9D8B030D-6E8A-4147-A177-3AD203B41FA5}">
                      <a16:colId xmlns:a16="http://schemas.microsoft.com/office/drawing/2014/main" val="3204549124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608228374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80842953"/>
                    </a:ext>
                  </a:extLst>
                </a:gridCol>
                <a:gridCol w="1510468">
                  <a:extLst>
                    <a:ext uri="{9D8B030D-6E8A-4147-A177-3AD203B41FA5}">
                      <a16:colId xmlns:a16="http://schemas.microsoft.com/office/drawing/2014/main" val="2794371636"/>
                    </a:ext>
                  </a:extLst>
                </a:gridCol>
              </a:tblGrid>
              <a:tr h="454213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 Narrow" panose="020B0606020202030204" pitchFamily="34" charset="0"/>
                        </a:rPr>
                        <a:t>ПОКАЗАТЕЛИ</a:t>
                      </a:r>
                      <a:endParaRPr lang="ru-RU" sz="15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 Narrow" panose="020B0606020202030204" pitchFamily="34" charset="0"/>
                        </a:rPr>
                        <a:t>1 период</a:t>
                      </a:r>
                      <a:endParaRPr lang="en-US" sz="1500" b="1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(1991-1998 гг.)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 Narrow" panose="020B0606020202030204" pitchFamily="34" charset="0"/>
                        </a:rPr>
                        <a:t>2 период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 Narrow" panose="020B0606020202030204" pitchFamily="34" charset="0"/>
                        </a:rPr>
                        <a:t>(1999-2008 гг.)</a:t>
                      </a:r>
                      <a:endParaRPr lang="ru-RU" sz="15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 Narrow" panose="020B0606020202030204" pitchFamily="34" charset="0"/>
                        </a:rPr>
                        <a:t>3 период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(2009-201</a:t>
                      </a:r>
                      <a:r>
                        <a:rPr lang="en-US" sz="15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5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гг.)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142300"/>
                  </a:ext>
                </a:extLst>
              </a:tr>
              <a:tr h="4542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Изменения по периодам в %% к начальному году периода,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принятому за 100%</a:t>
                      </a:r>
                      <a:endParaRPr lang="ru-RU" dirty="0"/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209780366"/>
                  </a:ext>
                </a:extLst>
              </a:tr>
              <a:tr h="3161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Валовый внутренний продукт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56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190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109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798555"/>
                  </a:ext>
                </a:extLst>
              </a:tr>
              <a:tr h="3161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Промышленность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180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111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639191"/>
                  </a:ext>
                </a:extLst>
              </a:tr>
              <a:tr h="3161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Сельское хозяйство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150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130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366152"/>
                  </a:ext>
                </a:extLst>
              </a:tr>
              <a:tr h="3692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Инвестиции в основной капитал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280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110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070655"/>
                  </a:ext>
                </a:extLst>
              </a:tr>
              <a:tr h="3161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Реальные доходы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230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498015"/>
                  </a:ext>
                </a:extLst>
              </a:tr>
              <a:tr h="3161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Процент безработных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 конце периода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38136"/>
                  </a:ext>
                </a:extLst>
              </a:tr>
              <a:tr h="4542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Депопуляция населения 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 конце периода</a:t>
                      </a:r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)</a:t>
                      </a: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  (тыс. человек)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 </a:t>
                      </a: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930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 </a:t>
                      </a: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380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- 316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872304"/>
                  </a:ext>
                </a:extLst>
              </a:tr>
              <a:tr h="227107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                              Изменения в %% к начальному году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66676990"/>
                  </a:ext>
                </a:extLst>
              </a:tr>
              <a:tr h="3161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Валовый внутренний продукт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56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106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928730"/>
                  </a:ext>
                </a:extLst>
              </a:tr>
              <a:tr h="3161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Промышленность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86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0017054"/>
                  </a:ext>
                </a:extLst>
              </a:tr>
              <a:tr h="3161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Сельское хозяйство 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82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500" b="1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728685"/>
                  </a:ext>
                </a:extLst>
              </a:tr>
              <a:tr h="3161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Инвестиции в основной капитал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500" b="1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302723"/>
                  </a:ext>
                </a:extLst>
              </a:tr>
              <a:tr h="3161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Реальные доходы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124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132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567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45835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179512" y="139279"/>
            <a:ext cx="878497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 eaLnBrk="0" hangingPunct="0"/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</a:rPr>
              <a:t>     Дополнительная смертность в России по месяцам в 2021 г.                  (январь-октябрь – факт. (Росстат), ноябрь-декабрь – прогноз) в тыс. человек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D96BED41-1769-4E3F-8E20-7B9156A6BC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166432"/>
              </p:ext>
            </p:extLst>
          </p:nvPr>
        </p:nvGraphicFramePr>
        <p:xfrm>
          <a:off x="395536" y="998483"/>
          <a:ext cx="8396792" cy="5709004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747236">
                  <a:extLst>
                    <a:ext uri="{9D8B030D-6E8A-4147-A177-3AD203B41FA5}">
                      <a16:colId xmlns:a16="http://schemas.microsoft.com/office/drawing/2014/main" val="525809823"/>
                    </a:ext>
                  </a:extLst>
                </a:gridCol>
                <a:gridCol w="1658279">
                  <a:extLst>
                    <a:ext uri="{9D8B030D-6E8A-4147-A177-3AD203B41FA5}">
                      <a16:colId xmlns:a16="http://schemas.microsoft.com/office/drawing/2014/main" val="2860743826"/>
                    </a:ext>
                  </a:extLst>
                </a:gridCol>
                <a:gridCol w="1628724">
                  <a:extLst>
                    <a:ext uri="{9D8B030D-6E8A-4147-A177-3AD203B41FA5}">
                      <a16:colId xmlns:a16="http://schemas.microsoft.com/office/drawing/2014/main" val="2989295262"/>
                    </a:ext>
                  </a:extLst>
                </a:gridCol>
                <a:gridCol w="1595774">
                  <a:extLst>
                    <a:ext uri="{9D8B030D-6E8A-4147-A177-3AD203B41FA5}">
                      <a16:colId xmlns:a16="http://schemas.microsoft.com/office/drawing/2014/main" val="1373381161"/>
                    </a:ext>
                  </a:extLst>
                </a:gridCol>
                <a:gridCol w="1766779">
                  <a:extLst>
                    <a:ext uri="{9D8B030D-6E8A-4147-A177-3AD203B41FA5}">
                      <a16:colId xmlns:a16="http://schemas.microsoft.com/office/drawing/2014/main" val="839812063"/>
                    </a:ext>
                  </a:extLst>
                </a:gridCol>
              </a:tblGrid>
              <a:tr h="220609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Месяцы 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Общая дополнительная смертность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том числе 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Коронавирус – главная причина смертности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514792"/>
                  </a:ext>
                </a:extLst>
              </a:tr>
              <a:tr h="4246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коронавирусом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Без коронавируса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5632805"/>
                  </a:ext>
                </a:extLst>
              </a:tr>
              <a:tr h="2797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 г.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324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163,3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161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144,7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894936"/>
                  </a:ext>
                </a:extLst>
              </a:tr>
              <a:tr h="2797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Январь  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55,7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37,9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17,8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27,5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212762"/>
                  </a:ext>
                </a:extLst>
              </a:tr>
              <a:tr h="2797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Февраль 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29,5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24,8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17,1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1571201"/>
                  </a:ext>
                </a:extLst>
              </a:tr>
              <a:tr h="2797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Март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38,6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14,6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17,8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439440"/>
                  </a:ext>
                </a:extLst>
              </a:tr>
              <a:tr h="2797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Апрель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17,5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20,7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-3,2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245972"/>
                  </a:ext>
                </a:extLst>
              </a:tr>
              <a:tr h="2797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Май 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-10,6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19,0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-29,6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15,3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245364"/>
                  </a:ext>
                </a:extLst>
              </a:tr>
              <a:tr h="2797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Июнь 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22,9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27,4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-7,5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23,8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859213"/>
                  </a:ext>
                </a:extLst>
              </a:tr>
              <a:tr h="2797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Июль 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33,8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-17,3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485952"/>
                  </a:ext>
                </a:extLst>
              </a:tr>
              <a:tr h="2797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Август 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51,1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49,9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44,2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734719"/>
                  </a:ext>
                </a:extLst>
              </a:tr>
              <a:tr h="2797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Сентябрь 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31,2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44,7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-12,1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40,2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61695"/>
                  </a:ext>
                </a:extLst>
              </a:tr>
              <a:tr h="2797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Октябрь 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41,7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74,9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- 33,2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4960203"/>
                  </a:ext>
                </a:extLst>
              </a:tr>
              <a:tr h="2797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Ноябрь (</a:t>
                      </a:r>
                      <a:r>
                        <a:rPr lang="ru-RU" sz="1600" b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ожид</a:t>
                      </a: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.) 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- 30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308601"/>
                  </a:ext>
                </a:extLst>
              </a:tr>
              <a:tr h="2797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Декабрь (</a:t>
                      </a:r>
                      <a:r>
                        <a:rPr lang="ru-RU" sz="1600" b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ожид</a:t>
                      </a: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6575421"/>
                  </a:ext>
                </a:extLst>
              </a:tr>
              <a:tr h="4529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Январь-Октябрь (факт.)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311,3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374,4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- 63,1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315,5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460376"/>
                  </a:ext>
                </a:extLst>
              </a:tr>
              <a:tr h="4529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 г. в целом (</a:t>
                      </a:r>
                      <a:r>
                        <a:rPr lang="ru-RU" sz="1600" b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ожид</a:t>
                      </a: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401,3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524,4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-123,1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455,5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480879"/>
                  </a:ext>
                </a:extLst>
              </a:tr>
              <a:tr h="411601">
                <a:tc gridSpan="5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Общее количество смертей среди больных коронавирусом за всё время пандемии – 538 тыс. человек.</a:t>
                      </a:r>
                    </a:p>
                  </a:txBody>
                  <a:tcPr marL="68580" marR="68580" marT="0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112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5439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42925" algn="just" eaLnBrk="0" hangingPunct="0">
              <a:defRPr/>
            </a:pPr>
            <a:endParaRPr lang="ru-RU" sz="1800" dirty="0"/>
          </a:p>
          <a:p>
            <a:pPr marL="542925" eaLnBrk="0" hangingPunct="0">
              <a:defRPr/>
            </a:pPr>
            <a:r>
              <a:rPr lang="ru-RU" sz="18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r>
              <a:rPr lang="ru-RU" sz="18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</a:t>
            </a:r>
            <a:endParaRPr lang="ru-RU" sz="2200" b="0" dirty="0">
              <a:latin typeface="Times New Roman" pitchFamily="18" charset="0"/>
            </a:endParaRPr>
          </a:p>
        </p:txBody>
      </p:sp>
      <p:graphicFrame>
        <p:nvGraphicFramePr>
          <p:cNvPr id="924015" name="Group 3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104041"/>
              </p:ext>
            </p:extLst>
          </p:nvPr>
        </p:nvGraphicFramePr>
        <p:xfrm>
          <a:off x="535950" y="1687573"/>
          <a:ext cx="8236989" cy="339761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261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8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48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26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42205">
                <a:tc>
                  <a:txBody>
                    <a:bodyPr/>
                    <a:lstStyle/>
                    <a:p>
                      <a:pPr marL="0" marR="0" lvl="0" indent="0" algn="ctr" defTabSz="9398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Показатели </a:t>
                      </a:r>
                    </a:p>
                  </a:txBody>
                  <a:tcPr marT="45725" marB="45725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2020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(ожидаемое)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Суммарно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за 2020-2021 гг.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6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Общая смертность населения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324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401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725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6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        в том числе : С коронавирусом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163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524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687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6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                               Без коронавируса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161</a:t>
                      </a:r>
                      <a:endParaRPr kumimoji="0" lang="en-US" sz="16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- 123</a:t>
                      </a:r>
                      <a:endParaRPr kumimoji="0" lang="en-US" sz="16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38</a:t>
                      </a:r>
                      <a:endParaRPr kumimoji="0" lang="en-US" sz="16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4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Из умерших с коронавирусом по главной причине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145</a:t>
                      </a:r>
                      <a:endParaRPr kumimoji="0" lang="en-US" sz="16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455</a:t>
                      </a:r>
                      <a:endParaRPr kumimoji="0" lang="en-US" sz="16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600</a:t>
                      </a:r>
                      <a:endParaRPr kumimoji="0" lang="en-US" sz="16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258" name="Rectangle 96"/>
          <p:cNvSpPr>
            <a:spLocks noChangeArrowheads="1"/>
          </p:cNvSpPr>
          <p:nvPr/>
        </p:nvSpPr>
        <p:spPr bwMode="auto">
          <a:xfrm>
            <a:off x="1475656" y="57673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18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393895" y="356463"/>
            <a:ext cx="849858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2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Дополнительная смертность населения, </a:t>
            </a:r>
          </a:p>
          <a:p>
            <a:pPr algn="ctr">
              <a:spcBef>
                <a:spcPts val="600"/>
              </a:spcBef>
            </a:pPr>
            <a:r>
              <a:rPr lang="ru-RU" sz="22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том числе от коронавируса в 2020-2021 гг. (по данным Росстата)</a:t>
            </a:r>
          </a:p>
          <a:p>
            <a:pPr algn="r">
              <a:spcBef>
                <a:spcPts val="600"/>
              </a:spcBef>
            </a:pPr>
            <a:r>
              <a:rPr lang="ru-RU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(в тыс. человек)</a:t>
            </a:r>
          </a:p>
        </p:txBody>
      </p:sp>
    </p:spTree>
    <p:extLst>
      <p:ext uri="{BB962C8B-B14F-4D97-AF65-F5344CB8AC3E}">
        <p14:creationId xmlns:p14="http://schemas.microsoft.com/office/powerpoint/2010/main" val="4195209962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0504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539552" y="484640"/>
            <a:ext cx="8289638" cy="1144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Коэффициент стандартизированной смертности от болезни системы кровообращения, в том числе ишемической болезни сердца (ИБС) на 100 тыс. человек населения (данные за 2016 г., Россия – 2019 г.)</a:t>
            </a:r>
            <a:endParaRPr lang="ru-RU" altLang="ru-RU" sz="2200" dirty="0">
              <a:solidFill>
                <a:srgbClr val="002060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8">
            <a:extLst>
              <a:ext uri="{FF2B5EF4-FFF2-40B4-BE49-F238E27FC236}">
                <a16:creationId xmlns:a16="http://schemas.microsoft.com/office/drawing/2014/main" id="{2AE686CB-5F25-46DA-816B-9325738BC3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118329"/>
              </p:ext>
            </p:extLst>
          </p:nvPr>
        </p:nvGraphicFramePr>
        <p:xfrm>
          <a:off x="611559" y="1988840"/>
          <a:ext cx="8136905" cy="41576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787960">
                  <a:extLst>
                    <a:ext uri="{9D8B030D-6E8A-4147-A177-3AD203B41FA5}">
                      <a16:colId xmlns:a16="http://schemas.microsoft.com/office/drawing/2014/main" val="1673535876"/>
                    </a:ext>
                  </a:extLst>
                </a:gridCol>
                <a:gridCol w="1117475">
                  <a:extLst>
                    <a:ext uri="{9D8B030D-6E8A-4147-A177-3AD203B41FA5}">
                      <a16:colId xmlns:a16="http://schemas.microsoft.com/office/drawing/2014/main" val="456225367"/>
                    </a:ext>
                  </a:extLst>
                </a:gridCol>
                <a:gridCol w="1364251">
                  <a:extLst>
                    <a:ext uri="{9D8B030D-6E8A-4147-A177-3AD203B41FA5}">
                      <a16:colId xmlns:a16="http://schemas.microsoft.com/office/drawing/2014/main" val="1775843190"/>
                    </a:ext>
                  </a:extLst>
                </a:gridCol>
                <a:gridCol w="1584336">
                  <a:extLst>
                    <a:ext uri="{9D8B030D-6E8A-4147-A177-3AD203B41FA5}">
                      <a16:colId xmlns:a16="http://schemas.microsoft.com/office/drawing/2014/main" val="1435143835"/>
                    </a:ext>
                  </a:extLst>
                </a:gridCol>
                <a:gridCol w="999824">
                  <a:extLst>
                    <a:ext uri="{9D8B030D-6E8A-4147-A177-3AD203B41FA5}">
                      <a16:colId xmlns:a16="http://schemas.microsoft.com/office/drawing/2014/main" val="3390707424"/>
                    </a:ext>
                  </a:extLst>
                </a:gridCol>
                <a:gridCol w="1283059">
                  <a:extLst>
                    <a:ext uri="{9D8B030D-6E8A-4147-A177-3AD203B41FA5}">
                      <a16:colId xmlns:a16="http://schemas.microsoft.com/office/drawing/2014/main" val="1312510555"/>
                    </a:ext>
                  </a:extLst>
                </a:gridCol>
              </a:tblGrid>
              <a:tr h="572878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aseline="0" dirty="0">
                        <a:latin typeface="Arial Narrow" panose="020B0606020202030204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latin typeface="Arial Narrow" panose="020B0606020202030204" pitchFamily="34" charset="0"/>
                        </a:rPr>
                        <a:t>Страна 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aseline="0">
                        <a:solidFill>
                          <a:schemeClr val="bg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aseline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Всего </a:t>
                      </a:r>
                      <a:endParaRPr lang="ru-RU" sz="1600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solidFill>
                            <a:schemeClr val="bg1"/>
                          </a:solidFill>
                          <a:latin typeface="Arial Narrow" panose="020B0606020202030204" pitchFamily="34" charset="0"/>
                        </a:rPr>
                        <a:t>В том числе от ИБС </a:t>
                      </a:r>
                      <a:endParaRPr lang="ru-RU" sz="1600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aseline="0" dirty="0">
                        <a:latin typeface="Arial Narrow" panose="020B0606020202030204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latin typeface="Arial Narrow" panose="020B0606020202030204" pitchFamily="34" charset="0"/>
                        </a:rPr>
                        <a:t>Страна 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aseline="0" dirty="0">
                        <a:latin typeface="Arial Narrow" panose="020B0606020202030204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latin typeface="Arial Narrow" panose="020B0606020202030204" pitchFamily="34" charset="0"/>
                        </a:rPr>
                        <a:t>Всего 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aseline="0" dirty="0">
                          <a:latin typeface="Arial Narrow" panose="020B0606020202030204" pitchFamily="34" charset="0"/>
                        </a:rPr>
                        <a:t>В том числе от ИБС 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951546"/>
                  </a:ext>
                </a:extLst>
              </a:tr>
              <a:tr h="32584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Россия 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262,2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135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500" b="1" baseline="0" dirty="0">
                          <a:latin typeface="Arial Narrow" panose="020B0606020202030204" pitchFamily="34" charset="0"/>
                        </a:rPr>
                        <a:t>Развивающиеся страны</a:t>
                      </a: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856684"/>
                  </a:ext>
                </a:extLst>
              </a:tr>
              <a:tr h="316590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500" b="1" baseline="0" dirty="0">
                          <a:latin typeface="Arial Narrow" panose="020B0606020202030204" pitchFamily="34" charset="0"/>
                        </a:rPr>
                        <a:t>Развитые страны</a:t>
                      </a: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Китай </a:t>
                      </a:r>
                    </a:p>
                  </a:txBody>
                  <a:tcPr marL="68580" marR="68580" marT="9525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262,</a:t>
                      </a:r>
                      <a:r>
                        <a:rPr lang="en-US" sz="15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114,0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374573"/>
                  </a:ext>
                </a:extLst>
              </a:tr>
              <a:tr h="32584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Германия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131,7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73,5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Индия 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r>
                        <a:rPr lang="en-US" sz="15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ru-RU" sz="15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5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en-US" sz="15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160</a:t>
                      </a:r>
                      <a:r>
                        <a:rPr lang="ru-RU" sz="15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,9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948576"/>
                  </a:ext>
                </a:extLst>
              </a:tr>
              <a:tr h="32584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Италия 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93,2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53,3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Бразилия 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170,2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79,3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271261"/>
                  </a:ext>
                </a:extLst>
              </a:tr>
              <a:tr h="32584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Великобритания 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91,0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47,6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Аргентина </a:t>
                      </a:r>
                    </a:p>
                  </a:txBody>
                  <a:tcPr marL="68580" marR="68580" marT="9525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143,5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74,2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589287"/>
                  </a:ext>
                </a:extLst>
              </a:tr>
              <a:tr h="32584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Франция 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76,6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31,0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Мексика 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136,6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86,7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4130794"/>
                  </a:ext>
                </a:extLst>
              </a:tr>
              <a:tr h="32584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Канада 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75,8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45,9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baseline="0" dirty="0">
                          <a:latin typeface="Arial Narrow" panose="020B0606020202030204" pitchFamily="34" charset="0"/>
                        </a:rPr>
                        <a:t>Постсоциалистические страны Европы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450215" algn="l">
                        <a:lnSpc>
                          <a:spcPct val="115000"/>
                        </a:lnSpc>
                      </a:pPr>
                      <a:endParaRPr lang="ru-RU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710086"/>
                  </a:ext>
                </a:extLst>
              </a:tr>
              <a:tr h="32584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США</a:t>
                      </a: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133,5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79,2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Болгария </a:t>
                      </a:r>
                    </a:p>
                  </a:txBody>
                  <a:tcPr marL="68580" marR="68580" marT="9525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353,6</a:t>
                      </a: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215,3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874998"/>
                  </a:ext>
                </a:extLst>
              </a:tr>
              <a:tr h="32584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Япония 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72,6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31,5</a:t>
                      </a:r>
                      <a:endParaRPr lang="ru-RU" sz="15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Венгрия 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276,9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181,8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968593"/>
                  </a:ext>
                </a:extLst>
              </a:tr>
              <a:tr h="325844">
                <a:tc gridSpan="3">
                  <a:txBody>
                    <a:bodyPr/>
                    <a:lstStyle/>
                    <a:p>
                      <a:pPr algn="ctr"/>
                      <a:endParaRPr lang="ru-RU" sz="1500" b="1" baseline="0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Польша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220,4</a:t>
                      </a:r>
                      <a:endParaRPr lang="ru-RU" sz="15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141,9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3957066"/>
                  </a:ext>
                </a:extLst>
              </a:tr>
              <a:tr h="325844">
                <a:tc gridSpan="3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lg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Румыния 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322,9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r">
                        <a:lnSpc>
                          <a:spcPct val="115000"/>
                        </a:lnSpc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149,4</a:t>
                      </a:r>
                      <a:endParaRPr lang="ru-RU" sz="15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632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03589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0504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647648" y="-171400"/>
            <a:ext cx="8178300" cy="1471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</a:p>
          <a:p>
            <a:pPr algn="ctr"/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Международный рейтинг стран мира </a:t>
            </a:r>
          </a:p>
          <a:p>
            <a:pPr algn="ctr"/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ожидаемой продолжительности жизни, в том числе здоровой жизни (по данным </a:t>
            </a:r>
            <a:r>
              <a:rPr lang="ru-RU" sz="2200" dirty="0" err="1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ВОЗа</a:t>
            </a:r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 2019 год)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791211A1-DFE6-4C19-B46E-7C1FA187FF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139619"/>
              </p:ext>
            </p:extLst>
          </p:nvPr>
        </p:nvGraphicFramePr>
        <p:xfrm>
          <a:off x="500732" y="1340768"/>
          <a:ext cx="8364974" cy="536270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005131">
                  <a:extLst>
                    <a:ext uri="{9D8B030D-6E8A-4147-A177-3AD203B41FA5}">
                      <a16:colId xmlns:a16="http://schemas.microsoft.com/office/drawing/2014/main" val="1592669286"/>
                    </a:ext>
                  </a:extLst>
                </a:gridCol>
                <a:gridCol w="1061638">
                  <a:extLst>
                    <a:ext uri="{9D8B030D-6E8A-4147-A177-3AD203B41FA5}">
                      <a16:colId xmlns:a16="http://schemas.microsoft.com/office/drawing/2014/main" val="716992729"/>
                    </a:ext>
                  </a:extLst>
                </a:gridCol>
                <a:gridCol w="1061638">
                  <a:extLst>
                    <a:ext uri="{9D8B030D-6E8A-4147-A177-3AD203B41FA5}">
                      <a16:colId xmlns:a16="http://schemas.microsoft.com/office/drawing/2014/main" val="3991675392"/>
                    </a:ext>
                  </a:extLst>
                </a:gridCol>
                <a:gridCol w="1061638">
                  <a:extLst>
                    <a:ext uri="{9D8B030D-6E8A-4147-A177-3AD203B41FA5}">
                      <a16:colId xmlns:a16="http://schemas.microsoft.com/office/drawing/2014/main" val="784442310"/>
                    </a:ext>
                  </a:extLst>
                </a:gridCol>
                <a:gridCol w="1051653">
                  <a:extLst>
                    <a:ext uri="{9D8B030D-6E8A-4147-A177-3AD203B41FA5}">
                      <a16:colId xmlns:a16="http://schemas.microsoft.com/office/drawing/2014/main" val="3321844726"/>
                    </a:ext>
                  </a:extLst>
                </a:gridCol>
                <a:gridCol w="1061638">
                  <a:extLst>
                    <a:ext uri="{9D8B030D-6E8A-4147-A177-3AD203B41FA5}">
                      <a16:colId xmlns:a16="http://schemas.microsoft.com/office/drawing/2014/main" val="3402742457"/>
                    </a:ext>
                  </a:extLst>
                </a:gridCol>
                <a:gridCol w="1061638">
                  <a:extLst>
                    <a:ext uri="{9D8B030D-6E8A-4147-A177-3AD203B41FA5}">
                      <a16:colId xmlns:a16="http://schemas.microsoft.com/office/drawing/2014/main" val="3897441803"/>
                    </a:ext>
                  </a:extLst>
                </a:gridCol>
              </a:tblGrid>
              <a:tr h="540908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Страна и номер места в рейтинге (из 183)</a:t>
                      </a:r>
                      <a:endParaRPr lang="ru-RU" sz="15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Ожидаемая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продолжительность жизни</a:t>
                      </a:r>
                      <a:endParaRPr lang="ru-RU" sz="15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Продолжительность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здоровой жизни</a:t>
                      </a:r>
                      <a:endParaRPr lang="ru-RU" sz="15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379231"/>
                  </a:ext>
                </a:extLst>
              </a:tr>
              <a:tr h="3851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Общая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Мужчины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Женщины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Общая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Мужчины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Женщины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58283"/>
                  </a:ext>
                </a:extLst>
              </a:tr>
              <a:tr h="208755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00" b="1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Развитые страны</a:t>
                      </a:r>
                      <a:endParaRPr lang="ru-RU" sz="1300" b="1" u="sng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ru-RU" sz="16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422229"/>
                  </a:ext>
                </a:extLst>
              </a:tr>
              <a:tr h="2807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3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1. Япония</a:t>
                      </a:r>
                      <a:endParaRPr lang="ru-RU" sz="13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3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84,5</a:t>
                      </a:r>
                      <a:endParaRPr lang="ru-RU" sz="13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3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81,9</a:t>
                      </a:r>
                      <a:endParaRPr lang="ru-RU" sz="13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300" b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87,1</a:t>
                      </a:r>
                      <a:endParaRPr lang="ru-RU" sz="13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3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74,1</a:t>
                      </a:r>
                      <a:endParaRPr lang="ru-RU" sz="13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3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72,6</a:t>
                      </a:r>
                      <a:endParaRPr lang="ru-RU" sz="13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3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75,5</a:t>
                      </a:r>
                      <a:endParaRPr lang="ru-RU" sz="13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379684"/>
                  </a:ext>
                </a:extLst>
              </a:tr>
              <a:tr h="3462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3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11. Франция </a:t>
                      </a:r>
                      <a:endParaRPr lang="ru-RU" sz="13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3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82,5</a:t>
                      </a:r>
                      <a:endParaRPr lang="ru-RU" sz="13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3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80,0</a:t>
                      </a:r>
                      <a:endParaRPr lang="ru-RU" sz="13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3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85,0</a:t>
                      </a:r>
                      <a:endParaRPr lang="ru-RU" sz="13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300" b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72,1</a:t>
                      </a:r>
                      <a:endParaRPr lang="ru-RU" sz="13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3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71,1</a:t>
                      </a:r>
                      <a:endParaRPr lang="ru-RU" sz="13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3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73,1</a:t>
                      </a:r>
                      <a:endParaRPr lang="ru-RU" sz="13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674874"/>
                  </a:ext>
                </a:extLst>
              </a:tr>
              <a:tr h="3462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3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13. Канада </a:t>
                      </a:r>
                      <a:endParaRPr lang="ru-RU" sz="13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300" b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82,2</a:t>
                      </a:r>
                      <a:endParaRPr lang="ru-RU" sz="13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3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80,4</a:t>
                      </a:r>
                      <a:endParaRPr lang="ru-RU" sz="13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3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84,1</a:t>
                      </a:r>
                      <a:endParaRPr lang="ru-RU" sz="13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3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71,3</a:t>
                      </a:r>
                      <a:endParaRPr lang="ru-RU" sz="13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3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70,5</a:t>
                      </a:r>
                      <a:endParaRPr lang="ru-RU" sz="13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3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72,0</a:t>
                      </a:r>
                      <a:endParaRPr lang="ru-RU" sz="13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973709"/>
                  </a:ext>
                </a:extLst>
              </a:tr>
              <a:tr h="3462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3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20. Германия </a:t>
                      </a:r>
                      <a:endParaRPr lang="ru-RU" sz="13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300" b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81,7</a:t>
                      </a:r>
                      <a:endParaRPr lang="ru-RU" sz="13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3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78,7</a:t>
                      </a:r>
                      <a:endParaRPr lang="ru-RU" sz="13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3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84,8</a:t>
                      </a:r>
                      <a:endParaRPr lang="ru-RU" sz="13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3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70,9</a:t>
                      </a:r>
                      <a:endParaRPr lang="ru-RU" sz="13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3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69,7</a:t>
                      </a:r>
                      <a:endParaRPr lang="ru-RU" sz="13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3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72,1</a:t>
                      </a:r>
                      <a:endParaRPr lang="ru-RU" sz="13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199672"/>
                  </a:ext>
                </a:extLst>
              </a:tr>
              <a:tr h="3462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3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24. Великобритания</a:t>
                      </a:r>
                      <a:endParaRPr lang="ru-RU" sz="13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300" b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81,5</a:t>
                      </a:r>
                      <a:endParaRPr lang="ru-RU" sz="13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3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80,0</a:t>
                      </a:r>
                      <a:endParaRPr lang="ru-RU" sz="13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300" b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83,0</a:t>
                      </a:r>
                      <a:endParaRPr lang="ru-RU" sz="1300" b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3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70,1</a:t>
                      </a:r>
                      <a:endParaRPr lang="ru-RU" sz="13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3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69,6</a:t>
                      </a:r>
                      <a:endParaRPr lang="ru-RU" sz="13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3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70,6</a:t>
                      </a:r>
                      <a:endParaRPr lang="ru-RU" sz="13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964187"/>
                  </a:ext>
                </a:extLst>
              </a:tr>
              <a:tr h="34620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3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38. США</a:t>
                      </a:r>
                      <a:endParaRPr lang="ru-RU" sz="13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3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79,0</a:t>
                      </a:r>
                      <a:endParaRPr lang="ru-RU" sz="13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3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76,7</a:t>
                      </a:r>
                      <a:endParaRPr lang="ru-RU" sz="13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3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81,3</a:t>
                      </a:r>
                      <a:endParaRPr lang="ru-RU" sz="13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3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68,6</a:t>
                      </a:r>
                      <a:endParaRPr lang="ru-RU" sz="13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3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66,7</a:t>
                      </a:r>
                      <a:endParaRPr lang="ru-RU" sz="13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3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70,5</a:t>
                      </a:r>
                      <a:endParaRPr lang="ru-RU" sz="13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63663"/>
                  </a:ext>
                </a:extLst>
              </a:tr>
              <a:tr h="285479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00" b="1" u="sng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Постсоциалистические страны Европы</a:t>
                      </a: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354576"/>
                  </a:ext>
                </a:extLst>
              </a:tr>
              <a:tr h="2854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26. Словения</a:t>
                      </a:r>
                      <a:endParaRPr lang="ru-RU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81.3</a:t>
                      </a:r>
                      <a:endParaRPr lang="ru-RU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78,6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84,1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70,7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69,0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72,5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389192"/>
                  </a:ext>
                </a:extLst>
              </a:tr>
              <a:tr h="2854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36. Чехия</a:t>
                      </a:r>
                      <a:endParaRPr lang="ru-RU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79,2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76,4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68,8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70,6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813471"/>
                  </a:ext>
                </a:extLst>
              </a:tr>
              <a:tr h="2854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38. Хорватия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78,7</a:t>
                      </a:r>
                      <a:endParaRPr lang="ru-RU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76,6</a:t>
                      </a:r>
                      <a:endParaRPr lang="ru-RU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80,8</a:t>
                      </a:r>
                      <a:endParaRPr lang="ru-RU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68,6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66,7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70,5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322310"/>
                  </a:ext>
                </a:extLst>
              </a:tr>
              <a:tr h="2854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42. Польша 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78,4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75,7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81,1</a:t>
                      </a:r>
                      <a:endParaRPr lang="ru-RU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68,7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65,9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71,3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77454"/>
                  </a:ext>
                </a:extLst>
              </a:tr>
              <a:tr h="2854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58. Венгрия 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76,4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73,1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67,2</a:t>
                      </a:r>
                      <a:endParaRPr lang="ru-RU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65,0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69,3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027272"/>
                  </a:ext>
                </a:extLst>
              </a:tr>
              <a:tr h="2854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 Литва 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76,0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71,2</a:t>
                      </a:r>
                      <a:endParaRPr lang="ru-RU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80,4</a:t>
                      </a:r>
                      <a:endParaRPr lang="ru-RU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66,7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63,4</a:t>
                      </a:r>
                      <a:endParaRPr lang="ru-RU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69,7</a:t>
                      </a:r>
                      <a:endParaRPr lang="ru-RU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106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6507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0504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791211A1-DFE6-4C19-B46E-7C1FA187FF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449770"/>
              </p:ext>
            </p:extLst>
          </p:nvPr>
        </p:nvGraphicFramePr>
        <p:xfrm>
          <a:off x="500732" y="908992"/>
          <a:ext cx="8351721" cy="540032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001954">
                  <a:extLst>
                    <a:ext uri="{9D8B030D-6E8A-4147-A177-3AD203B41FA5}">
                      <a16:colId xmlns:a16="http://schemas.microsoft.com/office/drawing/2014/main" val="1592669286"/>
                    </a:ext>
                  </a:extLst>
                </a:gridCol>
                <a:gridCol w="1059956">
                  <a:extLst>
                    <a:ext uri="{9D8B030D-6E8A-4147-A177-3AD203B41FA5}">
                      <a16:colId xmlns:a16="http://schemas.microsoft.com/office/drawing/2014/main" val="716992729"/>
                    </a:ext>
                  </a:extLst>
                </a:gridCol>
                <a:gridCol w="1059956">
                  <a:extLst>
                    <a:ext uri="{9D8B030D-6E8A-4147-A177-3AD203B41FA5}">
                      <a16:colId xmlns:a16="http://schemas.microsoft.com/office/drawing/2014/main" val="3991675392"/>
                    </a:ext>
                  </a:extLst>
                </a:gridCol>
                <a:gridCol w="1059956">
                  <a:extLst>
                    <a:ext uri="{9D8B030D-6E8A-4147-A177-3AD203B41FA5}">
                      <a16:colId xmlns:a16="http://schemas.microsoft.com/office/drawing/2014/main" val="784442310"/>
                    </a:ext>
                  </a:extLst>
                </a:gridCol>
                <a:gridCol w="1049987">
                  <a:extLst>
                    <a:ext uri="{9D8B030D-6E8A-4147-A177-3AD203B41FA5}">
                      <a16:colId xmlns:a16="http://schemas.microsoft.com/office/drawing/2014/main" val="3321844726"/>
                    </a:ext>
                  </a:extLst>
                </a:gridCol>
                <a:gridCol w="1059956">
                  <a:extLst>
                    <a:ext uri="{9D8B030D-6E8A-4147-A177-3AD203B41FA5}">
                      <a16:colId xmlns:a16="http://schemas.microsoft.com/office/drawing/2014/main" val="3402742457"/>
                    </a:ext>
                  </a:extLst>
                </a:gridCol>
                <a:gridCol w="1059956">
                  <a:extLst>
                    <a:ext uri="{9D8B030D-6E8A-4147-A177-3AD203B41FA5}">
                      <a16:colId xmlns:a16="http://schemas.microsoft.com/office/drawing/2014/main" val="3897441803"/>
                    </a:ext>
                  </a:extLst>
                </a:gridCol>
              </a:tblGrid>
              <a:tr h="566519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Страна и номер места в рейтинге (из 183)</a:t>
                      </a:r>
                      <a:endParaRPr lang="ru-RU" sz="15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Ожидаемая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продолжительность жизни</a:t>
                      </a:r>
                      <a:endParaRPr lang="ru-RU" sz="15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Продолжительность 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500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здоровой жизни</a:t>
                      </a:r>
                      <a:endParaRPr lang="ru-RU" sz="1500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379231"/>
                  </a:ext>
                </a:extLst>
              </a:tr>
              <a:tr h="4017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Общая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Мужчины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Женщины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Общая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Мужчины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5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Женщины</a:t>
                      </a:r>
                      <a:endParaRPr lang="ru-RU" sz="15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58283"/>
                  </a:ext>
                </a:extLst>
              </a:tr>
              <a:tr h="281481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300" b="1" u="sng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Развивающиеся страны</a:t>
                      </a:r>
                      <a:endParaRPr lang="ru-RU" sz="1300" u="sng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422229"/>
                  </a:ext>
                </a:extLst>
              </a:tr>
              <a:tr h="3852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3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Республика Корея</a:t>
                      </a:r>
                      <a:endParaRPr lang="ru-RU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83,5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81,0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86,0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73,1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71,3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74,7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379684"/>
                  </a:ext>
                </a:extLst>
              </a:tr>
              <a:tr h="3852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3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 Чили</a:t>
                      </a:r>
                      <a:endParaRPr lang="ru-RU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80,7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78,1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83,2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70,0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69,0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71,3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787223"/>
                  </a:ext>
                </a:extLst>
              </a:tr>
              <a:tr h="3852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40. Турция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78,5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76,5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80,5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66,0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65,0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67,0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4393087"/>
                  </a:ext>
                </a:extLst>
              </a:tr>
              <a:tr h="3852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48. Китай 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77,4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74,7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80,5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68,5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67,2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70,0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674874"/>
                  </a:ext>
                </a:extLst>
              </a:tr>
              <a:tr h="3852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3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67. Бразилия</a:t>
                      </a:r>
                      <a:endParaRPr lang="ru-RU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75,9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72,4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79,4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65,4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63,4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67,4</a:t>
                      </a:r>
                      <a:endParaRPr lang="ru-RU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428479"/>
                  </a:ext>
                </a:extLst>
              </a:tr>
              <a:tr h="3852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3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117. Индия</a:t>
                      </a:r>
                      <a:endParaRPr lang="ru-RU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70,8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69,5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72,2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60,3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b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60,3</a:t>
                      </a:r>
                      <a:endParaRPr lang="ru-RU" sz="13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b="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60,4</a:t>
                      </a:r>
                      <a:endParaRPr lang="ru-RU" sz="13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270657"/>
                  </a:ext>
                </a:extLst>
              </a:tr>
              <a:tr h="190210">
                <a:tc grid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300" b="1" u="sng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Страны СНГ</a:t>
                      </a:r>
                      <a:endParaRPr lang="ru-RU" sz="1300" u="sng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828726"/>
                  </a:ext>
                </a:extLst>
              </a:tr>
              <a:tr h="3852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62. Армения</a:t>
                      </a:r>
                      <a:endParaRPr lang="ru-RU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76,0</a:t>
                      </a:r>
                      <a:endParaRPr lang="ru-RU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72,5</a:t>
                      </a:r>
                      <a:endParaRPr lang="ru-RU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79,2</a:t>
                      </a:r>
                      <a:endParaRPr lang="ru-RU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67,1</a:t>
                      </a:r>
                      <a:endParaRPr lang="ru-RU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64,9</a:t>
                      </a:r>
                      <a:endParaRPr lang="ru-RU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69,1</a:t>
                      </a:r>
                      <a:endParaRPr lang="ru-RU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099919"/>
                  </a:ext>
                </a:extLst>
              </a:tr>
              <a:tr h="3852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88. Казахстан </a:t>
                      </a:r>
                      <a:endParaRPr lang="ru-RU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74,0</a:t>
                      </a:r>
                      <a:endParaRPr lang="ru-RU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70,0</a:t>
                      </a:r>
                      <a:endParaRPr lang="ru-RU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77,6</a:t>
                      </a:r>
                      <a:endParaRPr lang="ru-RU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65,0</a:t>
                      </a:r>
                      <a:endParaRPr lang="ru-RU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62,4</a:t>
                      </a:r>
                      <a:endParaRPr lang="ru-RU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67,4</a:t>
                      </a:r>
                      <a:endParaRPr lang="ru-RU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168799"/>
                  </a:ext>
                </a:extLst>
              </a:tr>
              <a:tr h="3852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96. Россия</a:t>
                      </a:r>
                      <a:endParaRPr lang="ru-RU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73,0</a:t>
                      </a:r>
                      <a:endParaRPr lang="ru-RU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68,0</a:t>
                      </a:r>
                      <a:endParaRPr lang="ru-RU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78,0</a:t>
                      </a:r>
                      <a:endParaRPr lang="ru-RU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64,2</a:t>
                      </a:r>
                      <a:endParaRPr lang="ru-RU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60,7</a:t>
                      </a:r>
                      <a:endParaRPr lang="ru-RU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67,5</a:t>
                      </a:r>
                      <a:endParaRPr lang="ru-RU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086439"/>
                  </a:ext>
                </a:extLst>
              </a:tr>
              <a:tr h="3852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ru-RU" sz="1300" b="1" u="sng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Мир в целом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73,3</a:t>
                      </a:r>
                      <a:endParaRPr lang="ru-RU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70,8</a:t>
                      </a:r>
                      <a:endParaRPr lang="ru-RU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75,9</a:t>
                      </a:r>
                      <a:endParaRPr lang="ru-RU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63,7</a:t>
                      </a:r>
                      <a:endParaRPr lang="ru-RU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62,5</a:t>
                      </a:r>
                      <a:endParaRPr lang="ru-RU" sz="13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64,9</a:t>
                      </a:r>
                      <a:endParaRPr lang="ru-RU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982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7200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24EE4CDE-9CD7-48F3-A4BC-892607F78A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412221"/>
              </p:ext>
            </p:extLst>
          </p:nvPr>
        </p:nvGraphicFramePr>
        <p:xfrm>
          <a:off x="611560" y="1484784"/>
          <a:ext cx="7920879" cy="356742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3462113028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938198914"/>
                    </a:ext>
                  </a:extLst>
                </a:gridCol>
                <a:gridCol w="2520279">
                  <a:extLst>
                    <a:ext uri="{9D8B030D-6E8A-4147-A177-3AD203B41FA5}">
                      <a16:colId xmlns:a16="http://schemas.microsoft.com/office/drawing/2014/main" val="4243369116"/>
                    </a:ext>
                  </a:extLst>
                </a:gridCol>
              </a:tblGrid>
              <a:tr h="13402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Годы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Доходы 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федерального бюджета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(трлн руб.)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Цена барреля нефти (долл.)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565325"/>
                  </a:ext>
                </a:extLst>
              </a:tr>
              <a:tr h="22271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</a:rPr>
                        <a:t>2018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</a:rPr>
                        <a:t>2019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</a:rPr>
                        <a:t>2020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</a:rPr>
                        <a:t>2021 (</a:t>
                      </a:r>
                      <a:r>
                        <a:rPr lang="ru-RU" sz="2000" b="0" dirty="0" err="1">
                          <a:effectLst/>
                          <a:latin typeface="Arial Narrow" panose="020B0606020202030204" pitchFamily="34" charset="0"/>
                        </a:rPr>
                        <a:t>ожид</a:t>
                      </a: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</a:rPr>
                        <a:t>.)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</a:rPr>
                        <a:t>9,02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</a:rPr>
                        <a:t>7,92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</a:rPr>
                        <a:t>5,2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</a:rPr>
                        <a:t>8,5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</a:rPr>
                        <a:t>70,01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</a:rPr>
                        <a:t>63,59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</a:rPr>
                        <a:t>41,73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</a:rPr>
                        <a:t>65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430990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452AE05A-18FB-46B0-94AB-A45EBA4D9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797" y="499319"/>
            <a:ext cx="8106769" cy="76944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Нефтяные доходы федерального бюджета и цены на нефть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2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2018-2021 гг.</a:t>
            </a:r>
            <a:endParaRPr kumimoji="0" lang="ru-RU" altLang="ru-RU" sz="22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7424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42925" algn="just" eaLnBrk="0" hangingPunct="0">
              <a:defRPr/>
            </a:pPr>
            <a:endParaRPr lang="ru-RU" sz="1800" dirty="0"/>
          </a:p>
          <a:p>
            <a:pPr marL="542925" eaLnBrk="0" hangingPunct="0">
              <a:defRPr/>
            </a:pPr>
            <a:r>
              <a:rPr lang="ru-RU" sz="18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r>
              <a:rPr lang="ru-RU" sz="18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</a:t>
            </a:r>
            <a:endParaRPr lang="ru-RU" sz="2200" b="0" dirty="0">
              <a:latin typeface="Times New Roman" pitchFamily="18" charset="0"/>
            </a:endParaRPr>
          </a:p>
        </p:txBody>
      </p:sp>
      <p:graphicFrame>
        <p:nvGraphicFramePr>
          <p:cNvPr id="924015" name="Group 3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083037"/>
              </p:ext>
            </p:extLst>
          </p:nvPr>
        </p:nvGraphicFramePr>
        <p:xfrm>
          <a:off x="535950" y="1484784"/>
          <a:ext cx="8140506" cy="510985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223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6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6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751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44677">
                <a:tc>
                  <a:txBody>
                    <a:bodyPr/>
                    <a:lstStyle/>
                    <a:p>
                      <a:pPr marL="0" marR="0" lvl="0" indent="0" algn="ctr" defTabSz="9398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Страны</a:t>
                      </a:r>
                    </a:p>
                  </a:txBody>
                  <a:tcPr marT="45725" marB="45725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инвестиций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в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основной капитал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ВВП, %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«экономики знаний» в ВВП,</a:t>
                      </a:r>
                      <a:r>
                        <a:rPr kumimoji="0" 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%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Среднегодовой прирост экономики, %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83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Развитые страны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около 20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</a:t>
                      </a: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0 – 40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1,5 – 2,0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83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Развивающиеся страны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30 – 35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15 – 20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4 – 6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83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Китай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45 – 50 </a:t>
                      </a:r>
                      <a:endParaRPr kumimoji="0" lang="en-US" sz="16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7</a:t>
                      </a:r>
                      <a:endParaRPr kumimoji="0" lang="en-US" sz="16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9587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Россия – 2019 г.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Предложения на 2025 г.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Предложения на 2030 г.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17</a:t>
                      </a:r>
                      <a:r>
                        <a:rPr lang="en-US" sz="1600" b="0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1)</a:t>
                      </a:r>
                      <a:r>
                        <a:rPr lang="ru-RU" sz="1600" b="0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20</a:t>
                      </a:r>
                      <a:r>
                        <a:rPr lang="en-US" sz="1600" b="0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2)</a:t>
                      </a:r>
                      <a:r>
                        <a:rPr lang="ru-RU" sz="1600" b="0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30</a:t>
                      </a:r>
                      <a:endParaRPr kumimoji="0" lang="en-US" sz="16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30-35</a:t>
                      </a:r>
                      <a:endParaRPr kumimoji="0" lang="en-US" sz="16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0,4</a:t>
                      </a:r>
                      <a:endParaRPr kumimoji="0" lang="ru-RU" sz="16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3-4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5-6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8300">
                <a:tc gridSpan="4">
                  <a:txBody>
                    <a:bodyPr/>
                    <a:lstStyle/>
                    <a:p>
                      <a:pPr algn="l"/>
                      <a:r>
                        <a:rPr lang="en-US" sz="1400" b="0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1)</a:t>
                      </a:r>
                      <a:r>
                        <a:rPr lang="ru-RU" sz="1400" b="0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Инвестиции в основной капитал по статистике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2)</a:t>
                      </a:r>
                      <a:r>
                        <a:rPr lang="ru-RU" sz="1400" b="0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Накопление основного капитала в системе национальных счётов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5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276138"/>
                  </a:ext>
                </a:extLst>
              </a:tr>
            </a:tbl>
          </a:graphicData>
        </a:graphic>
      </p:graphicFrame>
      <p:sp>
        <p:nvSpPr>
          <p:cNvPr id="6258" name="Rectangle 96"/>
          <p:cNvSpPr>
            <a:spLocks noChangeArrowheads="1"/>
          </p:cNvSpPr>
          <p:nvPr/>
        </p:nvSpPr>
        <p:spPr bwMode="auto">
          <a:xfrm>
            <a:off x="1475656" y="57673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18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393895" y="367641"/>
            <a:ext cx="8498585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2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Доля инвестиций в основной капитал и «экономики знаний» в валовом</a:t>
            </a:r>
          </a:p>
          <a:p>
            <a:pPr algn="ctr">
              <a:spcBef>
                <a:spcPts val="600"/>
              </a:spcBef>
            </a:pPr>
            <a:r>
              <a:rPr lang="ru-RU" sz="22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внутреннем продукте и темпы роста экономики</a:t>
            </a:r>
          </a:p>
        </p:txBody>
      </p:sp>
    </p:spTree>
    <p:extLst>
      <p:ext uri="{BB962C8B-B14F-4D97-AF65-F5344CB8AC3E}">
        <p14:creationId xmlns:p14="http://schemas.microsoft.com/office/powerpoint/2010/main" val="36523249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290" name="Rectangle 2"/>
          <p:cNvSpPr>
            <a:spLocks noChangeArrowheads="1"/>
          </p:cNvSpPr>
          <p:nvPr/>
        </p:nvSpPr>
        <p:spPr bwMode="auto">
          <a:xfrm>
            <a:off x="149054" y="442699"/>
            <a:ext cx="8643988" cy="769441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ru-RU" sz="22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Сравнение показателей развития сферы «экономики знаний» в России,         Китае  и развитых странах  </a:t>
            </a:r>
            <a:r>
              <a:rPr lang="ru-RU" sz="2200" dirty="0">
                <a:latin typeface="Arial Narrow" panose="020B0606020202030204" pitchFamily="34" charset="0"/>
                <a:cs typeface="Times New Roman" pitchFamily="18" charset="0"/>
              </a:rPr>
              <a:t>    </a:t>
            </a:r>
            <a:endParaRPr lang="ru-RU" sz="2200" dirty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08428" name="Group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385984"/>
              </p:ext>
            </p:extLst>
          </p:nvPr>
        </p:nvGraphicFramePr>
        <p:xfrm>
          <a:off x="288996" y="1484784"/>
          <a:ext cx="8603214" cy="4714021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44094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526">
                  <a:extLst>
                    <a:ext uri="{9D8B030D-6E8A-4147-A177-3AD203B41FA5}">
                      <a16:colId xmlns:a16="http://schemas.microsoft.com/office/drawing/2014/main" val="3790569597"/>
                    </a:ext>
                  </a:extLst>
                </a:gridCol>
                <a:gridCol w="936075">
                  <a:extLst>
                    <a:ext uri="{9D8B030D-6E8A-4147-A177-3AD203B41FA5}">
                      <a16:colId xmlns:a16="http://schemas.microsoft.com/office/drawing/2014/main" val="1697447476"/>
                    </a:ext>
                  </a:extLst>
                </a:gridCol>
                <a:gridCol w="1152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69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u="sng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Россия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Китай 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Страны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Западной Европы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США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586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Доля отдельных отраслей и сфер «экономики знаний» в валовом внутреннем продукте (в %):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  НИОКР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1,2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2,5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2,74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</a:t>
                      </a:r>
                      <a:r>
                        <a:rPr kumimoji="0" lang="en-US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Образование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5,7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Здравоохранение и биотехнологии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19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65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       </a:t>
                      </a:r>
                      <a:r>
                        <a:rPr kumimoji="0" lang="en-US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Информационно-коммуникационные технологии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11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656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Удельный вес «экономики знаний» в целом в валовом внутреннем продукте  (в %)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14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30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40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691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T="45723" marB="45723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2914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323528" y="457071"/>
            <a:ext cx="8496944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2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Доля цифровой экономики и её составляющих в ВВП </a:t>
            </a:r>
            <a:r>
              <a:rPr lang="ru-RU" sz="22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в России и других           странах мира, 2017 г.</a:t>
            </a:r>
          </a:p>
          <a:p>
            <a:pPr>
              <a:spcBef>
                <a:spcPts val="600"/>
              </a:spcBef>
            </a:pPr>
            <a:endParaRPr lang="ru-RU" sz="20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239365"/>
              </p:ext>
            </p:extLst>
          </p:nvPr>
        </p:nvGraphicFramePr>
        <p:xfrm>
          <a:off x="241891" y="1436982"/>
          <a:ext cx="8650589" cy="451229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65026426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3946818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89862994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76293932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687925164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35041343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65650043"/>
                    </a:ext>
                  </a:extLst>
                </a:gridCol>
                <a:gridCol w="873725">
                  <a:extLst>
                    <a:ext uri="{9D8B030D-6E8A-4147-A177-3AD203B41FA5}">
                      <a16:colId xmlns:a16="http://schemas.microsoft.com/office/drawing/2014/main" val="161846451"/>
                    </a:ext>
                  </a:extLst>
                </a:gridCol>
              </a:tblGrid>
              <a:tr h="490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ПОКАЗАТЕЛИ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США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Китай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 стран Западной Европы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Индия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Бразилия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Чехия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Россия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975415"/>
                  </a:ext>
                </a:extLst>
              </a:tr>
              <a:tr h="543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Расходы домохозяйств на цифровые продукты и услуги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5,3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4,8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3,7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3,2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2,7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2,2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2,6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826628"/>
                  </a:ext>
                </a:extLst>
              </a:tr>
              <a:tr h="543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Инвестиции компаний в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цифровизацию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1,8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3,9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2,7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3,6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2,2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637653"/>
                  </a:ext>
                </a:extLst>
              </a:tr>
              <a:tr h="3588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Госрасходы на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цифровизацию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1,3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0,4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0,6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0,8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0,5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0,5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709490"/>
                  </a:ext>
                </a:extLst>
              </a:tr>
              <a:tr h="3588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Экспорт ИКТ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1,4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5,8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2,5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5,9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0,1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2,9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0,5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084569"/>
                  </a:ext>
                </a:extLst>
              </a:tr>
              <a:tr h="3588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Импорт ИКТ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- 2,1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- 2,7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- 2,9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- 6,1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- 1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- 2,1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- 1,8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548510"/>
                  </a:ext>
                </a:extLst>
              </a:tr>
              <a:tr h="543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Итоговая доля цифровой экономики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10,9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8,2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6,3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6,2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5,5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3,9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371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3960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3249" name="Group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331133"/>
              </p:ext>
            </p:extLst>
          </p:nvPr>
        </p:nvGraphicFramePr>
        <p:xfrm>
          <a:off x="251522" y="980728"/>
          <a:ext cx="8667193" cy="560055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2077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0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07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8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3412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Показатели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Объём заимствования в виде инвестиционного кредита в год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Примечание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3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основной капитал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«экономику знаний»</a:t>
                      </a:r>
                    </a:p>
                  </a:txBody>
                  <a:tcPr marT="45709" marB="45709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24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Активы банков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в 2018-2020 гг.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в 2020-2025 гг.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 – 2,0 трлн руб.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2,5 – 3,0 трлн руб.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 – 2,5 трлн руб.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3,0 – 3,5 трлн руб.</a:t>
                      </a: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2020 г. активы банков превысят ВВП и составят 110 трлн руб.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58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Международные золотовалютные резервы – взаимообразно при окупаемости 5-10 лет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 – 20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млрд долл. в год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из них до 5 млрд долл.</a:t>
                      </a: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Объём этих резервов в 2021 г. достиг 618 млрд долл., из которых могут быть заимствованы средства Фонда народного благосостояния – 13 трлн руб. и на возвратных условиях до 140 из оставшихся 440 млрд долл. 300 млрд долл. – резерв финансовой безопасности.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Доходы от приватизации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 1 трлн руб.</a:t>
                      </a: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41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Облигационные займы населения для строительства жилья и приобретения автомобиля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 – 2  трлн руб.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Население сберегает до 40 трлн. руб. в России и сотни миллиардов долл. – за рубежом.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7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Прибыль и амортизационный фонд предприятий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1,5 – 2,0 трлн руб.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т.ч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0,5 трлн руб.</a:t>
                      </a: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 освобождении от налогов части прибыли, направленной на инвестиции, и перехода на ускоренную амортизацию.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4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Займы государства за рубежом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 20 – 30 млрд долл.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т.ч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3 – 5 млрд долл.</a:t>
                      </a:r>
                    </a:p>
                  </a:txBody>
                  <a:tcPr marT="45709" marB="45709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Внешний долг государства РФ – около 5% ВВП, а с внутренним – примерно 25%. Его можно довести до 40-50%. Норматив безопасности – 60%.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251520" y="307378"/>
            <a:ext cx="8974367" cy="915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Источники инвестиций в основной капитал и вложений в «экономику знаний»</a:t>
            </a:r>
          </a:p>
          <a:p>
            <a:pPr>
              <a:spcBef>
                <a:spcPct val="50000"/>
              </a:spcBef>
            </a:pPr>
            <a:r>
              <a:rPr lang="ru-RU" sz="2100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060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211044" y="384211"/>
            <a:ext cx="860942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2200" dirty="0">
                <a:latin typeface="Arial Narrow" panose="020B0606020202030204" pitchFamily="34" charset="0"/>
              </a:rPr>
              <a:t>Ранжировка ведущих стран мира по объёму валового внутреннего продукта</a:t>
            </a:r>
            <a:r>
              <a:rPr lang="en-US" altLang="ru-RU" sz="2200" dirty="0">
                <a:latin typeface="Arial Narrow" panose="020B0606020202030204" pitchFamily="34" charset="0"/>
              </a:rPr>
              <a:t>  </a:t>
            </a:r>
            <a:r>
              <a:rPr lang="ru-RU" altLang="ru-RU" sz="2200" dirty="0">
                <a:latin typeface="Arial Narrow" panose="020B0606020202030204" pitchFamily="34" charset="0"/>
              </a:rPr>
              <a:t>(по паритету покупательной способности)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64088" y="1556792"/>
            <a:ext cx="8354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1600" b="1" dirty="0">
                <a:solidFill>
                  <a:srgbClr val="993366"/>
                </a:solidFill>
              </a:rPr>
              <a:t> </a:t>
            </a:r>
            <a:r>
              <a:rPr lang="en-US" altLang="ru-RU" sz="1600" b="1" dirty="0">
                <a:solidFill>
                  <a:srgbClr val="993366"/>
                </a:solidFill>
              </a:rPr>
              <a:t>             </a:t>
            </a:r>
            <a:endParaRPr lang="ru-RU" dirty="0">
              <a:latin typeface="Arial Narrow" panose="020B060602020203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507504"/>
              </p:ext>
            </p:extLst>
          </p:nvPr>
        </p:nvGraphicFramePr>
        <p:xfrm>
          <a:off x="323527" y="1556792"/>
          <a:ext cx="8581322" cy="428553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09236">
                  <a:extLst>
                    <a:ext uri="{9D8B030D-6E8A-4147-A177-3AD203B41FA5}">
                      <a16:colId xmlns:a16="http://schemas.microsoft.com/office/drawing/2014/main" val="3715730257"/>
                    </a:ext>
                  </a:extLst>
                </a:gridCol>
                <a:gridCol w="1554122">
                  <a:extLst>
                    <a:ext uri="{9D8B030D-6E8A-4147-A177-3AD203B41FA5}">
                      <a16:colId xmlns:a16="http://schemas.microsoft.com/office/drawing/2014/main" val="358583281"/>
                    </a:ext>
                  </a:extLst>
                </a:gridCol>
                <a:gridCol w="1658575">
                  <a:extLst>
                    <a:ext uri="{9D8B030D-6E8A-4147-A177-3AD203B41FA5}">
                      <a16:colId xmlns:a16="http://schemas.microsoft.com/office/drawing/2014/main" val="2753189583"/>
                    </a:ext>
                  </a:extLst>
                </a:gridCol>
                <a:gridCol w="1514351">
                  <a:extLst>
                    <a:ext uri="{9D8B030D-6E8A-4147-A177-3AD203B41FA5}">
                      <a16:colId xmlns:a16="http://schemas.microsoft.com/office/drawing/2014/main" val="2631110556"/>
                    </a:ext>
                  </a:extLst>
                </a:gridCol>
                <a:gridCol w="1586463">
                  <a:extLst>
                    <a:ext uri="{9D8B030D-6E8A-4147-A177-3AD203B41FA5}">
                      <a16:colId xmlns:a16="http://schemas.microsoft.com/office/drawing/2014/main" val="3481049314"/>
                    </a:ext>
                  </a:extLst>
                </a:gridCol>
                <a:gridCol w="1658575">
                  <a:extLst>
                    <a:ext uri="{9D8B030D-6E8A-4147-A177-3AD203B41FA5}">
                      <a16:colId xmlns:a16="http://schemas.microsoft.com/office/drawing/2014/main" val="3346760366"/>
                    </a:ext>
                  </a:extLst>
                </a:gridCol>
              </a:tblGrid>
              <a:tr h="438411">
                <a:tc>
                  <a:txBody>
                    <a:bodyPr/>
                    <a:lstStyle/>
                    <a:p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 Narrow" panose="020B0606020202030204" pitchFamily="34" charset="0"/>
                        </a:rPr>
                        <a:t>1970 </a:t>
                      </a:r>
                      <a:r>
                        <a:rPr lang="ru-RU" sz="1800" b="1" dirty="0">
                          <a:latin typeface="Arial Narrow" panose="020B0606020202030204" pitchFamily="34" charset="0"/>
                        </a:rPr>
                        <a:t>г.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Arial Narrow" panose="020B0606020202030204" pitchFamily="34" charset="0"/>
                        </a:rPr>
                        <a:t>1989 г.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Arial Narrow" panose="020B0606020202030204" pitchFamily="34" charset="0"/>
                        </a:rPr>
                        <a:t>1998 г.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Arial Narrow" panose="020B0606020202030204" pitchFamily="34" charset="0"/>
                        </a:rPr>
                        <a:t>2008 г.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Arial Narrow" panose="020B0606020202030204" pitchFamily="34" charset="0"/>
                        </a:rPr>
                        <a:t>2019 г.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0210057"/>
                  </a:ext>
                </a:extLst>
              </a:tr>
              <a:tr h="351611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 Narrow" panose="020B0606020202030204" pitchFamily="34" charset="0"/>
                        </a:rPr>
                        <a:t>1</a:t>
                      </a:r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США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США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США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США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США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588845"/>
                  </a:ext>
                </a:extLst>
              </a:tr>
              <a:tr h="351611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 Narrow" panose="020B0606020202030204" pitchFamily="34" charset="0"/>
                        </a:rPr>
                        <a:t>2</a:t>
                      </a:r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</a:rPr>
                        <a:t>РОССИЯ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Япония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Китай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Китай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Китай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274759"/>
                  </a:ext>
                </a:extLst>
              </a:tr>
              <a:tr h="39415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 Narrow" panose="020B0606020202030204" pitchFamily="34" charset="0"/>
                        </a:rPr>
                        <a:t>3</a:t>
                      </a:r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Япония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</a:rPr>
                        <a:t>РОССИЯ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Япония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Япония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Индия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975394"/>
                  </a:ext>
                </a:extLst>
              </a:tr>
              <a:tr h="316891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 Narrow" panose="020B0606020202030204" pitchFamily="34" charset="0"/>
                        </a:rPr>
                        <a:t>4</a:t>
                      </a:r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Германия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Германия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Германия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Индия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Япония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937612"/>
                  </a:ext>
                </a:extLst>
              </a:tr>
              <a:tr h="351611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 Narrow" panose="020B0606020202030204" pitchFamily="34" charset="0"/>
                        </a:rPr>
                        <a:t>5</a:t>
                      </a:r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Франция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Китай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Индия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Германия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Германия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13085"/>
                  </a:ext>
                </a:extLst>
              </a:tr>
              <a:tr h="31934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 Narrow" panose="020B0606020202030204" pitchFamily="34" charset="0"/>
                        </a:rPr>
                        <a:t>6</a:t>
                      </a:r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Великобритания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Франция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Франция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</a:rPr>
                        <a:t>РОССИЯ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</a:rPr>
                        <a:t>РОССИЯ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301092"/>
                  </a:ext>
                </a:extLst>
              </a:tr>
              <a:tr h="351611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 Narrow" panose="020B0606020202030204" pitchFamily="34" charset="0"/>
                        </a:rPr>
                        <a:t>7</a:t>
                      </a:r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Италия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Италия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Италия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Великобритания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Индонезия 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327956"/>
                  </a:ext>
                </a:extLst>
              </a:tr>
              <a:tr h="351611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 Narrow" panose="020B0606020202030204" pitchFamily="34" charset="0"/>
                        </a:rPr>
                        <a:t>8</a:t>
                      </a:r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Китай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Великобритания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Великобритания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Франция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Бразилия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3221573"/>
                  </a:ext>
                </a:extLst>
              </a:tr>
              <a:tr h="351611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 Narrow" panose="020B0606020202030204" pitchFamily="34" charset="0"/>
                        </a:rPr>
                        <a:t>9</a:t>
                      </a:r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Индия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Индия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Бразилия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Италия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Великобритания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138165"/>
                  </a:ext>
                </a:extLst>
              </a:tr>
              <a:tr h="351611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latin typeface="Arial Narrow" panose="020B0606020202030204" pitchFamily="34" charset="0"/>
                        </a:rPr>
                        <a:t>10</a:t>
                      </a:r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Украина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Бразилия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>
                          <a:solidFill>
                            <a:srgbClr val="C00000"/>
                          </a:solidFill>
                          <a:latin typeface="Arial Narrow" panose="020B0606020202030204" pitchFamily="34" charset="0"/>
                        </a:rPr>
                        <a:t>РОССИЯ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>
                          <a:latin typeface="Arial Narrow" panose="020B0606020202030204" pitchFamily="34" charset="0"/>
                        </a:rPr>
                        <a:t>Бразилия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>
                          <a:latin typeface="Arial Narrow" panose="020B0606020202030204" pitchFamily="34" charset="0"/>
                        </a:rPr>
                        <a:t>Франция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291499"/>
                  </a:ext>
                </a:extLst>
              </a:tr>
              <a:tr h="351611">
                <a:tc gridSpan="6">
                  <a:txBody>
                    <a:bodyPr/>
                    <a:lstStyle/>
                    <a:p>
                      <a:pPr algn="ctr"/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0" dirty="0">
                        <a:solidFill>
                          <a:srgbClr val="C00000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500" dirty="0">
                        <a:latin typeface="Arial Narrow" panose="020B0606020202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497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6232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42925" algn="just" eaLnBrk="0" hangingPunct="0">
              <a:defRPr/>
            </a:pPr>
            <a:endParaRPr lang="ru-RU" sz="1800" dirty="0"/>
          </a:p>
          <a:p>
            <a:pPr marL="542925" eaLnBrk="0" hangingPunct="0">
              <a:defRPr/>
            </a:pPr>
            <a:r>
              <a:rPr lang="ru-RU" sz="18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r>
              <a:rPr lang="ru-RU" sz="18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</a:t>
            </a:r>
            <a:endParaRPr lang="ru-RU" sz="2200" b="0" dirty="0">
              <a:latin typeface="Times New Roman" pitchFamily="18" charset="0"/>
            </a:endParaRPr>
          </a:p>
        </p:txBody>
      </p:sp>
      <p:sp>
        <p:nvSpPr>
          <p:cNvPr id="6258" name="Rectangle 96"/>
          <p:cNvSpPr>
            <a:spLocks noChangeArrowheads="1"/>
          </p:cNvSpPr>
          <p:nvPr/>
        </p:nvSpPr>
        <p:spPr bwMode="auto">
          <a:xfrm>
            <a:off x="1475656" y="57673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1800" b="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611560" y="-19109"/>
            <a:ext cx="8300428" cy="118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>
              <a:spcBef>
                <a:spcPts val="600"/>
              </a:spcBef>
            </a:pPr>
            <a:endParaRPr lang="ru-RU" sz="2200" dirty="0">
              <a:solidFill>
                <a:srgbClr val="002060"/>
              </a:solidFill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Международные нормативы социальных показателей и их значение           в России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B24B2474-E858-4FE0-8277-A0979BAFCD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387330"/>
              </p:ext>
            </p:extLst>
          </p:nvPr>
        </p:nvGraphicFramePr>
        <p:xfrm>
          <a:off x="323528" y="1268760"/>
          <a:ext cx="8515672" cy="539502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89623679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373834747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351236279"/>
                    </a:ext>
                  </a:extLst>
                </a:gridCol>
                <a:gridCol w="1746920">
                  <a:extLst>
                    <a:ext uri="{9D8B030D-6E8A-4147-A177-3AD203B41FA5}">
                      <a16:colId xmlns:a16="http://schemas.microsoft.com/office/drawing/2014/main" val="4020689145"/>
                    </a:ext>
                  </a:extLst>
                </a:gridCol>
              </a:tblGrid>
              <a:tr h="1036538">
                <a:tc>
                  <a:txBody>
                    <a:bodyPr/>
                    <a:lstStyle/>
                    <a:p>
                      <a:pPr marL="0" marR="0" lvl="0" indent="0" algn="ctr" defTabSz="939800" rtl="0" eaLnBrk="0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Показатели </a:t>
                      </a:r>
                    </a:p>
                  </a:txBody>
                  <a:tcPr marT="45725" marB="45725" anchor="ctr" horzOverflow="overflow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Норматив Международной организации труда (МОТ)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Фактически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России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Во сколько раз нужно поднять показатели                      в России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2231690"/>
                  </a:ext>
                </a:extLst>
              </a:tr>
              <a:tr h="1036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Минимальная зарплата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(в % к средней)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50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60 (ЕС)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25                                         (к номиналу)                      20                                         (к полной зарплате)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2-2,5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7428409"/>
                  </a:ext>
                </a:extLst>
              </a:tr>
              <a:tr h="1036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Пенсия по старости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(в % к средней зарплате)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40-60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30                                          (к номиналу)                     25                                          (к полной зарплате)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341292"/>
                  </a:ext>
                </a:extLst>
              </a:tr>
              <a:tr h="1036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Пособие по безработице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(в % к получаемой зарплате)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50-65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до 25                                     (к номиналу)                             до 20                                      (к полной зарплате)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2,5-3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432880"/>
                  </a:ext>
                </a:extLst>
              </a:tr>
              <a:tr h="56269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Объём пособий для детей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(в % к ВВП)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2-4,5 (ЕС)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1,5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1,5-3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86514"/>
                  </a:ext>
                </a:extLst>
              </a:tr>
              <a:tr h="325776">
                <a:tc grid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298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326208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363272" cy="7200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700808"/>
            <a:ext cx="83964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dirty="0">
                <a:latin typeface="Arial Narrow" panose="020B0606020202030204" pitchFamily="34" charset="0"/>
                <a:cs typeface="Times New Roman" pitchFamily="18" charset="0"/>
              </a:rPr>
              <a:t>  </a:t>
            </a:r>
            <a:endParaRPr lang="ru-RU" altLang="ru-RU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altLang="ru-RU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CADA77-0153-49CC-B35A-E85AC44A3E32}"/>
              </a:ext>
            </a:extLst>
          </p:cNvPr>
          <p:cNvSpPr txBox="1"/>
          <p:nvPr/>
        </p:nvSpPr>
        <p:spPr>
          <a:xfrm>
            <a:off x="467543" y="196029"/>
            <a:ext cx="7800891" cy="76944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indent="450215" algn="ctr"/>
            <a:r>
              <a:rPr lang="ru-RU" sz="2200" dirty="0">
                <a:effectLst/>
                <a:latin typeface="Arial Narrow" panose="020B0606020202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Демографические показатели реализации национальных программ   «Демография» и «Здоровье» (2006-2014 г.), в тыс. человек</a:t>
            </a: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87102E27-3264-46B7-A787-51B96F649F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615204"/>
              </p:ext>
            </p:extLst>
          </p:nvPr>
        </p:nvGraphicFramePr>
        <p:xfrm>
          <a:off x="467544" y="1196752"/>
          <a:ext cx="8305396" cy="5099946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741471">
                  <a:extLst>
                    <a:ext uri="{9D8B030D-6E8A-4147-A177-3AD203B41FA5}">
                      <a16:colId xmlns:a16="http://schemas.microsoft.com/office/drawing/2014/main" val="2731911587"/>
                    </a:ext>
                  </a:extLst>
                </a:gridCol>
                <a:gridCol w="1149448">
                  <a:extLst>
                    <a:ext uri="{9D8B030D-6E8A-4147-A177-3AD203B41FA5}">
                      <a16:colId xmlns:a16="http://schemas.microsoft.com/office/drawing/2014/main" val="2491917695"/>
                    </a:ext>
                  </a:extLst>
                </a:gridCol>
                <a:gridCol w="1054548">
                  <a:extLst>
                    <a:ext uri="{9D8B030D-6E8A-4147-A177-3AD203B41FA5}">
                      <a16:colId xmlns:a16="http://schemas.microsoft.com/office/drawing/2014/main" val="404462486"/>
                    </a:ext>
                  </a:extLst>
                </a:gridCol>
                <a:gridCol w="1359929">
                  <a:extLst>
                    <a:ext uri="{9D8B030D-6E8A-4147-A177-3AD203B41FA5}">
                      <a16:colId xmlns:a16="http://schemas.microsoft.com/office/drawing/2014/main" val="770052073"/>
                    </a:ext>
                  </a:extLst>
                </a:gridCol>
              </a:tblGrid>
              <a:tr h="7592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ПОКАЗАТЕЛИ</a:t>
                      </a:r>
                      <a:endParaRPr lang="en-US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>
                          <a:effectLst/>
                          <a:latin typeface="Arial Narrow" panose="020B0606020202030204" pitchFamily="34" charset="0"/>
                        </a:rPr>
                        <a:t>2005 </a:t>
                      </a: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г.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2014 г.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Изменения 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775238"/>
                  </a:ext>
                </a:extLst>
              </a:tr>
              <a:tr h="3411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Рождаемость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1457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1947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+ 490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617928"/>
                  </a:ext>
                </a:extLst>
              </a:tr>
              <a:tr h="40281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Смертность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2304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1914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- 390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9530871"/>
                  </a:ext>
                </a:extLst>
              </a:tr>
              <a:tr h="34112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Депопуляция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- 847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+ 33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111103"/>
                  </a:ext>
                </a:extLst>
              </a:tr>
              <a:tr h="3230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Смертность в трудоспособном возрасте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740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470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- 270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425330"/>
                  </a:ext>
                </a:extLst>
              </a:tr>
              <a:tr h="3720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Смертность от сердечно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сосудистых заболеваний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1299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954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- 345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785403"/>
                  </a:ext>
                </a:extLst>
              </a:tr>
              <a:tr h="5175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Стандартизованная смертность от новообразований         (с учётом возраста)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369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408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- 39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3476693"/>
                  </a:ext>
                </a:extLst>
              </a:tr>
              <a:tr h="3820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Смертность от внешних причин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316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176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- 140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749852"/>
                  </a:ext>
                </a:extLst>
              </a:tr>
              <a:tr h="3820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Нетто-коэффициент воспроизводства населения</a:t>
                      </a:r>
                    </a:p>
                  </a:txBody>
                  <a:tcPr marL="68580" marR="68580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0,611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0,832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0,236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3988906"/>
                  </a:ext>
                </a:extLst>
              </a:tr>
              <a:tr h="5175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Ожидаемая продолжительность жизни населения     (число лет)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65,37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70,93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+ 5,56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406101"/>
                  </a:ext>
                </a:extLst>
              </a:tr>
              <a:tr h="258761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      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В том числе: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5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7987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   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Мужчины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58,92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65,29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+ 6,37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960693"/>
                  </a:ext>
                </a:extLst>
              </a:tr>
              <a:tr h="2587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             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Женщины 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72,47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76,47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+4,0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9484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00213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60504"/>
            <a:ext cx="8363272" cy="115212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                     </a:t>
            </a:r>
            <a:b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</a:t>
            </a:r>
            <a:br>
              <a:rPr lang="ru-RU" sz="2000" b="1" dirty="0">
                <a:solidFill>
                  <a:srgbClr val="99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</a:t>
            </a: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</a:t>
            </a: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br>
              <a:rPr lang="ru-RU" sz="1800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         </a:t>
            </a:r>
            <a:r>
              <a:rPr lang="en-US" sz="2100" b="1" dirty="0">
                <a:solidFill>
                  <a:srgbClr val="993366"/>
                </a:solidFill>
                <a:latin typeface="Times New Roman" pitchFamily="18" charset="0"/>
              </a:rPr>
              <a:t>      </a:t>
            </a: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</a:t>
            </a:r>
            <a:b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</a:br>
            <a:r>
              <a:rPr lang="ru-RU" sz="2100" b="1" dirty="0">
                <a:solidFill>
                  <a:srgbClr val="993366"/>
                </a:solidFill>
                <a:latin typeface="Times New Roman" pitchFamily="18" charset="0"/>
              </a:rPr>
              <a:t>                                                                              </a:t>
            </a:r>
            <a:endParaRPr lang="ru-RU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99E7427D-7852-456C-B37E-19DF04FCF7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716187"/>
              </p:ext>
            </p:extLst>
          </p:nvPr>
        </p:nvGraphicFramePr>
        <p:xfrm>
          <a:off x="467544" y="1052736"/>
          <a:ext cx="8363272" cy="5124291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2332635472"/>
                    </a:ext>
                  </a:extLst>
                </a:gridCol>
                <a:gridCol w="732738">
                  <a:extLst>
                    <a:ext uri="{9D8B030D-6E8A-4147-A177-3AD203B41FA5}">
                      <a16:colId xmlns:a16="http://schemas.microsoft.com/office/drawing/2014/main" val="3927638916"/>
                    </a:ext>
                  </a:extLst>
                </a:gridCol>
                <a:gridCol w="779430">
                  <a:extLst>
                    <a:ext uri="{9D8B030D-6E8A-4147-A177-3AD203B41FA5}">
                      <a16:colId xmlns:a16="http://schemas.microsoft.com/office/drawing/2014/main" val="1062924071"/>
                    </a:ext>
                  </a:extLst>
                </a:gridCol>
                <a:gridCol w="707016">
                  <a:extLst>
                    <a:ext uri="{9D8B030D-6E8A-4147-A177-3AD203B41FA5}">
                      <a16:colId xmlns:a16="http://schemas.microsoft.com/office/drawing/2014/main" val="1304543570"/>
                    </a:ext>
                  </a:extLst>
                </a:gridCol>
                <a:gridCol w="867036">
                  <a:extLst>
                    <a:ext uri="{9D8B030D-6E8A-4147-A177-3AD203B41FA5}">
                      <a16:colId xmlns:a16="http://schemas.microsoft.com/office/drawing/2014/main" val="3060018374"/>
                    </a:ext>
                  </a:extLst>
                </a:gridCol>
                <a:gridCol w="776124">
                  <a:extLst>
                    <a:ext uri="{9D8B030D-6E8A-4147-A177-3AD203B41FA5}">
                      <a16:colId xmlns:a16="http://schemas.microsoft.com/office/drawing/2014/main" val="556075802"/>
                    </a:ext>
                  </a:extLst>
                </a:gridCol>
                <a:gridCol w="684504">
                  <a:extLst>
                    <a:ext uri="{9D8B030D-6E8A-4147-A177-3AD203B41FA5}">
                      <a16:colId xmlns:a16="http://schemas.microsoft.com/office/drawing/2014/main" val="3825736071"/>
                    </a:ext>
                  </a:extLst>
                </a:gridCol>
              </a:tblGrid>
              <a:tr h="3894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Показатели 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2019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2020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 </a:t>
                      </a: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300" dirty="0" err="1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ожид</a:t>
                      </a: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.)</a:t>
                      </a: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2025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прогноз</a:t>
                      </a: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2030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прогноз</a:t>
                      </a: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Arial Narrow" panose="020B0606020202030204" pitchFamily="34" charset="0"/>
                        </a:rPr>
                        <a:t>2035 </a:t>
                      </a:r>
                      <a:r>
                        <a:rPr lang="ru-RU" sz="1300" dirty="0">
                          <a:effectLst/>
                          <a:latin typeface="Arial Narrow" panose="020B0606020202030204" pitchFamily="34" charset="0"/>
                        </a:rPr>
                        <a:t>прогноз</a:t>
                      </a:r>
                      <a:endParaRPr lang="ru-RU" sz="13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019369"/>
                  </a:ext>
                </a:extLst>
              </a:tr>
              <a:tr h="247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Народонаселение (тыс. человек)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072437"/>
                  </a:ext>
                </a:extLst>
              </a:tr>
              <a:tr h="247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Рождаемость 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1485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1436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1410</a:t>
                      </a: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1350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1300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1250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978151"/>
                  </a:ext>
                </a:extLst>
              </a:tr>
              <a:tr h="247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Смертность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1801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2125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2526</a:t>
                      </a: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1750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1400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250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2635722"/>
                  </a:ext>
                </a:extLst>
              </a:tr>
              <a:tr h="247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Депопуляция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- 316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- 689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- 1116</a:t>
                      </a: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- 450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- 100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61530"/>
                  </a:ext>
                </a:extLst>
              </a:tr>
              <a:tr h="247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Сальдо миграции 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286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106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300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300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300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118731"/>
                  </a:ext>
                </a:extLst>
              </a:tr>
              <a:tr h="247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Прирост населения РФ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- 30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- 586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- 826</a:t>
                      </a: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-150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200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300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49030"/>
                  </a:ext>
                </a:extLst>
              </a:tr>
              <a:tr h="362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Численность населения РФ на 01.01. (млн чел.)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146,8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146,7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146,1</a:t>
                      </a: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144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145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146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85752"/>
                  </a:ext>
                </a:extLst>
              </a:tr>
              <a:tr h="247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Коэффициенты</a:t>
                      </a: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432180"/>
                  </a:ext>
                </a:extLst>
              </a:tr>
              <a:tr h="247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Рождаемость (на 1000 чел.)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10,1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9,8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9,7</a:t>
                      </a: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9,3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9,0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8,</a:t>
                      </a:r>
                      <a:r>
                        <a:rPr lang="en-US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0823665"/>
                  </a:ext>
                </a:extLst>
              </a:tr>
              <a:tr h="247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Смертность (на 1000 чел.)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12,3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14,5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17,3</a:t>
                      </a: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11,4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9,3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,</a:t>
                      </a:r>
                      <a:r>
                        <a:rPr lang="en-US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384064"/>
                  </a:ext>
                </a:extLst>
              </a:tr>
              <a:tr h="247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Суммарный коэффициент рождаемости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1,49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1,5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1,5</a:t>
                      </a: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1,6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1,8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1,8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9782473"/>
                  </a:ext>
                </a:extLst>
              </a:tr>
              <a:tr h="2474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Показатели</a:t>
                      </a: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5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606514"/>
                  </a:ext>
                </a:extLst>
              </a:tr>
              <a:tr h="247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Ожидаемой продолжительности жизни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(лет)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73,4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71,1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75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79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81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385647"/>
                  </a:ext>
                </a:extLst>
              </a:tr>
              <a:tr h="2478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                  в том числе здоровой жизни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64,4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62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66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70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72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826396"/>
                  </a:ext>
                </a:extLst>
              </a:tr>
              <a:tr h="5684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Международный рейтинг по продолжительности жизни (место среди стран мира)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97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115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95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60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40</a:t>
                      </a:r>
                      <a:endParaRPr lang="ru-RU" sz="1500" b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814968"/>
                  </a:ext>
                </a:extLst>
              </a:tr>
              <a:tr h="5163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  Уровень здоровья (международный рейтинг – место среди стран мира)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119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95" marR="60995" marT="8472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130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135</a:t>
                      </a: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105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70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5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45</a:t>
                      </a:r>
                      <a:endParaRPr lang="ru-RU" sz="1500" b="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811457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9CD3B75-B3C2-4AD6-835E-2E9BEBFD6F76}"/>
              </a:ext>
            </a:extLst>
          </p:cNvPr>
          <p:cNvSpPr txBox="1"/>
          <p:nvPr/>
        </p:nvSpPr>
        <p:spPr>
          <a:xfrm>
            <a:off x="611560" y="406405"/>
            <a:ext cx="8064896" cy="43088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Восстановление сохранности народа России (2019-2035 гг.)</a:t>
            </a:r>
          </a:p>
        </p:txBody>
      </p:sp>
    </p:spTree>
    <p:extLst>
      <p:ext uri="{BB962C8B-B14F-4D97-AF65-F5344CB8AC3E}">
        <p14:creationId xmlns:p14="http://schemas.microsoft.com/office/powerpoint/2010/main" val="31656768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3249" name="Group 81"/>
          <p:cNvGraphicFramePr>
            <a:graphicFrameLocks noGrp="1"/>
          </p:cNvGraphicFramePr>
          <p:nvPr/>
        </p:nvGraphicFramePr>
        <p:xfrm>
          <a:off x="251521" y="1412776"/>
          <a:ext cx="8653329" cy="5022461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4815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54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61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5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06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ПОКАЗАТЕЛИ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2018 г.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2025 г.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2030 г.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ВВП – объём:</a:t>
                      </a: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по ППС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рыночному валютному курсу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31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ВВП на душу населения (уровень экономического развития):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ППС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рыночному валютному курсу</a:t>
                      </a:r>
                      <a:endParaRPr kumimoji="0" lang="ru-RU" sz="1450" b="1" u="none" strike="noStrike" cap="none" normalizeH="0" baseline="0" dirty="0">
                        <a:ln>
                          <a:noFill/>
                        </a:ln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инвестиций в основной капитал в ВВП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«экономики знаний» в ВВП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Индекс социального развития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45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Ожидаемая продолжительность жизни при рождении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50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Реальные доходы на душу населения: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ППС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            по рыночному валютному курсу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0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Обеспечение комфортным жильём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Образование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kumimoji="0" lang="en-US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Здравоохранение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endParaRPr kumimoji="0" lang="en-US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Уровень жизни пенсионеров</a:t>
                      </a:r>
                      <a:endParaRPr kumimoji="0" lang="ru-RU" sz="14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251521" y="355303"/>
            <a:ext cx="845638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1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>
                <a:solidFill>
                  <a:srgbClr val="002060"/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Международный рейтинг России среди 150 ведущих государств мира по социально-экономическим показателям (место среди стран)</a:t>
            </a:r>
          </a:p>
        </p:txBody>
      </p:sp>
    </p:spTree>
    <p:extLst>
      <p:ext uri="{BB962C8B-B14F-4D97-AF65-F5344CB8AC3E}">
        <p14:creationId xmlns:p14="http://schemas.microsoft.com/office/powerpoint/2010/main" val="2085545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3249" name="Group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273978"/>
              </p:ext>
            </p:extLst>
          </p:nvPr>
        </p:nvGraphicFramePr>
        <p:xfrm>
          <a:off x="251519" y="1508793"/>
          <a:ext cx="8687766" cy="4872535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6009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35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8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3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84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 О К А З А Т Е Л И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07</a:t>
                      </a: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г.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08</a:t>
                      </a: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г.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r>
                        <a:rPr kumimoji="0" lang="en-US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09</a:t>
                      </a: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г.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Валовый внутренний продукт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8,1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5,6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 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7,9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Промышленность 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10,8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Сельское хозяйство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10,8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1,2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Инвестиции в основной капитал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21,1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17,0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Строительство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18,2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12,8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16,0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Грузооборот транспорта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2,3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0,7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10,2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Розничная торговля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13,5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5,5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44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Реальные доходы населения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10,4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1,9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36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12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Численность безработных в 2009 г. (млн. чел.),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% к экономически активному населению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5,6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6,4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8,4</a:t>
                      </a:r>
                      <a:r>
                        <a:rPr lang="en-US" sz="1200" b="1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1)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1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Инфляция (изменение потребительских цен в декабре 2009 г. к декабрю 2008 г.)                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,9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13,3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8,8</a:t>
                      </a:r>
                      <a:r>
                        <a:rPr kumimoji="0" lang="en-US" sz="1200" b="1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200" b="1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1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Индекс цен производителей (декабрь 2009 г. к декабрю 2008 г.)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25,1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7,0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13,9</a:t>
                      </a:r>
                      <a:r>
                        <a:rPr kumimoji="0" lang="en-US" sz="1200" b="1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3)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66476">
                <a:tc gridSpan="4"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1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1) 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 1 февраля 2010 г. безработица увеличилась на 0,6 млн. чел. и составила 6,8 млн. чел. или 9,2%.  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2)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Прирост индекса потребительских цен в 2009 г. по отношению к 2008 г. составил 11,7%.</a:t>
                      </a:r>
                      <a:endParaRPr kumimoji="0" lang="en-US" sz="1200" b="1" u="none" strike="noStrike" cap="none" normalizeH="0" baseline="0" dirty="0">
                        <a:ln>
                          <a:noFill/>
                        </a:ln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75000"/>
                        </a:lnSpc>
                        <a:spcBef>
                          <a:spcPct val="15000"/>
                        </a:spcBef>
                        <a:spcAft>
                          <a:spcPct val="1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3)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Прирост индекса цен производителей в 2009 г. по отношению к 2008 г.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составил -</a:t>
                      </a:r>
                      <a:r>
                        <a:rPr kumimoji="0" lang="en-US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2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4,3%. 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249822" y="364594"/>
            <a:ext cx="863487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2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Основные экономические и социальные показатели</a:t>
            </a:r>
            <a:r>
              <a:rPr lang="en-US" sz="22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кризисного 2008-2009 г.    в  России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22498" y="1161619"/>
            <a:ext cx="324879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15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Прирост в %% к предыдущему году</a:t>
            </a:r>
            <a:r>
              <a:rPr lang="en-US" sz="15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sz="15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692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42925" algn="just" eaLnBrk="0" hangingPunct="0">
              <a:defRPr/>
            </a:pPr>
            <a:endParaRPr lang="ru-RU" sz="1800" dirty="0"/>
          </a:p>
          <a:p>
            <a:pPr marL="542925" eaLnBrk="0" hangingPunct="0">
              <a:defRPr/>
            </a:pPr>
            <a:r>
              <a:rPr lang="ru-RU" sz="18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endParaRPr lang="ru-RU" sz="1800" dirty="0">
              <a:solidFill>
                <a:srgbClr val="9933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542925" eaLnBrk="0" hangingPunct="0">
              <a:defRPr/>
            </a:pPr>
            <a:r>
              <a:rPr lang="ru-RU" sz="1800" dirty="0">
                <a:solidFill>
                  <a:srgbClr val="9933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</a:t>
            </a:r>
            <a:endParaRPr lang="ru-RU" sz="2200" b="0" dirty="0">
              <a:latin typeface="Times New Roman" pitchFamily="18" charset="0"/>
            </a:endParaRPr>
          </a:p>
        </p:txBody>
      </p:sp>
      <p:graphicFrame>
        <p:nvGraphicFramePr>
          <p:cNvPr id="924015" name="Group 3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199861"/>
              </p:ext>
            </p:extLst>
          </p:nvPr>
        </p:nvGraphicFramePr>
        <p:xfrm>
          <a:off x="207990" y="1470274"/>
          <a:ext cx="8649409" cy="505507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2037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8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12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12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1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12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12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94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9019">
                  <a:extLst>
                    <a:ext uri="{9D8B030D-6E8A-4147-A177-3AD203B41FA5}">
                      <a16:colId xmlns:a16="http://schemas.microsoft.com/office/drawing/2014/main" val="1385884255"/>
                    </a:ext>
                  </a:extLst>
                </a:gridCol>
                <a:gridCol w="569019">
                  <a:extLst>
                    <a:ext uri="{9D8B030D-6E8A-4147-A177-3AD203B41FA5}">
                      <a16:colId xmlns:a16="http://schemas.microsoft.com/office/drawing/2014/main" val="1056044354"/>
                    </a:ext>
                  </a:extLst>
                </a:gridCol>
                <a:gridCol w="540890">
                  <a:extLst>
                    <a:ext uri="{9D8B030D-6E8A-4147-A177-3AD203B41FA5}">
                      <a16:colId xmlns:a16="http://schemas.microsoft.com/office/drawing/2014/main" val="153763563"/>
                    </a:ext>
                  </a:extLst>
                </a:gridCol>
              </a:tblGrid>
              <a:tr h="301112">
                <a:tc>
                  <a:txBody>
                    <a:bodyPr/>
                    <a:lstStyle/>
                    <a:p>
                      <a:pPr marL="0" marR="0" lvl="0" indent="0" algn="ctr" defTabSz="939800" rtl="0" eaLnBrk="0" fontAlgn="base" latinLnBrk="0" hangingPunct="0">
                        <a:lnSpc>
                          <a:spcPct val="12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</a:t>
                      </a:r>
                      <a:r>
                        <a:rPr kumimoji="0" lang="en-US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</a:t>
                      </a:r>
                      <a:r>
                        <a:rPr kumimoji="0" lang="en-US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</a:t>
                      </a:r>
                      <a:r>
                        <a:rPr kumimoji="0" lang="en-US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</a:t>
                      </a:r>
                      <a:r>
                        <a:rPr kumimoji="0" lang="en-US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</a:t>
                      </a:r>
                      <a:r>
                        <a:rPr kumimoji="0" lang="en-US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</a:t>
                      </a:r>
                      <a:r>
                        <a:rPr kumimoji="0" lang="en-US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Т</a:t>
                      </a:r>
                      <a:r>
                        <a:rPr kumimoji="0" lang="en-US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Е</a:t>
                      </a:r>
                      <a:r>
                        <a:rPr kumimoji="0" lang="en-US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Л</a:t>
                      </a:r>
                      <a:r>
                        <a:rPr kumimoji="0" lang="en-US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ts val="360"/>
                        </a:spcBef>
                        <a:spcAft>
                          <a:spcPts val="36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2010</a:t>
                      </a:r>
                      <a:r>
                        <a:rPr kumimoji="0" lang="en-US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 </a:t>
                      </a:r>
                      <a:r>
                        <a:rPr kumimoji="0" lang="en-US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ts val="360"/>
                        </a:spcBef>
                        <a:spcAft>
                          <a:spcPts val="52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r>
                        <a:rPr kumimoji="0" lang="en-US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 </a:t>
                      </a:r>
                      <a:r>
                        <a:rPr kumimoji="0" lang="ru-RU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 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ts val="360"/>
                        </a:spcBef>
                        <a:spcAft>
                          <a:spcPts val="52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r>
                        <a:rPr kumimoji="0" lang="en-US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kumimoji="0" lang="ru-RU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kumimoji="0" lang="en-US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ts val="360"/>
                        </a:spcBef>
                        <a:spcAft>
                          <a:spcPts val="52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r>
                        <a:rPr kumimoji="0" lang="en-US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 </a:t>
                      </a:r>
                      <a:r>
                        <a:rPr kumimoji="0" lang="ru-RU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 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ts val="360"/>
                        </a:spcBef>
                        <a:spcAft>
                          <a:spcPts val="52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2014</a:t>
                      </a:r>
                      <a:r>
                        <a:rPr kumimoji="0" lang="en-US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 </a:t>
                      </a:r>
                      <a:endParaRPr kumimoji="0" lang="ru-RU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5000"/>
                        </a:lnSpc>
                        <a:spcBef>
                          <a:spcPts val="360"/>
                        </a:spcBef>
                        <a:spcAft>
                          <a:spcPts val="52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2015 г.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52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2016 г.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52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2017 </a:t>
                      </a: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52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2018 </a:t>
                      </a: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360"/>
                        </a:spcBef>
                        <a:spcAft>
                          <a:spcPts val="52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2019</a:t>
                      </a:r>
                      <a:r>
                        <a:rPr kumimoji="0" lang="ru-RU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г.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5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Валовый внутренний продукт 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104</a:t>
                      </a: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104,3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3,4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101,</a:t>
                      </a: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100,</a:t>
                      </a: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kumimoji="0" lang="ru-R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ru-R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99,</a:t>
                      </a:r>
                      <a:r>
                        <a:rPr kumimoji="0" lang="ru-R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101,8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102,5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101,3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Индекс промышленного</a:t>
                      </a: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производства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108,2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4,</a:t>
                      </a: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102,</a:t>
                      </a: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100,3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101</a:t>
                      </a: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,7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96,6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r>
                        <a:rPr kumimoji="0" lang="ru-R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ru-R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103,7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103,5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103,3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5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Продукция сельского хозяйства 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88,</a:t>
                      </a: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122,1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,2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,7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103,0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r>
                        <a:rPr kumimoji="0" lang="ru-R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ru-R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102,9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99,8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104,3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5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Строительство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105,0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105,1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102,4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101,4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,5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93,0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kumimoji="0" lang="ru-R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ru-R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98,9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106,3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100,6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9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Грузооборот транспорта               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106,9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103,4</a:t>
                      </a:r>
                      <a:endParaRPr kumimoji="0" lang="ru-RU" sz="105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kumimoji="0" lang="ru-RU" sz="105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99,9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100,2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101,</a:t>
                      </a: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endParaRPr kumimoji="0" lang="en-US" sz="105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105,6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102,7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100,6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5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Оборот розничной торговли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106,3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107,2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103,</a:t>
                      </a: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102,5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90,2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94,</a:t>
                      </a:r>
                      <a:r>
                        <a:rPr kumimoji="0" lang="ru-R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101,3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102,8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101,9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42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Внешнеторговый оборот,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</a:t>
                      </a: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т.ч.:  Экспорт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   </a:t>
                      </a: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Импорт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131,9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132,9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130,3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131,9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131,8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132,0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</a:t>
                      </a:r>
                      <a:endParaRPr kumimoji="0" lang="ru-RU" sz="105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102</a:t>
                      </a: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,1</a:t>
                      </a:r>
                      <a:endParaRPr kumimoji="0" lang="ru-RU" sz="105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103,7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98,8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2,</a:t>
                      </a: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94</a:t>
                      </a: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kumimoji="0" lang="ru-RU" sz="105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6,9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91,7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kumimoji="0" lang="ru-R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7,1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kumimoji="0" lang="ru-R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9,0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  <a:r>
                        <a:rPr kumimoji="0" lang="ru-R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3,7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88,6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82,5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kumimoji="0" lang="ru-R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ru-R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125,0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125,3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124,5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117,2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125,8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104,4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97,4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94,6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102,5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8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Ввод в действие основных фондов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93,4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129,0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108,7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101,1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97,3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94,5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116,8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100,0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114,6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110,1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35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Инвестиции в основной капитал 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106,0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,2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106</a:t>
                      </a: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,7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,7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97,3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91,6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kumimoji="0" lang="ru-R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</a:t>
                      </a: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ru-R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104,8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105,4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101,7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35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Индекс потребительских цен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106,9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108,4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105,1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106,8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107,8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115,5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107,</a:t>
                      </a:r>
                      <a:r>
                        <a:rPr kumimoji="0" lang="ru-R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105,0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102,2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105,0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8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Индекс цен промышленных производителей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114,9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117,3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106,8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,4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106,</a:t>
                      </a: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112,4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r>
                        <a:rPr kumimoji="0" lang="ru-R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ru-R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108,4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111,7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95,7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84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Реальные располагаемые денежные доходы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105,1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100,8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104,2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,3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99</a:t>
                      </a: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,0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96,0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r>
                        <a:rPr kumimoji="0" lang="ru-R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ru-R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99,8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101,1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101,7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7197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Общая численность безработных 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88,9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89,1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85,3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100,2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94,0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107,4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99</a:t>
                      </a: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ru-RU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93,5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92,2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94,7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258" name="Rectangle 96"/>
          <p:cNvSpPr>
            <a:spLocks noChangeArrowheads="1"/>
          </p:cNvSpPr>
          <p:nvPr/>
        </p:nvSpPr>
        <p:spPr bwMode="auto">
          <a:xfrm>
            <a:off x="990600" y="57673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1800" b="0" dirty="0"/>
          </a:p>
        </p:txBody>
      </p:sp>
      <p:sp>
        <p:nvSpPr>
          <p:cNvPr id="9" name="TextBox 8"/>
          <p:cNvSpPr txBox="1"/>
          <p:nvPr/>
        </p:nvSpPr>
        <p:spPr>
          <a:xfrm>
            <a:off x="6533147" y="1089611"/>
            <a:ext cx="281556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US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%% к предыдущему году)</a:t>
            </a:r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>
            <a:off x="207989" y="226676"/>
            <a:ext cx="892194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2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Основные экономические и социальные показатели</a:t>
            </a:r>
            <a:r>
              <a:rPr lang="en-US" sz="22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2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развития России                          в 2010-2019 гг.</a:t>
            </a:r>
          </a:p>
        </p:txBody>
      </p:sp>
    </p:spTree>
    <p:extLst>
      <p:ext uri="{BB962C8B-B14F-4D97-AF65-F5344CB8AC3E}">
        <p14:creationId xmlns:p14="http://schemas.microsoft.com/office/powerpoint/2010/main" val="373581503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7"/>
          <p:cNvGraphicFramePr>
            <a:graphicFrameLocks noGrp="1"/>
          </p:cNvGraphicFramePr>
          <p:nvPr>
            <p:ph sz="half" idx="4294967295"/>
          </p:nvPr>
        </p:nvGraphicFramePr>
        <p:xfrm>
          <a:off x="0" y="1773238"/>
          <a:ext cx="8928100" cy="3455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280676" y="394864"/>
            <a:ext cx="8582647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Прирост валового внутреннего продукта России по </a:t>
            </a:r>
            <a:r>
              <a:rPr lang="ru-RU" sz="2100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кварталам 2012-2020 </a:t>
            </a:r>
            <a:r>
              <a:rPr lang="ru-RU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гг.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73784" y="1052736"/>
            <a:ext cx="4478736" cy="3231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ru-RU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ВВП в % к соответствующему периоду прошлого года</a:t>
            </a:r>
            <a:r>
              <a:rPr lang="en-US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889777053"/>
              </p:ext>
            </p:extLst>
          </p:nvPr>
        </p:nvGraphicFramePr>
        <p:xfrm>
          <a:off x="91876" y="1340768"/>
          <a:ext cx="8939582" cy="4837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65016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3249" name="Group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088000"/>
              </p:ext>
            </p:extLst>
          </p:nvPr>
        </p:nvGraphicFramePr>
        <p:xfrm>
          <a:off x="166028" y="1556792"/>
          <a:ext cx="8868789" cy="4999881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{3C2FFA5D-87B4-456A-9821-1D502468CF0F}</a:tableStyleId>
              </a:tblPr>
              <a:tblGrid>
                <a:gridCol w="3066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2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294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59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ПОКАЗАТЕЛИ</a:t>
                      </a:r>
                      <a:endParaRPr kumimoji="0" lang="ru-RU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Прирост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%%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Примечание</a:t>
                      </a:r>
                    </a:p>
                  </a:txBody>
                  <a:tcPr marT="45709" marB="45709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0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0" u="sng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Частные</a:t>
                      </a:r>
                      <a:r>
                        <a:rPr kumimoji="0" lang="ru-RU" sz="145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инвестиции</a:t>
                      </a:r>
                      <a:endParaRPr kumimoji="0" lang="ru-RU" sz="14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+ 10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Частные инвестиции выросли с 5897 млрд руб. в 2012 г. до 8368 млрд руб. в 2015 г., или на 40% в номинале и 10% в постоянных ценах. Их доля во всех инвестициях выросла с 54 до 58%.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0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0" u="sng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Государственные</a:t>
                      </a:r>
                      <a:r>
                        <a:rPr kumimoji="0" lang="ru-RU" sz="145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инвестиции                                         (без инвестиционного кредита)</a:t>
                      </a:r>
                      <a:endParaRPr kumimoji="0" lang="ru-RU" sz="14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5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–</a:t>
                      </a:r>
                      <a:r>
                        <a:rPr kumimoji="0" lang="ru-RU" sz="14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en-US" sz="14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31</a:t>
                      </a:r>
                      <a:r>
                        <a:rPr kumimoji="0" lang="ru-RU" sz="14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По данным статистики, государственные инвестиции (без среднего и малого бизнеса) снизились с 2155 млрд руб. в 2012 г. до 1863 млрд руб., в реальном выражении – на 31%.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05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Инвестиции крупных </a:t>
                      </a:r>
                      <a:r>
                        <a:rPr kumimoji="0" lang="ru-RU" sz="1450" b="0" u="sng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государственных корпораций</a:t>
                      </a:r>
                      <a:r>
                        <a:rPr kumimoji="0" lang="ru-RU" sz="145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(Газпром, Роснефть, РЖД, Росатом, Ростехнология)</a:t>
                      </a:r>
                      <a:endParaRPr kumimoji="0" lang="ru-RU" sz="14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5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–</a:t>
                      </a:r>
                      <a:r>
                        <a:rPr kumimoji="0" lang="ru-RU" sz="14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Главным драйвером сокращения инвестиций стал Газпром, инвестиции которого составляли 20% от общих инвестиций и снизились до 6%. Снизился объём инвестиций и у РЖД, Росатома и Ростехнологии. Так что увеличение инвестиций Роснефти</a:t>
                      </a:r>
                      <a:r>
                        <a:rPr kumimoji="0" lang="en-US" sz="14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</a:t>
                      </a:r>
                      <a:r>
                        <a:rPr kumimoji="0" lang="ru-RU" sz="14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не смогло перекрыть убыль их от Газпрома.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0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Инвестиции в консолидированном бюджете</a:t>
                      </a:r>
                      <a:endParaRPr kumimoji="0" lang="ru-RU" sz="14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5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–</a:t>
                      </a:r>
                      <a:r>
                        <a:rPr kumimoji="0" lang="ru-RU" sz="14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22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Все бюджетные инвестиции сократились в номинале с 1713 млрд руб. в 2012 г. до 1690 млрд руб. в 2015 г. при индексе дефляции по инвестициям за 2013-2015 гг. – 127%.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08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Инвестиционный </a:t>
                      </a:r>
                      <a:r>
                        <a:rPr kumimoji="0" lang="ru-RU" sz="145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кредит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5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–</a:t>
                      </a:r>
                      <a:r>
                        <a:rPr kumimoji="0" lang="ru-RU" sz="14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27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Доля инвестиционного кредита отечественных банков в общих инвестициях сократилась с 7,2% в 2012 г. до 5,9%</a:t>
                      </a:r>
                      <a:r>
                        <a:rPr kumimoji="0" lang="en-US" sz="14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4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–</a:t>
                      </a:r>
                      <a:r>
                        <a:rPr kumimoji="0" lang="en-US" sz="14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ru-RU" sz="14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2015 г.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84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Общие инвестиции в экономике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50" b="0" u="none" strike="noStrike" cap="none" normalizeH="0" baseline="0" dirty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–</a:t>
                      </a:r>
                      <a:r>
                        <a:rPr kumimoji="0" lang="ru-RU" sz="14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11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3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2014 г. инвестиции снизились на 2,7% и в 2015 г. – на 8,4%.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652120" y="1233627"/>
            <a:ext cx="349188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(прирост в %%  2015</a:t>
            </a:r>
            <a:r>
              <a:rPr lang="en-US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к</a:t>
            </a:r>
            <a:r>
              <a:rPr lang="en-US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2012</a:t>
            </a:r>
            <a:r>
              <a:rPr lang="en-US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г.)</a:t>
            </a:r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166030" y="245260"/>
            <a:ext cx="869661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Динамика инвестиций в основной капитал в 2013-2015 гг. </a:t>
            </a:r>
            <a:br>
              <a:rPr lang="ru-RU" sz="22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2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(в постоянных ценах)</a:t>
            </a:r>
          </a:p>
        </p:txBody>
      </p:sp>
    </p:spTree>
    <p:extLst>
      <p:ext uri="{BB962C8B-B14F-4D97-AF65-F5344CB8AC3E}">
        <p14:creationId xmlns:p14="http://schemas.microsoft.com/office/powerpoint/2010/main" val="2013602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7"/>
          <p:cNvGraphicFramePr>
            <a:graphicFrameLocks noGrp="1"/>
          </p:cNvGraphicFramePr>
          <p:nvPr>
            <p:ph sz="half" idx="4294967295"/>
          </p:nvPr>
        </p:nvGraphicFramePr>
        <p:xfrm>
          <a:off x="0" y="1366500"/>
          <a:ext cx="8928100" cy="3455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79512" y="396970"/>
            <a:ext cx="872533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2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Приток и отток капитала из России в 2006-2021 гг.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8303" y="1194351"/>
            <a:ext cx="1555697" cy="3442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(</a:t>
            </a:r>
            <a:r>
              <a:rPr lang="ru-RU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млрд. долл.</a:t>
            </a:r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4C5B0638-0A92-4ADC-9969-C322420E21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6585114"/>
              </p:ext>
            </p:extLst>
          </p:nvPr>
        </p:nvGraphicFramePr>
        <p:xfrm>
          <a:off x="179512" y="1484784"/>
          <a:ext cx="8684489" cy="4505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30AA0D4-531D-4F77-AD17-93A1209AC59A}"/>
              </a:ext>
            </a:extLst>
          </p:cNvPr>
          <p:cNvSpPr txBox="1"/>
          <p:nvPr/>
        </p:nvSpPr>
        <p:spPr>
          <a:xfrm>
            <a:off x="8193902" y="5733256"/>
            <a:ext cx="1202634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300" b="1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Прогноз ЦБ</a:t>
            </a:r>
            <a:endParaRPr lang="ru-RU" sz="1300" b="1" dirty="0"/>
          </a:p>
        </p:txBody>
      </p:sp>
    </p:spTree>
    <p:extLst>
      <p:ext uri="{BB962C8B-B14F-4D97-AF65-F5344CB8AC3E}">
        <p14:creationId xmlns:p14="http://schemas.microsoft.com/office/powerpoint/2010/main" val="1698947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3528" y="188640"/>
            <a:ext cx="8784976" cy="640871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/>
          <a:p>
            <a:pPr marL="542925" algn="ctr" eaLnBrk="0" hangingPunct="0">
              <a:defRPr/>
            </a:pPr>
            <a:r>
              <a:rPr lang="ru-RU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Внешний долг России на начало года в 2007-2021 гг. </a:t>
            </a:r>
            <a:endParaRPr lang="en-US" sz="2100" dirty="0">
              <a:latin typeface="Arial Narrow" panose="020B060602020203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42925" algn="ctr" eaLnBrk="0" hangingPunct="0">
              <a:defRPr/>
            </a:pPr>
            <a:r>
              <a:rPr lang="ru-RU" sz="2100" dirty="0">
                <a:latin typeface="Arial Narrow" panose="020B0606020202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(по данным Центрального банка России)</a:t>
            </a:r>
          </a:p>
          <a:p>
            <a:pPr marL="432000" eaLnBrk="0" hangingPunct="0">
              <a:defRPr/>
            </a:pPr>
            <a:r>
              <a:rPr lang="ru-RU" sz="1500" dirty="0">
                <a:latin typeface="Arial Narrow" panose="020B0606020202030204" pitchFamily="34" charset="0"/>
              </a:rPr>
              <a:t>                                                                                </a:t>
            </a:r>
            <a:r>
              <a:rPr lang="en-US" sz="1500" dirty="0">
                <a:latin typeface="Arial Narrow" panose="020B0606020202030204" pitchFamily="34" charset="0"/>
              </a:rPr>
              <a:t>               </a:t>
            </a:r>
            <a:r>
              <a:rPr lang="ru-RU" sz="1500" dirty="0">
                <a:latin typeface="Arial Narrow" panose="020B0606020202030204" pitchFamily="34" charset="0"/>
              </a:rPr>
              <a:t>                         </a:t>
            </a:r>
            <a:r>
              <a:rPr lang="en-US" sz="1500" dirty="0">
                <a:latin typeface="Arial Narrow" panose="020B0606020202030204" pitchFamily="34" charset="0"/>
              </a:rPr>
              <a:t>                        </a:t>
            </a:r>
            <a:r>
              <a:rPr lang="ru-RU" sz="1500" dirty="0">
                <a:latin typeface="Arial Narrow" panose="020B0606020202030204" pitchFamily="34" charset="0"/>
              </a:rPr>
              <a:t> </a:t>
            </a:r>
          </a:p>
          <a:p>
            <a:pPr marL="432000" eaLnBrk="0" hangingPunct="0">
              <a:defRPr/>
            </a:pPr>
            <a:r>
              <a:rPr lang="ru-RU" sz="1500" dirty="0">
                <a:latin typeface="Arial Narrow" panose="020B0606020202030204" pitchFamily="34" charset="0"/>
              </a:rPr>
              <a:t>                                                                                                                                                    </a:t>
            </a:r>
            <a:r>
              <a:rPr lang="ru-RU" sz="1600" dirty="0">
                <a:latin typeface="Arial Narrow" panose="020B0606020202030204" pitchFamily="34" charset="0"/>
              </a:rPr>
              <a:t>(млрд долл. США)</a:t>
            </a: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700" b="1" dirty="0">
              <a:solidFill>
                <a:srgbClr val="993366"/>
              </a:solidFill>
              <a:latin typeface="Times New Roman" pitchFamily="18" charset="0"/>
            </a:endParaRPr>
          </a:p>
          <a:p>
            <a:pPr marL="542925" eaLnBrk="0" hangingPunct="0">
              <a:defRPr/>
            </a:pPr>
            <a:endParaRPr lang="ru-RU" sz="1300" b="1" dirty="0">
              <a:solidFill>
                <a:srgbClr val="993366"/>
              </a:solidFill>
              <a:latin typeface="Arial Narrow" panose="020B0606020202030204" pitchFamily="34" charset="0"/>
            </a:endParaRPr>
          </a:p>
          <a:p>
            <a:pPr marL="792000" eaLnBrk="0" hangingPunct="0">
              <a:spcBef>
                <a:spcPts val="900"/>
              </a:spcBef>
              <a:defRPr/>
            </a:pPr>
            <a:endParaRPr lang="ru-RU" sz="1300" b="1" dirty="0">
              <a:solidFill>
                <a:srgbClr val="993366"/>
              </a:solidFill>
              <a:latin typeface="Arial Narrow" panose="020B0606020202030204" pitchFamily="34" charset="0"/>
            </a:endParaRPr>
          </a:p>
          <a:p>
            <a:pPr marL="792000" algn="just" eaLnBrk="0" hangingPunct="0">
              <a:spcBef>
                <a:spcPts val="900"/>
              </a:spcBef>
              <a:defRPr/>
            </a:pPr>
            <a:endParaRPr lang="ru-RU" sz="1300" b="1" dirty="0">
              <a:solidFill>
                <a:srgbClr val="993366"/>
              </a:solidFill>
              <a:latin typeface="Arial Narrow" panose="020B0606020202030204" pitchFamily="34" charset="0"/>
            </a:endParaRPr>
          </a:p>
          <a:p>
            <a:pPr marL="792000" indent="-457200" algn="just" eaLnBrk="0" hangingPunct="0">
              <a:spcBef>
                <a:spcPts val="900"/>
              </a:spcBef>
              <a:defRPr/>
            </a:pPr>
            <a:endParaRPr lang="ru-RU" sz="1300" b="1" dirty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pPr marL="542925" eaLnBrk="0" hangingPunct="0">
              <a:defRPr/>
            </a:pPr>
            <a:endParaRPr lang="ru-RU" sz="1600" dirty="0">
              <a:solidFill>
                <a:schemeClr val="tx2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220150141"/>
              </p:ext>
            </p:extLst>
          </p:nvPr>
        </p:nvGraphicFramePr>
        <p:xfrm>
          <a:off x="179513" y="1668538"/>
          <a:ext cx="8773418" cy="4856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0260346"/>
      </p:ext>
    </p:extLst>
  </p:cSld>
  <p:clrMapOvr>
    <a:masterClrMapping/>
  </p:clrMapOvr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MS PGothic"/>
        <a:font script="Hang" typeface="Malgun Gothic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MS PGothic"/>
        <a:font script="Hang" typeface="Malgun Gothic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MS PGothic"/>
        <a:font script="Hang" typeface="Malgun Gothic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MS PGothic"/>
        <a:font script="Hang" typeface="Malgun Gothic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3913</ep:Words>
  <ep:PresentationFormat>Экран (4:3)</ep:PresentationFormat>
  <ep:Paragraphs>1550</ep:Paragraphs>
  <ep:Slides>33</ep:Slides>
  <ep:Notes>10</ep:Notes>
  <ep:TotalTime>0</ep:TotalTime>
  <ep:HiddenSlides>0</ep:HiddenSlides>
  <ep:MMClips>0</ep:MMClips>
  <ep:HeadingPairs>
    <vt:vector size="4" baseType="variant">
      <vt:variant>
        <vt:lpstr>Тема</vt:lpstr>
      </vt:variant>
      <vt:variant>
        <vt:i4>1</vt:i4>
      </vt:variant>
      <vt:variant>
        <vt:lpstr>Заголовок слайда</vt:lpstr>
      </vt:variant>
      <vt:variant>
        <vt:i4>33</vt:i4>
      </vt:variant>
    </vt:vector>
  </ep:HeadingPairs>
  <ep:TitlesOfParts>
    <vt:vector size="34" baseType="lpstr">
      <vt:lpstr>Тема Office</vt:lpstr>
      <vt:lpstr>Слайд 1</vt:lpstr>
      <vt:lpstr>Презентация PowerPoint</vt:lpstr>
      <vt:lpstr xml:space="preserve"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 xml:space="preserve"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Презентация PowerPoint</vt:lpstr>
      <vt:lpstr>Презентация PowerPoint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2020-10-17T19:46:07.000</dcterms:created>
  <dc:creator>Alexander Krotov</dc:creator>
  <cp:lastModifiedBy>hp</cp:lastModifiedBy>
  <dcterms:modified xsi:type="dcterms:W3CDTF">2021-12-19T06:14:54.225</dcterms:modified>
  <cp:revision>516</cp:revision>
  <dc:title>Презентация PowerPoint</dc:title>
  <cp:version>0906.0100.01</cp:version>
</cp:coreProperties>
</file>