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276" r:id="rId3"/>
    <p:sldId id="326" r:id="rId4"/>
    <p:sldId id="315" r:id="rId5"/>
    <p:sldId id="314" r:id="rId6"/>
    <p:sldId id="316" r:id="rId7"/>
    <p:sldId id="318" r:id="rId8"/>
    <p:sldId id="310" r:id="rId9"/>
    <p:sldId id="313" r:id="rId10"/>
    <p:sldId id="319" r:id="rId11"/>
    <p:sldId id="320" r:id="rId12"/>
    <p:sldId id="322" r:id="rId13"/>
    <p:sldId id="323" r:id="rId14"/>
    <p:sldId id="324" r:id="rId15"/>
    <p:sldId id="312" r:id="rId16"/>
    <p:sldId id="278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72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DFC3394C-FCB8-461C-999F-4AC4ABF41187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7457FD7A-61EF-4B2C-9B38-1DEB43BF9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90B30C01-E1DA-4A57-BF15-DCFD64EFED3C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1D5BD28D-A415-46D2-BE0F-8CDFEA02F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BD28D-A415-46D2-BE0F-8CDFEA02F9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BD28D-A415-46D2-BE0F-8CDFEA02F9E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6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A77A22-E7AE-4641-9110-B329FE2AD8FD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23843B-460F-4984-93AF-22BA42DF4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463D-C426-4BD2-96E4-3C169F50F182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6829-39D4-461D-A689-96DE23E9A6DD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6968CB-4269-46E1-9D3B-4172C89C69F7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23843B-460F-4984-93AF-22BA42DF4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2937-D268-490A-878E-85697A742BF3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DDDF-E3EC-4AEC-BD13-07C4344CD555}" type="datetime1">
              <a:rPr lang="ru-RU" smtClean="0">
                <a:solidFill>
                  <a:prstClr val="white"/>
                </a:solidFill>
              </a:rPr>
              <a:pPr/>
              <a:t>17.03.2020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7420-F8C7-43B9-A3C2-1F6BE43E805B}" type="datetime1">
              <a:rPr lang="ru-RU" smtClean="0">
                <a:solidFill>
                  <a:prstClr val="white"/>
                </a:solidFill>
              </a:rPr>
              <a:pPr/>
              <a:t>17.03.2020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7BF5-1ED9-4D67-A9FD-43021DFCC3FB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5904-8BE1-45B2-BB45-FBDA517BD61A}" type="datetime1">
              <a:rPr lang="ru-RU" smtClean="0">
                <a:solidFill>
                  <a:prstClr val="white"/>
                </a:solidFill>
              </a:rPr>
              <a:pPr/>
              <a:t>17.03.2020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2B2F-985D-43E1-BBC0-094806647A7B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3446E0A-69BC-4DCF-BE9D-65A039888F09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C0B2-FB5A-4ADE-B8CD-7CDE076E92BB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97454B-1F05-4D41-8DFE-247C0277C464}" type="datetime1">
              <a:rPr lang="ru-RU" smtClean="0">
                <a:solidFill>
                  <a:prstClr val="white"/>
                </a:solidFill>
              </a:rPr>
              <a:pPr/>
              <a:t>17.03.2020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3843B-460F-4984-93AF-22BA42DF4C66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E69A-1BB3-4371-B751-9EFD453B1F35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6269-6E3A-4F93-86D8-0C874860213D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99B-F1C0-4FF8-AB47-264F8A1BD460}" type="datetime1">
              <a:rPr lang="ru-RU" smtClean="0">
                <a:solidFill>
                  <a:prstClr val="white"/>
                </a:solidFill>
              </a:rPr>
              <a:pPr/>
              <a:t>17.03.2020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F08F-3B39-4C9E-ACE2-7518BABD1E94}" type="datetime1">
              <a:rPr lang="ru-RU" smtClean="0">
                <a:solidFill>
                  <a:prstClr val="white"/>
                </a:solidFill>
              </a:rPr>
              <a:pPr/>
              <a:t>17.03.2020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A3D7-5E3E-4C15-91E1-B0349A953E8F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D4A-30F5-4844-B352-9516815CDE15}" type="datetime1">
              <a:rPr lang="ru-RU" smtClean="0">
                <a:solidFill>
                  <a:prstClr val="white"/>
                </a:solidFill>
              </a:rPr>
              <a:pPr/>
              <a:t>17.03.2020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6DA6-CFCE-4308-A490-081AA2F1EAF3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AED6504-3E9E-477F-8AF0-1C4E71D64895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7F6205-73B3-4125-BA35-DC46A4EE006A}" type="datetime1">
              <a:rPr lang="ru-RU" smtClean="0">
                <a:solidFill>
                  <a:prstClr val="white"/>
                </a:solidFill>
              </a:rPr>
              <a:pPr/>
              <a:t>17.03.2020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3843B-460F-4984-93AF-22BA42DF4C66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C60A6C-0D65-4983-B36C-282EE8359EB3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A54A35-1488-4577-A3BA-A88B9B461E9C}" type="datetime1">
              <a:rPr lang="ru-RU" smtClean="0">
                <a:solidFill>
                  <a:prstClr val="black"/>
                </a:solidFill>
              </a:rPr>
              <a:pPr/>
              <a:t>17.03.2020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23843B-460F-4984-93AF-22BA42DF4C6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52018" y="342528"/>
            <a:ext cx="80194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Федеральное государственное образовательное бюджетное учреждение</a:t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высшего образования</a:t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«Финансовый университет при Правительстве РФ»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23528" y="2421471"/>
            <a:ext cx="86409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ln/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Информационное противоборство: проблемы и перспективы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69223" y="4201344"/>
            <a:ext cx="61926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Выполнила: Товпеко Л.И.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 ИБ 3-3 (у)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профессор, Козьминых С.И.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6021288"/>
            <a:ext cx="986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Москва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332656"/>
            <a:ext cx="8265096" cy="1143000"/>
          </a:xfrm>
          <a:prstGeom prst="rect">
            <a:avLst/>
          </a:prstGeo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Национальный координационный центр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44408" y="6407944"/>
            <a:ext cx="768624" cy="365125"/>
          </a:xfrm>
        </p:spPr>
        <p:txBody>
          <a:bodyPr/>
          <a:lstStyle/>
          <a:p>
            <a:fld id="{C323843B-460F-4984-93AF-22BA42DF4C66}" type="slidenum">
              <a:rPr lang="ru-RU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365104"/>
            <a:ext cx="4495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4464496" cy="250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3528" y="5661248"/>
            <a:ext cx="626469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solidFill>
                  <a:srgbClr val="39639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Цель – выявление и предотвращение кибератак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44408" y="6407944"/>
            <a:ext cx="768624" cy="365125"/>
          </a:xfrm>
        </p:spPr>
        <p:txBody>
          <a:bodyPr/>
          <a:lstStyle/>
          <a:p>
            <a:fld id="{C323843B-460F-4984-93AF-22BA42DF4C66}" type="slidenum">
              <a:rPr lang="ru-RU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2969078-7B6B-45F0-A4F6-03410255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504031"/>
            <a:ext cx="906780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65388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44408" y="6407944"/>
            <a:ext cx="768624" cy="365125"/>
          </a:xfrm>
        </p:spPr>
        <p:txBody>
          <a:bodyPr/>
          <a:lstStyle/>
          <a:p>
            <a:fld id="{C323843B-460F-4984-93AF-22BA42DF4C66}" type="slidenum">
              <a:rPr lang="ru-RU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C048D1-F96B-4FC0-9C49-DE0DB8900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9" y="492003"/>
            <a:ext cx="8608861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99216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0569A4-F022-451F-BB4E-87C44ACD4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4" y="63045"/>
            <a:ext cx="8604448" cy="671002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44408" y="6407944"/>
            <a:ext cx="768624" cy="365125"/>
          </a:xfrm>
        </p:spPr>
        <p:txBody>
          <a:bodyPr/>
          <a:lstStyle/>
          <a:p>
            <a:fld id="{C323843B-460F-4984-93AF-22BA42DF4C66}" type="slidenum">
              <a:rPr lang="ru-RU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6847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99592" y="404664"/>
            <a:ext cx="7365504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44408" y="6407944"/>
            <a:ext cx="768624" cy="365125"/>
          </a:xfrm>
        </p:spPr>
        <p:txBody>
          <a:bodyPr/>
          <a:lstStyle/>
          <a:p>
            <a:fld id="{C323843B-460F-4984-93AF-22BA42DF4C66}" type="slidenum">
              <a:rPr lang="ru-RU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220" y="1340768"/>
            <a:ext cx="88924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Информационное противоборство может применяться как для нанесения вреда, так и для налаживания мира на Земле</a:t>
            </a:r>
          </a:p>
          <a:p>
            <a:pPr>
              <a:buFont typeface="Wingdings" pitchFamily="2" charset="2"/>
              <a:buChar char="ü"/>
            </a:pP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Важно вести международное сотрудничество в борьбе с киберпреступностью</a:t>
            </a:r>
          </a:p>
          <a:p>
            <a:pPr>
              <a:buFont typeface="Wingdings" pitchFamily="2" charset="2"/>
              <a:buChar char="ü"/>
            </a:pP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государственном уровне борьба с киберпреступностью должна осуществляться с помощью ситуационных центров, таких как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ГосСопка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 НКЦКИ</a:t>
            </a:r>
          </a:p>
        </p:txBody>
      </p:sp>
    </p:spTree>
    <p:extLst>
      <p:ext uri="{BB962C8B-B14F-4D97-AF65-F5344CB8AC3E}">
        <p14:creationId xmlns:p14="http://schemas.microsoft.com/office/powerpoint/2010/main" val="182269604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2204864"/>
            <a:ext cx="511801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Внимание !!!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99592" y="404664"/>
            <a:ext cx="7365504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43726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современном мире информационное противоборство является значимым видом деятельности, так как в результате развития информационных и телекоммуникационных технологий изменились не только средства вооруженной борьбы, но и стратегия и тактика ведения современных войн, борьбы с преступностью и урегулирования международных конфликтов.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0000" y="6407944"/>
            <a:ext cx="324000" cy="360000"/>
          </a:xfrm>
        </p:spPr>
        <p:txBody>
          <a:bodyPr/>
          <a:lstStyle/>
          <a:p>
            <a:fld id="{C323843B-460F-4984-93AF-22BA42DF4C66}" type="slidenum">
              <a:rPr lang="ru-RU" sz="29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1332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144524" y="189422"/>
            <a:ext cx="9433048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минусы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0000" y="6407944"/>
            <a:ext cx="324000" cy="360000"/>
          </a:xfrm>
        </p:spPr>
        <p:txBody>
          <a:bodyPr/>
          <a:lstStyle/>
          <a:p>
            <a:fld id="{C323843B-460F-4984-93AF-22BA42DF4C66}" type="slidenum">
              <a:rPr lang="ru-RU" sz="29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6BDD6EB-C9D4-499E-B315-583CF395D452}"/>
              </a:ext>
            </a:extLst>
          </p:cNvPr>
          <p:cNvSpPr/>
          <p:nvPr/>
        </p:nvSpPr>
        <p:spPr>
          <a:xfrm>
            <a:off x="323528" y="105273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474B78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Средства информационно-психологического воздействия способны: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1393390-794D-4F28-B1C4-38F41612AB7E}"/>
              </a:ext>
            </a:extLst>
          </p:cNvPr>
          <p:cNvSpPr/>
          <p:nvPr/>
        </p:nvSpPr>
        <p:spPr>
          <a:xfrm>
            <a:off x="842701" y="1994468"/>
            <a:ext cx="7799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474B78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причинить вред здоровью,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A192B4E-841C-49CF-B035-BD4E7FB505CB}"/>
              </a:ext>
            </a:extLst>
          </p:cNvPr>
          <p:cNvSpPr/>
          <p:nvPr/>
        </p:nvSpPr>
        <p:spPr>
          <a:xfrm>
            <a:off x="467544" y="2685239"/>
            <a:ext cx="2755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474B78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Могут привести: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0178B87-AFD0-44CF-8038-81E3620A2DBC}"/>
              </a:ext>
            </a:extLst>
          </p:cNvPr>
          <p:cNvSpPr/>
          <p:nvPr/>
        </p:nvSpPr>
        <p:spPr>
          <a:xfrm>
            <a:off x="842700" y="3129148"/>
            <a:ext cx="76177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474B78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 блокированию на неосознаваемом уровне свободы волеизъявления человека, утрате способности к политической, культурной и другой самоидентификации, манипуляции общественным сознанием и даже разрушению единого информационного и духовного пространства.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8426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144524" y="189422"/>
            <a:ext cx="9433048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плюсы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678" y="1332422"/>
            <a:ext cx="878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будущем информация станет основным средством сдерживания вооруженных конфликтов </a:t>
            </a:r>
          </a:p>
          <a:p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0000" y="6407944"/>
            <a:ext cx="324000" cy="360000"/>
          </a:xfrm>
        </p:spPr>
        <p:txBody>
          <a:bodyPr/>
          <a:lstStyle/>
          <a:p>
            <a:fld id="{C323843B-460F-4984-93AF-22BA42DF4C66}" type="slidenum">
              <a:rPr lang="ru-RU" sz="29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6BDD6EB-C9D4-499E-B315-583CF395D452}"/>
              </a:ext>
            </a:extLst>
          </p:cNvPr>
          <p:cNvSpPr/>
          <p:nvPr/>
        </p:nvSpPr>
        <p:spPr>
          <a:xfrm>
            <a:off x="2106198" y="2691634"/>
            <a:ext cx="66671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474B78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единая разведывательно-информационная инфраструктура, состоящая из сети космических, воздушных, наземных и морских датчиков различного назначения, позволит контролировать любую военную активность на планете и, следовательно, применять превентивные меры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5C124CF-961F-4393-9733-5CDF2F827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89" y="4766913"/>
            <a:ext cx="1827363" cy="17941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338532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144524" y="189422"/>
            <a:ext cx="9433048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тенденции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0000" y="6407944"/>
            <a:ext cx="324000" cy="360000"/>
          </a:xfrm>
        </p:spPr>
        <p:txBody>
          <a:bodyPr/>
          <a:lstStyle/>
          <a:p>
            <a:fld id="{C323843B-460F-4984-93AF-22BA42DF4C66}" type="slidenum">
              <a:rPr lang="ru-RU" sz="29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122F35B-EEF4-4407-B4BF-75D2BF840BBD}"/>
              </a:ext>
            </a:extLst>
          </p:cNvPr>
          <p:cNvSpPr/>
          <p:nvPr/>
        </p:nvSpPr>
        <p:spPr>
          <a:xfrm>
            <a:off x="179512" y="1196841"/>
            <a:ext cx="878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«кибершпионаж и преступления в информационно-коммуникационных сетях стали нарастающей тенденцией. Поэтому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кибербезопасность - высший приоритет национальной безопасности страны в XXI веке ...»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E70435B-2CDA-4B2D-93BB-F4855945ACB9}"/>
              </a:ext>
            </a:extLst>
          </p:cNvPr>
          <p:cNvSpPr/>
          <p:nvPr/>
        </p:nvSpPr>
        <p:spPr>
          <a:xfrm>
            <a:off x="6588224" y="3608573"/>
            <a:ext cx="1645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474B78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Б. Обама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38469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144524" y="189422"/>
            <a:ext cx="9433048" cy="1143000"/>
          </a:xfrm>
          <a:prstGeom prst="rect">
            <a:avLst/>
          </a:prstGeo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статистика раскрываемости киберпреступлений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0000" y="6407944"/>
            <a:ext cx="324000" cy="360000"/>
          </a:xfrm>
        </p:spPr>
        <p:txBody>
          <a:bodyPr/>
          <a:lstStyle/>
          <a:p>
            <a:fld id="{C323843B-460F-4984-93AF-22BA42DF4C66}" type="slidenum">
              <a:rPr lang="ru-RU" sz="29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8366E52-A87F-4581-8EA3-43AFEF200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1" y="1556792"/>
            <a:ext cx="8728290" cy="388843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A4E6561-81BD-4483-AC3A-72C509B193D3}"/>
              </a:ext>
            </a:extLst>
          </p:cNvPr>
          <p:cNvSpPr/>
          <p:nvPr/>
        </p:nvSpPr>
        <p:spPr>
          <a:xfrm>
            <a:off x="4331298" y="5445224"/>
            <a:ext cx="4633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474B78">
                    <a:lumMod val="50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Генеральная прокуратура РФ</a:t>
            </a:r>
          </a:p>
        </p:txBody>
      </p:sp>
    </p:spTree>
    <p:extLst>
      <p:ext uri="{BB962C8B-B14F-4D97-AF65-F5344CB8AC3E}">
        <p14:creationId xmlns:p14="http://schemas.microsoft.com/office/powerpoint/2010/main" val="316192308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2250687-A7A1-4CBD-8682-A705BFCBB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829" y="4725144"/>
            <a:ext cx="2902695" cy="1683381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-144524" y="189422"/>
            <a:ext cx="9433048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5 стратегических инициатив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980728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Признание киберпространства приоритетной сферой оперативной деятельности; </a:t>
            </a:r>
          </a:p>
          <a:p>
            <a:pPr marL="514350" indent="-514350">
              <a:buFont typeface="+mj-lt"/>
              <a:buAutoNum type="arabicParenR"/>
            </a:pP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Применение активной защиты информационно-коммуникационных сетей и компьютерных систем;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3)   Эффективное взаимодействие Минобороны с другими федеральными ведомствами и частными компаниями в области обеспечения информационной безопасности;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0000" y="6407944"/>
            <a:ext cx="324000" cy="360000"/>
          </a:xfrm>
        </p:spPr>
        <p:txBody>
          <a:bodyPr/>
          <a:lstStyle/>
          <a:p>
            <a:fld id="{C323843B-460F-4984-93AF-22BA42DF4C66}" type="slidenum">
              <a:rPr lang="ru-RU" sz="29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9470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144524" y="189422"/>
            <a:ext cx="9433048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5 стратегических инициатив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5646" y="1332422"/>
            <a:ext cx="8784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4) Налаживание активного сотрудничества с союзниками и партнёрами в области коллективной защиты от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киберугроз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5) Увеличение финансовых и материальных ресурсов, вкладываемых в развитие научно-технической базы кибербезопасности, а также в подготовку профильных высококвалифицированных специалистов.</a:t>
            </a:r>
          </a:p>
          <a:p>
            <a:pPr marL="514350" indent="-514350">
              <a:buFont typeface="+mj-lt"/>
              <a:buAutoNum type="arabicParenR"/>
            </a:pP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0000" y="6407944"/>
            <a:ext cx="324000" cy="360000"/>
          </a:xfrm>
        </p:spPr>
        <p:txBody>
          <a:bodyPr/>
          <a:lstStyle/>
          <a:p>
            <a:fld id="{C323843B-460F-4984-93AF-22BA42DF4C66}" type="slidenum">
              <a:rPr lang="ru-RU" sz="29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28B9E5-4717-4659-B48C-7D4D62473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829" y="4725144"/>
            <a:ext cx="2902695" cy="168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8124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843B-460F-4984-93AF-22BA42DF4C66}" type="slidenum">
              <a:rPr lang="ru-RU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8665B6-17BF-4265-B726-01D44B4E8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14900E8-D4ED-4B37-A598-D1EB9221973A}"/>
              </a:ext>
            </a:extLst>
          </p:cNvPr>
          <p:cNvSpPr txBox="1">
            <a:spLocks/>
          </p:cNvSpPr>
          <p:nvPr/>
        </p:nvSpPr>
        <p:spPr>
          <a:xfrm>
            <a:off x="889248" y="188640"/>
            <a:ext cx="7365504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безопасность КИИ</a:t>
            </a:r>
          </a:p>
        </p:txBody>
      </p:sp>
    </p:spTree>
    <p:extLst>
      <p:ext uri="{BB962C8B-B14F-4D97-AF65-F5344CB8AC3E}">
        <p14:creationId xmlns:p14="http://schemas.microsoft.com/office/powerpoint/2010/main" val="3404987725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72B55CF33AE63468345522428A0235C" ma:contentTypeVersion="0" ma:contentTypeDescription="Создание документа." ma:contentTypeScope="" ma:versionID="4e93a32434056c4167c2dab136f984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430807-AF1D-4CB0-9501-A8788256F677}"/>
</file>

<file path=customXml/itemProps2.xml><?xml version="1.0" encoding="utf-8"?>
<ds:datastoreItem xmlns:ds="http://schemas.openxmlformats.org/officeDocument/2006/customXml" ds:itemID="{8E95C434-3C36-4766-A760-ABC876D57B62}"/>
</file>

<file path=customXml/itemProps3.xml><?xml version="1.0" encoding="utf-8"?>
<ds:datastoreItem xmlns:ds="http://schemas.openxmlformats.org/officeDocument/2006/customXml" ds:itemID="{72A1CCB1-DE8C-48EA-9626-5FF19FE8AB04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144</TotalTime>
  <Words>347</Words>
  <Application>Microsoft Office PowerPoint</Application>
  <PresentationFormat>Экран (4:3)</PresentationFormat>
  <Paragraphs>61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2_Открытая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Козьминых Сергей Игоревич</cp:lastModifiedBy>
  <cp:revision>297</cp:revision>
  <dcterms:created xsi:type="dcterms:W3CDTF">2017-10-14T18:42:44Z</dcterms:created>
  <dcterms:modified xsi:type="dcterms:W3CDTF">2020-03-17T11:32:05Z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0x010100272B55CF33AE63468345522428A0235C</vt:lpwstr>
  </property>
</Properties>
</file>