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4" autoAdjust="0"/>
    <p:restoredTop sz="94660"/>
  </p:normalViewPr>
  <p:slideViewPr>
    <p:cSldViewPr>
      <p:cViewPr varScale="1">
        <p:scale>
          <a:sx n="109" d="100"/>
          <a:sy n="109" d="100"/>
        </p:scale>
        <p:origin x="17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54374E-32FC-4229-8F2A-AB4646257723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8394-5EF5-4EA5-A472-4BD9B884F79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EECC2-0883-41AF-A6B5-9BDF1482009E}" type="datetime1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D07D-7DF8-4E8F-968A-9156BEB0E4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FEB25-5B08-42A7-8446-785407249D87}" type="datetime1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D07D-7DF8-4E8F-968A-9156BEB0E4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BE8C4-FA20-441B-B7F9-7F3A9FED4547}" type="datetime1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D07D-7DF8-4E8F-968A-9156BEB0E4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C043-AACB-4A91-88C1-986594D92AC8}" type="datetime1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D07D-7DF8-4E8F-968A-9156BEB0E4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E18B-3B2F-4F8C-ACDC-5187E8A96DC3}" type="datetime1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D07D-7DF8-4E8F-968A-9156BEB0E4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E74E3-4D7C-41E4-BA54-FCB7AA510984}" type="datetime1">
              <a:rPr lang="ru-RU" smtClean="0"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D07D-7DF8-4E8F-968A-9156BEB0E4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010C-430A-4BBC-90C1-F3F0732AFC0B}" type="datetime1">
              <a:rPr lang="ru-RU" smtClean="0"/>
              <a:t>17.03.2020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D07D-7DF8-4E8F-968A-9156BEB0E4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DDA6-FCD2-4296-96BA-272DA211D967}" type="datetime1">
              <a:rPr lang="ru-RU" smtClean="0"/>
              <a:t>17.03.2020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D07D-7DF8-4E8F-968A-9156BEB0E4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B9FE-055A-4132-A6A2-15F7D19E7B88}" type="datetime1">
              <a:rPr lang="ru-RU" smtClean="0"/>
              <a:t>17.03.2020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D07D-7DF8-4E8F-968A-9156BEB0E4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6D28-8E1B-41EC-A647-8FF1C6F3F9C7}" type="datetime1">
              <a:rPr lang="ru-RU" smtClean="0"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D07D-7DF8-4E8F-968A-9156BEB0E4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ECECA-E680-4014-9165-637BE0182779}" type="datetime1">
              <a:rPr lang="ru-RU" smtClean="0"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D07D-7DF8-4E8F-968A-9156BEB0E4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25000">
              <a:schemeClr val="accent1">
                <a:lumMod val="60000"/>
                <a:lumOff val="40000"/>
              </a:schemeClr>
            </a:gs>
            <a:gs pos="75000">
              <a:schemeClr val="tx2">
                <a:lumMod val="60000"/>
                <a:lumOff val="4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4F036-2097-413C-BCAD-3C7E587CA000}" type="datetime1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8D07D-7DF8-4E8F-968A-9156BEB0E41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4056" y="188641"/>
            <a:ext cx="8244408" cy="1368151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Федеральное государственное образовательное бюджетное учреждение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высшего образования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«Финансовый университет при Правительстве РФ»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756520"/>
            <a:ext cx="7200800" cy="1752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Информационное противоборство в психологической сфере.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92080" y="4543960"/>
            <a:ext cx="44644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студент группы ИБ18-1у Товпеко С.И.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Руководитель: к.т.н., доцент кафедры «Информационная безопасность»Ларионова С.Л.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07904" y="6105490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Москва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D07D-7DF8-4E8F-968A-9156BEB0E41E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0892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Информационно-психологическое</a:t>
            </a:r>
            <a:r>
              <a:rPr lang="ru-RU" dirty="0" smtClean="0"/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противоборство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204864"/>
            <a:ext cx="8208912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процесс, отражающий различные уровни противодействия конфликтующих сторон, осуществляемого информационными и психологическими средствами для достижения политических и военных целей.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D07D-7DF8-4E8F-968A-9156BEB0E41E}" type="slidenum"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fld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нформационно-психологические акции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91880" y="4293096"/>
            <a:ext cx="2520280" cy="1224136"/>
          </a:xfrm>
          <a:prstGeom prst="rect">
            <a:avLst/>
          </a:prstGeom>
          <a:solidFill>
            <a:srgbClr val="00B0F0"/>
          </a:solidFill>
          <a:ln>
            <a:solidFill>
              <a:srgbClr val="7030A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разных уровнях (стратегическом, оперативном и тактическом);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00192" y="2564904"/>
            <a:ext cx="2520280" cy="1080120"/>
          </a:xfrm>
          <a:prstGeom prst="rect">
            <a:avLst/>
          </a:prstGeom>
          <a:solidFill>
            <a:srgbClr val="00B0F0"/>
          </a:solidFill>
          <a:ln>
            <a:solidFill>
              <a:srgbClr val="7030A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как в информационной, так и в духовной сфере;</a:t>
            </a:r>
          </a:p>
          <a:p>
            <a:pPr algn="ctr"/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564904"/>
            <a:ext cx="2520280" cy="1080120"/>
          </a:xfrm>
          <a:prstGeom prst="rect">
            <a:avLst/>
          </a:prstGeom>
          <a:solidFill>
            <a:srgbClr val="00B0F0"/>
          </a:solidFill>
          <a:ln>
            <a:solidFill>
              <a:srgbClr val="7030A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как в мирное, так и в военное время;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91880" y="2564904"/>
            <a:ext cx="2520280" cy="1296144"/>
          </a:xfrm>
          <a:prstGeom prst="rect">
            <a:avLst/>
          </a:prstGeom>
          <a:solidFill>
            <a:srgbClr val="00B0F0"/>
          </a:solidFill>
          <a:ln>
            <a:solidFill>
              <a:srgbClr val="7030A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как среди своих военнослужащих, так и среди войск противника.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91880" y="161950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ОСУЩЕСТВЛЯЕТСЯ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D07D-7DF8-4E8F-968A-9156BEB0E41E}" type="slidenum">
              <a:rPr lang="ru-RU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Психологическая операция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997839"/>
            <a:ext cx="7848872" cy="26776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главный элемент содержания психологической войны. Ее проведение предполагает использование на практике в условиях вооруженной борьбы сложной совокупности согласованных, скоординированных и взаимосвязанных по целям, задачам, месту и времени, объектам и процедурам видов, форм, способов и приемов психологического воздействия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D07D-7DF8-4E8F-968A-9156BEB0E41E}" type="slidenum">
              <a:rPr lang="ru-RU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Классификация психологических операций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888" y="1702271"/>
            <a:ext cx="789622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D07D-7DF8-4E8F-968A-9156BEB0E41E}" type="slidenum">
              <a:rPr lang="ru-RU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Основные принципы подготовки и применения психологических операций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>
            <a:stCxn id="2" idx="2"/>
          </p:cNvCxnSpPr>
          <p:nvPr/>
        </p:nvCxnSpPr>
        <p:spPr>
          <a:xfrm>
            <a:off x="4572000" y="1417638"/>
            <a:ext cx="0" cy="489168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644008" y="2348880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644008" y="4869160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3851920" y="234888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3779912" y="407707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3779912" y="587727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5220072" y="1844824"/>
            <a:ext cx="3528392" cy="2016224"/>
          </a:xfrm>
          <a:prstGeom prst="rect">
            <a:avLst/>
          </a:prstGeom>
          <a:solidFill>
            <a:srgbClr val="00B0F0"/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подготовка психологических операций начинается заблаговременно, скрытно, тщательно, с учетом индивидуальных и социально-психологических особенностей объектов воздействия;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292080" y="4221088"/>
            <a:ext cx="3456384" cy="2376264"/>
          </a:xfrm>
          <a:prstGeom prst="rect">
            <a:avLst/>
          </a:prstGeom>
          <a:solidFill>
            <a:srgbClr val="00B0F0"/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психологические операции планируют и проводят с учетом выявленных слабых мест в морально-психологическом состоянии населения и личного состава войск противника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1520" y="1772816"/>
            <a:ext cx="3456384" cy="1584176"/>
          </a:xfrm>
          <a:prstGeom prst="rect">
            <a:avLst/>
          </a:prstGeom>
          <a:solidFill>
            <a:srgbClr val="00B0F0"/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dirty="0" smtClean="0"/>
              <a:t>соответствующие начальники органов психологической войны лично отвечают за проведение и эффективность психологических операций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51520" y="5157192"/>
            <a:ext cx="3456384" cy="1628800"/>
          </a:xfrm>
          <a:prstGeom prst="rect">
            <a:avLst/>
          </a:prstGeom>
          <a:solidFill>
            <a:srgbClr val="00B0F0"/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dirty="0" smtClean="0"/>
              <a:t>- психологические операции различных видов проводят по единому плану, согласовывают между собой, а также с боевыми действиями войск;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51520" y="3573016"/>
            <a:ext cx="3456384" cy="1368152"/>
          </a:xfrm>
          <a:prstGeom prst="rect">
            <a:avLst/>
          </a:prstGeom>
          <a:solidFill>
            <a:srgbClr val="00B0F0"/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- все силы и средства психологических операций надо использовать массированно, комплексно и разнообразно.</a:t>
            </a:r>
            <a:endParaRPr lang="ru-RU" dirty="0"/>
          </a:p>
        </p:txBody>
      </p:sp>
      <p:sp>
        <p:nvSpPr>
          <p:cNvPr id="30" name="Номер слайда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D07D-7DF8-4E8F-968A-9156BEB0E41E}" type="slidenum">
              <a:rPr lang="ru-RU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25000">
              <a:schemeClr val="accent1">
                <a:lumMod val="60000"/>
                <a:lumOff val="40000"/>
              </a:schemeClr>
            </a:gs>
            <a:gs pos="75000">
              <a:schemeClr val="tx2">
                <a:lumMod val="60000"/>
                <a:lumOff val="4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Задачи, решаемые психологическим оружием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D07D-7DF8-4E8F-968A-9156BEB0E41E}" type="slidenum">
              <a:rPr lang="ru-RU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772816"/>
            <a:ext cx="7920880" cy="1152128"/>
          </a:xfrm>
          <a:prstGeom prst="rect">
            <a:avLst/>
          </a:prstGeom>
          <a:solidFill>
            <a:srgbClr val="00B0F0"/>
          </a:solidFill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обеспечивать достижение целей войны без нанесения непоправимого ущерба экологии, народнохозяйственной инфраструктуре, людским ресурсам государства-противника; 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3068960"/>
            <a:ext cx="7920880" cy="1152128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  <a:softEdge rad="1270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  <a:p>
            <a:r>
              <a:rPr lang="ru-RU" dirty="0" smtClean="0"/>
              <a:t>- гарантированно снижать боеспособность войск противной стороны до заданных пределов, на промежуток времени, необходимый для решения тактических, оперативных и даже стратегических задач; </a:t>
            </a: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4437112"/>
            <a:ext cx="7920880" cy="1728192"/>
          </a:xfrm>
          <a:prstGeom prst="rect">
            <a:avLst/>
          </a:prstGeom>
          <a:solidFill>
            <a:schemeClr val="accent4">
              <a:lumMod val="75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 существенно расширять психические возможности военнослужащих собственных частей и подразделений, что позволит достигать многократного превосходства над противником по критериям </a:t>
            </a:r>
            <a:r>
              <a:rPr lang="ru-RU" dirty="0" err="1" smtClean="0"/>
              <a:t>моральнопсихологического</a:t>
            </a:r>
            <a:r>
              <a:rPr lang="ru-RU" dirty="0" smtClean="0"/>
              <a:t> состояния, боевой активности, психологической устойчивости и профессионального мастерства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Цель психологической пропаганды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988840"/>
            <a:ext cx="8064896" cy="9233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Установки психологического воздействия: осведомленного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человека превратить в неосведомленного, информированного — в дезинформированного, убежденного —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сомневающегося</a:t>
            </a: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39552" y="3933056"/>
            <a:ext cx="8064896" cy="163121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82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помощью акций психологической войны происходит дезориентация людей. Для этого создан огромный комплекс политической дезинформации, нацеленный на внесение в социалистическое общественное сознание ложных идей, чуждых взглядов, иллюзий, мифов, искаженных представлений.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355976" y="2924944"/>
            <a:ext cx="484632" cy="978408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D07D-7DF8-4E8F-968A-9156BEB0E41E}" type="slidenum">
              <a:rPr lang="ru-RU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8</a:t>
            </a:fld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988840"/>
            <a:ext cx="7992888" cy="37856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Информационно-психологическое воздействие направлено на то, чтобы противник прекратил сопротивление. При ведении информационной войны не наносится урон инфраструктуре. Благодаря новым технологиям информационное противоборство имеет огромные масштабы воздействия, скорость  распространения  и минимальные затраты по сравнению с обычным вооружением, но при этом наносит значительный ущерб государствам. Поэтому руководители государств уделяют большое внимание этой проблеме.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D07D-7DF8-4E8F-968A-9156BEB0E41E}" type="slidenum">
              <a:rPr lang="ru-RU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9</a:t>
            </a:fld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72B55CF33AE63468345522428A0235C" ma:contentTypeVersion="0" ma:contentTypeDescription="Создание документа." ma:contentTypeScope="" ma:versionID="4e93a32434056c4167c2dab136f984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b6ee6868b3de15550ffcb219b05998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7C1417A-EC20-4E52-B363-7F1ACF473DC6}"/>
</file>

<file path=customXml/itemProps2.xml><?xml version="1.0" encoding="utf-8"?>
<ds:datastoreItem xmlns:ds="http://schemas.openxmlformats.org/officeDocument/2006/customXml" ds:itemID="{319D69AD-00C2-4B95-9498-62C765CFB27B}"/>
</file>

<file path=customXml/itemProps3.xml><?xml version="1.0" encoding="utf-8"?>
<ds:datastoreItem xmlns:ds="http://schemas.openxmlformats.org/officeDocument/2006/customXml" ds:itemID="{84B5B9FF-CD7D-4D65-8B73-326AB06369B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457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Федеральное государственное образовательное бюджетное учреждение  высшего образования  «Финансовый университет при Правительстве РФ» </vt:lpstr>
      <vt:lpstr>Информационно-психологическое противоборство</vt:lpstr>
      <vt:lpstr>Информационно-психологические акции</vt:lpstr>
      <vt:lpstr>Психологическая операция</vt:lpstr>
      <vt:lpstr>Классификация психологических операций</vt:lpstr>
      <vt:lpstr>Основные принципы подготовки и применения психологических операций</vt:lpstr>
      <vt:lpstr>Задачи, решаемые психологическим оружием</vt:lpstr>
      <vt:lpstr>Цель психологической пропаганды</vt:lpstr>
      <vt:lpstr>Заключение</vt:lpstr>
      <vt:lpstr>Спасибо за внимание!!!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777</dc:creator>
  <cp:lastModifiedBy>Козьминых Сергей Игоревич</cp:lastModifiedBy>
  <cp:revision>2</cp:revision>
  <dcterms:created xsi:type="dcterms:W3CDTF">2020-03-17T07:23:40Z</dcterms:created>
  <dcterms:modified xsi:type="dcterms:W3CDTF">2020-03-17T11:31:02Z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0x010100272B55CF33AE63468345522428A0235C</vt:lpwstr>
  </property>
</Properties>
</file>