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3/17/2020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7633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3/17/2020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346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3/17/2020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163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354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3/17/2020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39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932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18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434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3/17/2020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917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3/17/2020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0449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3/17/2020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613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3/17/2020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704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48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Картинки по запросу &quot;великая отечественная война&quot;">
            <a:extLst>
              <a:ext uri="{FF2B5EF4-FFF2-40B4-BE49-F238E27FC236}">
                <a16:creationId xmlns:a16="http://schemas.microsoft.com/office/drawing/2014/main" id="{D7E61678-CE02-4C67-A2FD-DF3943EA598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890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C3A3F409-5D05-4741-8639-5C756DD8BC9C}"/>
              </a:ext>
            </a:extLst>
          </p:cNvPr>
          <p:cNvSpPr>
            <a:spLocks noGrp="1"/>
          </p:cNvSpPr>
          <p:nvPr>
            <p:ph type="ctrTitle"/>
          </p:nvPr>
        </p:nvSpPr>
        <p:spPr>
          <a:xfrm>
            <a:off x="1097280" y="758952"/>
            <a:ext cx="10058400" cy="3566160"/>
          </a:xfrm>
        </p:spPr>
        <p:txBody>
          <a:bodyPr>
            <a:normAutofit/>
          </a:bodyPr>
          <a:lstStyle/>
          <a:p>
            <a:pPr algn="ctr"/>
            <a:r>
              <a:rPr lang="ru-RU" sz="5400" dirty="0">
                <a:solidFill>
                  <a:srgbClr val="FFFFFF"/>
                </a:solidFill>
              </a:rPr>
              <a:t>Информационная война в период Великой Отечественной Войны</a:t>
            </a:r>
          </a:p>
        </p:txBody>
      </p:sp>
      <p:sp>
        <p:nvSpPr>
          <p:cNvPr id="3" name="Подзаголовок 2">
            <a:extLst>
              <a:ext uri="{FF2B5EF4-FFF2-40B4-BE49-F238E27FC236}">
                <a16:creationId xmlns:a16="http://schemas.microsoft.com/office/drawing/2014/main" id="{146FDF70-799B-464F-B675-85FED8D5992A}"/>
              </a:ext>
            </a:extLst>
          </p:cNvPr>
          <p:cNvSpPr>
            <a:spLocks noGrp="1"/>
          </p:cNvSpPr>
          <p:nvPr>
            <p:ph type="subTitle" idx="1"/>
          </p:nvPr>
        </p:nvSpPr>
        <p:spPr>
          <a:xfrm>
            <a:off x="1579189" y="4474741"/>
            <a:ext cx="10058400" cy="1143000"/>
          </a:xfrm>
        </p:spPr>
        <p:txBody>
          <a:bodyPr>
            <a:normAutofit/>
          </a:bodyPr>
          <a:lstStyle/>
          <a:p>
            <a:r>
              <a:rPr lang="ru-RU" dirty="0">
                <a:solidFill>
                  <a:srgbClr val="FFFFFF"/>
                </a:solidFill>
              </a:rPr>
              <a:t>Работу выполнил студент группы ИБ3-1: Мисюков Г. И.</a:t>
            </a:r>
          </a:p>
        </p:txBody>
      </p:sp>
      <p:cxnSp>
        <p:nvCxnSpPr>
          <p:cNvPr id="73" name="Straight Connector 72">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7">
            <a:extLst>
              <a:ext uri="{FF2B5EF4-FFF2-40B4-BE49-F238E27FC236}">
                <a16:creationId xmlns:a16="http://schemas.microsoft.com/office/drawing/2014/main" id="{6C8E7A57-ECBA-4FF5-9E84-9A0B2B039FC2}"/>
              </a:ext>
            </a:extLst>
          </p:cNvPr>
          <p:cNvSpPr/>
          <p:nvPr/>
        </p:nvSpPr>
        <p:spPr>
          <a:xfrm>
            <a:off x="1030778" y="97231"/>
            <a:ext cx="10124902" cy="1323439"/>
          </a:xfrm>
          <a:prstGeom prst="rect">
            <a:avLst/>
          </a:prstGeom>
        </p:spPr>
        <p:txBody>
          <a:bodyPr wrap="square">
            <a:spAutoFit/>
          </a:bodyPr>
          <a:lstStyle/>
          <a:p>
            <a:pPr algn="ctr"/>
            <a:r>
              <a:rPr lang="ru-RU" sz="2000" dirty="0"/>
              <a:t>Федеральное государственное образовательное бюджетное учреждение высшего образования </a:t>
            </a:r>
            <a:br>
              <a:rPr lang="ru-RU" sz="2000" dirty="0"/>
            </a:br>
            <a:r>
              <a:rPr lang="ru-RU" sz="2000" dirty="0"/>
              <a:t>"Финансовый университет при Правительстве Российской Федерации”</a:t>
            </a:r>
            <a:br>
              <a:rPr lang="ru-RU" sz="2000" dirty="0"/>
            </a:br>
            <a:r>
              <a:rPr lang="ru-RU" sz="2000" dirty="0"/>
              <a:t>Кафедра « Информационная безопасность»</a:t>
            </a:r>
          </a:p>
        </p:txBody>
      </p:sp>
      <p:pic>
        <p:nvPicPr>
          <p:cNvPr id="1028" name="Picture 4" descr="Картинки по запросу &quot;финансовый университет лого png&quot;">
            <a:extLst>
              <a:ext uri="{FF2B5EF4-FFF2-40B4-BE49-F238E27FC236}">
                <a16:creationId xmlns:a16="http://schemas.microsoft.com/office/drawing/2014/main" id="{09366D92-2659-4FAA-8015-C691146B9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982" y="4982150"/>
            <a:ext cx="4829580" cy="1782794"/>
          </a:xfrm>
          <a:prstGeom prst="rect">
            <a:avLst/>
          </a:prstGeom>
          <a:solidFill>
            <a:schemeClr val="tx1">
              <a:alpha val="78000"/>
            </a:schemeClr>
          </a:solidFill>
          <a:effectLst>
            <a:softEdge rad="63500"/>
          </a:effectLst>
        </p:spPr>
      </p:pic>
    </p:spTree>
    <p:extLst>
      <p:ext uri="{BB962C8B-B14F-4D97-AF65-F5344CB8AC3E}">
        <p14:creationId xmlns:p14="http://schemas.microsoft.com/office/powerpoint/2010/main" val="23620085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solidFill>
                  <a:schemeClr val="tx1"/>
                </a:solidFill>
              </a:rPr>
              <a:t>Пропаганда СССР</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lstStyle/>
          <a:p>
            <a:pPr marL="0" indent="0">
              <a:buNone/>
            </a:pPr>
            <a:r>
              <a:rPr lang="ru-RU" sz="2400" dirty="0"/>
              <a:t>	</a:t>
            </a:r>
            <a:r>
              <a:rPr lang="ru-RU" sz="2400" dirty="0">
                <a:solidFill>
                  <a:schemeClr val="tx1"/>
                </a:solidFill>
              </a:rPr>
              <a:t>Раз уж упомянули и создание соответствующего органа внутри СССР, то стоит и более подробно рассказать о том, как именно он реализовывал свое действие.</a:t>
            </a:r>
          </a:p>
          <a:p>
            <a:pPr marL="0" indent="0">
              <a:buNone/>
            </a:pPr>
            <a:r>
              <a:rPr lang="ru-RU" sz="2400" dirty="0">
                <a:solidFill>
                  <a:schemeClr val="tx1"/>
                </a:solidFill>
              </a:rPr>
              <a:t>Основными способами позитивной пропаганды в СССР были:</a:t>
            </a:r>
          </a:p>
          <a:p>
            <a:pPr marL="0" indent="0">
              <a:buNone/>
            </a:pPr>
            <a:r>
              <a:rPr lang="ru-RU" sz="2400" dirty="0">
                <a:solidFill>
                  <a:schemeClr val="tx1"/>
                </a:solidFill>
              </a:rPr>
              <a:t>•	Советский военный плакат;</a:t>
            </a:r>
          </a:p>
          <a:p>
            <a:pPr marL="0" indent="0">
              <a:buNone/>
            </a:pPr>
            <a:r>
              <a:rPr lang="ru-RU" sz="2400" dirty="0">
                <a:solidFill>
                  <a:schemeClr val="tx1"/>
                </a:solidFill>
              </a:rPr>
              <a:t>•	Советская печать;</a:t>
            </a:r>
          </a:p>
          <a:p>
            <a:pPr marL="0" indent="0">
              <a:buNone/>
            </a:pPr>
            <a:r>
              <a:rPr lang="ru-RU" sz="2400" dirty="0">
                <a:solidFill>
                  <a:schemeClr val="tx1"/>
                </a:solidFill>
              </a:rPr>
              <a:t>•	Советская военная радиопропаганда.</a:t>
            </a:r>
          </a:p>
        </p:txBody>
      </p:sp>
    </p:spTree>
    <p:extLst>
      <p:ext uri="{BB962C8B-B14F-4D97-AF65-F5344CB8AC3E}">
        <p14:creationId xmlns:p14="http://schemas.microsoft.com/office/powerpoint/2010/main" val="334749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a:xfrm>
            <a:off x="1097280" y="286603"/>
            <a:ext cx="10058400" cy="1450757"/>
          </a:xfrm>
        </p:spPr>
        <p:txBody>
          <a:bodyPr>
            <a:normAutofit/>
          </a:bodyPr>
          <a:lstStyle/>
          <a:p>
            <a:r>
              <a:rPr lang="ru-RU" dirty="0">
                <a:solidFill>
                  <a:schemeClr val="tx1"/>
                </a:solidFill>
              </a:rPr>
              <a:t>Советский военный плакат</a:t>
            </a:r>
          </a:p>
        </p:txBody>
      </p:sp>
      <p:cxnSp>
        <p:nvCxnSpPr>
          <p:cNvPr id="4103" name="Straight Connector 74">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a:xfrm>
            <a:off x="304800" y="1897380"/>
            <a:ext cx="4548554" cy="4315852"/>
          </a:xfrm>
        </p:spPr>
        <p:txBody>
          <a:bodyPr>
            <a:normAutofit lnSpcReduction="10000"/>
          </a:bodyPr>
          <a:lstStyle/>
          <a:p>
            <a:pPr marL="0" indent="0" algn="just">
              <a:lnSpc>
                <a:spcPct val="90000"/>
              </a:lnSpc>
              <a:buNone/>
            </a:pPr>
            <a:r>
              <a:rPr lang="ru-RU" sz="2400" dirty="0">
                <a:solidFill>
                  <a:schemeClr val="tx1"/>
                </a:solidFill>
              </a:rPr>
              <a:t>	Плакатная графика принадлежит к одному из самых массовых видов изобразительного искусства. Особую страницу в истории её развития вписал советский политический плакат, выполнявший задачи наглядной пропаганды и агитации. Отзываясь на главные и характерные события времени, плакаты Великой Отечественной призывали к защите Родины, убеждали в справедливости освободительной борьбы.</a:t>
            </a:r>
          </a:p>
        </p:txBody>
      </p:sp>
      <p:pic>
        <p:nvPicPr>
          <p:cNvPr id="4098" name="Picture 2" descr="Картинки по запросу &quot;советский военный плакат&quot;">
            <a:extLst>
              <a:ext uri="{FF2B5EF4-FFF2-40B4-BE49-F238E27FC236}">
                <a16:creationId xmlns:a16="http://schemas.microsoft.com/office/drawing/2014/main" id="{4B3718D6-5ACE-4798-91AF-7EDA452C7E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0494" y="2108199"/>
            <a:ext cx="2590579" cy="37608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quot;советский военный плакат&quot;">
            <a:extLst>
              <a:ext uri="{FF2B5EF4-FFF2-40B4-BE49-F238E27FC236}">
                <a16:creationId xmlns:a16="http://schemas.microsoft.com/office/drawing/2014/main" id="{DA7FE0FB-97FD-4B8B-B589-D5983DE141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7822" y="2108199"/>
            <a:ext cx="2576198" cy="376087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C60960E4-6F98-410A-903F-BD43970AE7DD}"/>
              </a:ext>
            </a:extLst>
          </p:cNvPr>
          <p:cNvSpPr txBox="1"/>
          <p:nvPr/>
        </p:nvSpPr>
        <p:spPr>
          <a:xfrm>
            <a:off x="5158154" y="5856597"/>
            <a:ext cx="2688489" cy="400110"/>
          </a:xfrm>
          <a:prstGeom prst="rect">
            <a:avLst/>
          </a:prstGeom>
          <a:noFill/>
        </p:spPr>
        <p:txBody>
          <a:bodyPr wrap="square" rtlCol="0">
            <a:spAutoFit/>
          </a:bodyPr>
          <a:lstStyle/>
          <a:p>
            <a:pPr algn="just"/>
            <a:r>
              <a:rPr lang="en-US" sz="1000" dirty="0"/>
              <a:t>https://upload.wikimedia.org/wikipedia/ru/thumb/f/f7/Ussr0437.jpg/228px-Ussr0437.jpg</a:t>
            </a:r>
            <a:endParaRPr lang="ru-RU" sz="1000" dirty="0"/>
          </a:p>
        </p:txBody>
      </p:sp>
      <p:sp>
        <p:nvSpPr>
          <p:cNvPr id="5" name="TextBox 4">
            <a:extLst>
              <a:ext uri="{FF2B5EF4-FFF2-40B4-BE49-F238E27FC236}">
                <a16:creationId xmlns:a16="http://schemas.microsoft.com/office/drawing/2014/main" id="{567A5AB5-FAC1-477A-8BF3-25F4C4CBD98A}"/>
              </a:ext>
            </a:extLst>
          </p:cNvPr>
          <p:cNvSpPr txBox="1"/>
          <p:nvPr/>
        </p:nvSpPr>
        <p:spPr>
          <a:xfrm>
            <a:off x="8716218" y="5813122"/>
            <a:ext cx="2590579" cy="400110"/>
          </a:xfrm>
          <a:prstGeom prst="rect">
            <a:avLst/>
          </a:prstGeom>
          <a:noFill/>
        </p:spPr>
        <p:txBody>
          <a:bodyPr wrap="square" rtlCol="0">
            <a:spAutoFit/>
          </a:bodyPr>
          <a:lstStyle/>
          <a:p>
            <a:r>
              <a:rPr lang="en-US" sz="1000" dirty="0"/>
              <a:t>https://softsalo.com/sovet_41-45_polit/plakat_4145_42.jpg</a:t>
            </a:r>
            <a:endParaRPr lang="ru-RU" sz="1000" dirty="0"/>
          </a:p>
        </p:txBody>
      </p:sp>
    </p:spTree>
    <p:extLst>
      <p:ext uri="{BB962C8B-B14F-4D97-AF65-F5344CB8AC3E}">
        <p14:creationId xmlns:p14="http://schemas.microsoft.com/office/powerpoint/2010/main" val="125326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a:xfrm>
            <a:off x="1097280" y="286603"/>
            <a:ext cx="10058400" cy="1450757"/>
          </a:xfrm>
        </p:spPr>
        <p:txBody>
          <a:bodyPr>
            <a:normAutofit/>
          </a:bodyPr>
          <a:lstStyle/>
          <a:p>
            <a:r>
              <a:rPr lang="ru-RU" dirty="0">
                <a:solidFill>
                  <a:schemeClr val="tx1"/>
                </a:solidFill>
              </a:rPr>
              <a:t>Советская пропаганда в печати</a:t>
            </a:r>
          </a:p>
        </p:txBody>
      </p:sp>
      <p:cxnSp>
        <p:nvCxnSpPr>
          <p:cNvPr id="73" name="Straight Connector 7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a:xfrm>
            <a:off x="515816" y="2267878"/>
            <a:ext cx="6784369" cy="3760891"/>
          </a:xfrm>
        </p:spPr>
        <p:txBody>
          <a:bodyPr>
            <a:normAutofit/>
          </a:bodyPr>
          <a:lstStyle/>
          <a:p>
            <a:pPr marL="0" indent="0" algn="just">
              <a:buNone/>
            </a:pPr>
            <a:r>
              <a:rPr lang="ru-RU" sz="2400" dirty="0">
                <a:solidFill>
                  <a:schemeClr val="tx1"/>
                </a:solidFill>
              </a:rPr>
              <a:t>	Начало Великой Отечественной войны потребовало от государства перестройки печати, а также создания новых органов центральной прессы и информации. В этих целях был сокращен выпуск отраслевых изданий, изменялись их периодичность и объем. Были разработаны рекомендации для областных и местных газет, где показывалось, что особое внимание необходимо обратить на трудовой и боевой героизм народа.</a:t>
            </a:r>
          </a:p>
        </p:txBody>
      </p:sp>
      <p:pic>
        <p:nvPicPr>
          <p:cNvPr id="5122" name="Picture 2" descr="Картинки по запросу &quot;советская пропаганда в печати&quot;">
            <a:extLst>
              <a:ext uri="{FF2B5EF4-FFF2-40B4-BE49-F238E27FC236}">
                <a16:creationId xmlns:a16="http://schemas.microsoft.com/office/drawing/2014/main" id="{12B3EB74-6E92-4998-BBEC-849B20C03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34647" y="2282381"/>
            <a:ext cx="4422891" cy="301862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82232795-CA20-45A3-ADEC-876527B6FFCE}"/>
              </a:ext>
            </a:extLst>
          </p:cNvPr>
          <p:cNvSpPr txBox="1"/>
          <p:nvPr/>
        </p:nvSpPr>
        <p:spPr>
          <a:xfrm>
            <a:off x="7624108" y="5351558"/>
            <a:ext cx="4422891" cy="400110"/>
          </a:xfrm>
          <a:prstGeom prst="rect">
            <a:avLst/>
          </a:prstGeom>
          <a:noFill/>
        </p:spPr>
        <p:txBody>
          <a:bodyPr wrap="square" rtlCol="0">
            <a:spAutoFit/>
          </a:bodyPr>
          <a:lstStyle/>
          <a:p>
            <a:pPr algn="just"/>
            <a:r>
              <a:rPr lang="en-US" sz="1000" dirty="0"/>
              <a:t>https://sites.google.com/site/ziznvokkupaciiseverozapad/_/rsrc/1357671791021/zizn-v-okkupacii/propagan/nemeckaja_propaganda_vremen_vov_20_foto_11.jpg</a:t>
            </a:r>
            <a:endParaRPr lang="ru-RU" sz="1000" dirty="0"/>
          </a:p>
        </p:txBody>
      </p:sp>
    </p:spTree>
    <p:extLst>
      <p:ext uri="{BB962C8B-B14F-4D97-AF65-F5344CB8AC3E}">
        <p14:creationId xmlns:p14="http://schemas.microsoft.com/office/powerpoint/2010/main" val="50960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t>Советская радиопропаганда</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normAutofit/>
          </a:bodyPr>
          <a:lstStyle/>
          <a:p>
            <a:pPr marL="0" indent="0" algn="just">
              <a:buNone/>
            </a:pPr>
            <a:r>
              <a:rPr lang="ru-RU" sz="2400" dirty="0">
                <a:solidFill>
                  <a:schemeClr val="tx1"/>
                </a:solidFill>
              </a:rPr>
              <a:t>	К началу второй мировой войны публицисты и пропагандисты всех стран сходились к одному мнению, что пропаганда будет играть в войне решающую роль. Пропаганда, направленная против Германии, осуществлялась, во-первых, в форме фронтовой пропаганды, то есть в виде миллионов листовок и плакатов, обращенных к солдатам. Во-вторых, в форме кампании, развернутой в прессе, которая благодаря своей организации и методам психологического воздействия доносила свои идеи до самых отдаленных уголков света. Но пропагандистскими свойствами обладало также и радио.</a:t>
            </a:r>
          </a:p>
        </p:txBody>
      </p:sp>
    </p:spTree>
    <p:extLst>
      <p:ext uri="{BB962C8B-B14F-4D97-AF65-F5344CB8AC3E}">
        <p14:creationId xmlns:p14="http://schemas.microsoft.com/office/powerpoint/2010/main" val="51915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solidFill>
                  <a:schemeClr val="tx1"/>
                </a:solidFill>
              </a:rPr>
              <a:t>Информационное противоборство сегодня</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normAutofit/>
          </a:bodyPr>
          <a:lstStyle/>
          <a:p>
            <a:pPr marL="0" indent="0" algn="just">
              <a:buNone/>
            </a:pPr>
            <a:r>
              <a:rPr lang="ru-RU" sz="2400" dirty="0">
                <a:solidFill>
                  <a:schemeClr val="tx1"/>
                </a:solidFill>
              </a:rPr>
              <a:t>	Несмотря на все исторические доказательства и действительно гигантский вклад Советского Народа в результат Великой Отечественной Войны многие страны и государства направленны на фальсификацию тех или иных фактов, конечно, у этого могут быть личные мотивы, например, поднятие «себя» в лице собственных же граждан, поскольку с их устоявшейся системой образования большинство граждан так и будут верить тому, что им дают в школе, не открывая глаза на истинные реалии. </a:t>
            </a:r>
          </a:p>
        </p:txBody>
      </p:sp>
    </p:spTree>
    <p:extLst>
      <p:ext uri="{BB962C8B-B14F-4D97-AF65-F5344CB8AC3E}">
        <p14:creationId xmlns:p14="http://schemas.microsoft.com/office/powerpoint/2010/main" val="143537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solidFill>
                  <a:schemeClr val="tx1"/>
                </a:solidFill>
              </a:rPr>
              <a:t>Информационное противоборство сегодня</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normAutofit/>
          </a:bodyPr>
          <a:lstStyle/>
          <a:p>
            <a:pPr marL="457200" indent="-457200">
              <a:buFont typeface="+mj-lt"/>
              <a:buAutoNum type="arabicPeriod"/>
            </a:pPr>
            <a:r>
              <a:rPr lang="ru-RU" sz="2400" dirty="0">
                <a:solidFill>
                  <a:schemeClr val="tx1"/>
                </a:solidFill>
              </a:rPr>
              <a:t>Возложение на СССР (Россию) равной с Германией ответственности за развязывание Второй мировой войны 1939–1945 гг.</a:t>
            </a:r>
          </a:p>
          <a:p>
            <a:pPr marL="457200" indent="-457200">
              <a:buFont typeface="+mj-lt"/>
              <a:buAutoNum type="arabicPeriod"/>
            </a:pPr>
            <a:r>
              <a:rPr lang="ru-RU" sz="2400" dirty="0">
                <a:solidFill>
                  <a:schemeClr val="tx1"/>
                </a:solidFill>
              </a:rPr>
              <a:t>Развенчание характера Великой Отечественной войны 1941–1945 гг. как народной, освободительной, отечественной.</a:t>
            </a:r>
          </a:p>
          <a:p>
            <a:pPr marL="457200" indent="-457200">
              <a:buFont typeface="+mj-lt"/>
              <a:buAutoNum type="arabicPeriod"/>
            </a:pPr>
            <a:r>
              <a:rPr lang="ru-RU" sz="2400" dirty="0">
                <a:solidFill>
                  <a:schemeClr val="tx1"/>
                </a:solidFill>
              </a:rPr>
              <a:t>Лишение России статуса победителя и права утверждать о ее решающей роли в Победе над фашизмом    в Европе.</a:t>
            </a:r>
          </a:p>
          <a:p>
            <a:pPr marL="457200" indent="-457200">
              <a:buFont typeface="+mj-lt"/>
              <a:buAutoNum type="arabicPeriod"/>
            </a:pPr>
            <a:r>
              <a:rPr lang="ru-RU" sz="2400" dirty="0">
                <a:solidFill>
                  <a:schemeClr val="tx1"/>
                </a:solidFill>
              </a:rPr>
              <a:t>Лишение России, ее Вооруженных Сил и народа ранее всемирно признанного статуса Освободителя.</a:t>
            </a:r>
          </a:p>
        </p:txBody>
      </p:sp>
    </p:spTree>
    <p:extLst>
      <p:ext uri="{BB962C8B-B14F-4D97-AF65-F5344CB8AC3E}">
        <p14:creationId xmlns:p14="http://schemas.microsoft.com/office/powerpoint/2010/main" val="270632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solidFill>
                  <a:schemeClr val="tx1"/>
                </a:solidFill>
              </a:rPr>
              <a:t>Вывод</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normAutofit/>
          </a:bodyPr>
          <a:lstStyle/>
          <a:p>
            <a:pPr marL="0" indent="0" algn="just">
              <a:buNone/>
            </a:pPr>
            <a:r>
              <a:rPr lang="ru-RU" sz="2400" dirty="0">
                <a:solidFill>
                  <a:schemeClr val="tx1"/>
                </a:solidFill>
              </a:rPr>
              <a:t>	Донести необходимость поиска достоверной информации и желание проверять подлинность полученных данных, ведь если оперировать некорректными данными, можно попасть в очень невыгодную ситуацию, а также понять, значимость информации в целом.</a:t>
            </a:r>
          </a:p>
          <a:p>
            <a:pPr marL="0" indent="0" algn="just">
              <a:buNone/>
            </a:pPr>
            <a:r>
              <a:rPr lang="ru-RU" sz="2400" dirty="0">
                <a:solidFill>
                  <a:schemeClr val="tx1"/>
                </a:solidFill>
              </a:rPr>
              <a:t>	Хочу опять же вернуться и процитировать известные слова Натана Майера: </a:t>
            </a:r>
          </a:p>
          <a:p>
            <a:pPr marL="0" indent="0" algn="ctr">
              <a:buNone/>
            </a:pPr>
            <a:r>
              <a:rPr lang="ru-RU" sz="2800" b="1" i="1" dirty="0">
                <a:solidFill>
                  <a:schemeClr val="tx1"/>
                </a:solidFill>
              </a:rPr>
              <a:t>«Кто владеет информацией – тот владеет миром».</a:t>
            </a:r>
          </a:p>
        </p:txBody>
      </p:sp>
    </p:spTree>
    <p:extLst>
      <p:ext uri="{BB962C8B-B14F-4D97-AF65-F5344CB8AC3E}">
        <p14:creationId xmlns:p14="http://schemas.microsoft.com/office/powerpoint/2010/main" val="3636083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4BA9FDC-88EF-4F78-B4FE-422B2104A178}"/>
              </a:ext>
            </a:extLst>
          </p:cNvPr>
          <p:cNvSpPr>
            <a:spLocks noGrp="1"/>
          </p:cNvSpPr>
          <p:nvPr>
            <p:ph type="title"/>
          </p:nvPr>
        </p:nvSpPr>
        <p:spPr>
          <a:xfrm>
            <a:off x="1097279" y="5429677"/>
            <a:ext cx="10113645" cy="743682"/>
          </a:xfrm>
        </p:spPr>
        <p:txBody>
          <a:bodyPr/>
          <a:lstStyle/>
          <a:p>
            <a:pPr algn="ctr"/>
            <a:r>
              <a:rPr lang="ru-RU" sz="6000" dirty="0"/>
              <a:t>Спасибо за внимание!</a:t>
            </a:r>
          </a:p>
        </p:txBody>
      </p:sp>
      <p:sp>
        <p:nvSpPr>
          <p:cNvPr id="6" name="Текст 5">
            <a:extLst>
              <a:ext uri="{FF2B5EF4-FFF2-40B4-BE49-F238E27FC236}">
                <a16:creationId xmlns:a16="http://schemas.microsoft.com/office/drawing/2014/main" id="{46BF9693-295E-48FE-908E-1FC073440F6E}"/>
              </a:ext>
            </a:extLst>
          </p:cNvPr>
          <p:cNvSpPr>
            <a:spLocks noGrp="1"/>
          </p:cNvSpPr>
          <p:nvPr>
            <p:ph type="body" sz="half" idx="2"/>
          </p:nvPr>
        </p:nvSpPr>
        <p:spPr>
          <a:xfrm>
            <a:off x="1097279" y="4624768"/>
            <a:ext cx="10113264" cy="609600"/>
          </a:xfrm>
        </p:spPr>
        <p:txBody>
          <a:bodyPr>
            <a:normAutofit fontScale="77500" lnSpcReduction="20000"/>
          </a:bodyPr>
          <a:lstStyle/>
          <a:p>
            <a:r>
              <a:rPr lang="en-US" b="1" dirty="0">
                <a:solidFill>
                  <a:schemeClr val="tx1">
                    <a:lumMod val="50000"/>
                    <a:lumOff val="50000"/>
                  </a:schemeClr>
                </a:solidFill>
              </a:rPr>
              <a:t>https://lh3.googleusercontent.com/proxy/qIKwKBf6tKmN1i4szmxQPOFtl0dcHR94KWkq2fdt0O0irdUqmTu8juY_-xgU1bSmZPRqrsuoTe418P-EgsSiGcpkoT8x5dyXOXnqjAOCydH8UWHkKN-x6k0VEL5H6eXR3Jst_gGIZd8MNfAVde9d1yeYSqCDpMNOy-4h2dCZrL8Bj1sfcfiMPJWX17YbGZHCjNOlWxOtVZwWOjwu4OryMV558pXDeVSZXfkFxoT1b5lTRqI0TtzYc1GcHp202HQ0dpuJJ35M</a:t>
            </a:r>
            <a:endParaRPr lang="ru-RU" b="1" dirty="0">
              <a:solidFill>
                <a:schemeClr val="tx1">
                  <a:lumMod val="50000"/>
                  <a:lumOff val="50000"/>
                </a:schemeClr>
              </a:solidFill>
            </a:endParaRPr>
          </a:p>
        </p:txBody>
      </p:sp>
      <p:pic>
        <p:nvPicPr>
          <p:cNvPr id="6148" name="Picture 4" descr="Картинки по запросу &quot;нацизм&quot;">
            <a:extLst>
              <a:ext uri="{FF2B5EF4-FFF2-40B4-BE49-F238E27FC236}">
                <a16:creationId xmlns:a16="http://schemas.microsoft.com/office/drawing/2014/main" id="{D541B1E8-56D9-4B46-A219-38BB2260312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836" b="21836"/>
          <a:stretch>
            <a:fillRect/>
          </a:stretch>
        </p:blipFill>
        <p:spPr bwMode="auto">
          <a:xfrm>
            <a:off x="0" y="0"/>
            <a:ext cx="12191985" cy="457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9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t>Список использованных источников</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normAutofit lnSpcReduction="10000"/>
          </a:bodyPr>
          <a:lstStyle/>
          <a:p>
            <a:pPr>
              <a:buFont typeface="Wingdings" panose="05000000000000000000" pitchFamily="2" charset="2"/>
              <a:buChar char="§"/>
            </a:pPr>
            <a:r>
              <a:rPr lang="ru-RU" dirty="0"/>
              <a:t>Сулейманова Ш. С., Назарова Е. А. «ИНФОРМАЦИОННЫЕ ВОЙНЫ: история и современность» , Москва – 2017. Электронный </a:t>
            </a:r>
            <a:r>
              <a:rPr lang="ru-RU" dirty="0" err="1"/>
              <a:t>ресур</a:t>
            </a:r>
            <a:r>
              <a:rPr lang="en-US" dirty="0"/>
              <a:t>c</a:t>
            </a:r>
            <a:r>
              <a:rPr lang="ru-RU" dirty="0"/>
              <a:t>: </a:t>
            </a:r>
            <a:r>
              <a:rPr lang="en-US" dirty="0"/>
              <a:t>[https://mgimo.ru/</a:t>
            </a:r>
            <a:r>
              <a:rPr lang="ru-RU" dirty="0" err="1"/>
              <a:t>upload</a:t>
            </a:r>
            <a:r>
              <a:rPr lang="ru-RU" dirty="0"/>
              <a:t>/</a:t>
            </a:r>
            <a:r>
              <a:rPr lang="ru-RU" dirty="0" err="1"/>
              <a:t>iblock</a:t>
            </a:r>
            <a:r>
              <a:rPr lang="ru-RU" dirty="0"/>
              <a:t>/486</a:t>
            </a:r>
            <a:r>
              <a:rPr lang="en-US" dirty="0"/>
              <a:t> </a:t>
            </a:r>
            <a:r>
              <a:rPr lang="ru-RU" dirty="0"/>
              <a:t>/Сулейманова%20Ш.С.%20Назарова%20Е.А.%20-%20ИНФОРМАЦИОННЫЕ%20ВОЙНЫ.pdf</a:t>
            </a:r>
            <a:r>
              <a:rPr lang="en-US" dirty="0"/>
              <a:t>]</a:t>
            </a:r>
            <a:endParaRPr lang="ru-RU" dirty="0"/>
          </a:p>
          <a:p>
            <a:pPr>
              <a:buFont typeface="Wingdings" panose="05000000000000000000" pitchFamily="2" charset="2"/>
              <a:buChar char="§"/>
            </a:pPr>
            <a:r>
              <a:rPr lang="ru-RU" u="sng" dirty="0"/>
              <a:t>Кикнадзе В.Г., </a:t>
            </a:r>
            <a:r>
              <a:rPr lang="ru-RU" u="sng" dirty="0" err="1"/>
              <a:t>Изонов</a:t>
            </a:r>
            <a:r>
              <a:rPr lang="ru-RU" u="sng" dirty="0"/>
              <a:t> В.В.  Великая  Отечественная  война 1941-1945 гг. Мифы и реальность: 1 ч.</a:t>
            </a:r>
            <a:r>
              <a:rPr lang="ru-RU" dirty="0"/>
              <a:t> / Под ред. В.Б. Зотова, И.И. </a:t>
            </a:r>
            <a:r>
              <a:rPr lang="ru-RU" dirty="0" err="1"/>
              <a:t>Басика</a:t>
            </a:r>
            <a:r>
              <a:rPr lang="ru-RU" dirty="0"/>
              <a:t>. - М.: Изд-во "Юго-Восток-Сервис", 2010. - 60 с. - С. 46-51. Электронный ресурс: </a:t>
            </a:r>
            <a:r>
              <a:rPr lang="en-US" dirty="0"/>
              <a:t>[https://www.noo-journal.ru/</a:t>
            </a:r>
            <a:r>
              <a:rPr lang="ru-RU" dirty="0"/>
              <a:t>противодействие-попыткам-фальсификации-истории-в-ущерб-интересам-россии/великая-отечественная-война-мифы-и-реальность/</a:t>
            </a:r>
            <a:r>
              <a:rPr lang="ru-RU" dirty="0" err="1"/>
              <a:t>вов</a:t>
            </a:r>
            <a:r>
              <a:rPr lang="ru-RU" dirty="0"/>
              <a:t>-и-</a:t>
            </a:r>
            <a:r>
              <a:rPr lang="ru-RU" dirty="0" err="1"/>
              <a:t>ипб</a:t>
            </a:r>
            <a:r>
              <a:rPr lang="ru-RU" dirty="0"/>
              <a:t>/</a:t>
            </a:r>
            <a:r>
              <a:rPr lang="en-US" dirty="0"/>
              <a:t>]</a:t>
            </a:r>
            <a:endParaRPr lang="ru-RU" dirty="0"/>
          </a:p>
          <a:p>
            <a:pPr>
              <a:buFont typeface="Wingdings" panose="05000000000000000000" pitchFamily="2" charset="2"/>
              <a:buChar char="§"/>
            </a:pPr>
            <a:r>
              <a:rPr lang="ru-RU" dirty="0"/>
              <a:t>Македонская В. А., Швец Т. Д. «ИНФОРМАЦИОННО-ПСИХОЛОГИЧЕСКОЕ ПРОТИВОБОРСТВО СССР И ГЕРМАНИИ В ГОДЫ ВЕЛИКОЙ ОТЕЧЕСТВЕННОЙ ВОЙНЫ» Тамбов – 2013. Электронный ресурс: </a:t>
            </a:r>
            <a:r>
              <a:rPr lang="en-US" dirty="0"/>
              <a:t>[https://www.gramota.net/articles/issn_1997-292X_2013_3-2_35.pdf]</a:t>
            </a:r>
            <a:endParaRPr lang="ru-RU" dirty="0"/>
          </a:p>
        </p:txBody>
      </p:sp>
    </p:spTree>
    <p:extLst>
      <p:ext uri="{BB962C8B-B14F-4D97-AF65-F5344CB8AC3E}">
        <p14:creationId xmlns:p14="http://schemas.microsoft.com/office/powerpoint/2010/main" val="59968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BBBE7-CF94-4867-A3DE-B2739C4B9F28}"/>
              </a:ext>
            </a:extLst>
          </p:cNvPr>
          <p:cNvSpPr>
            <a:spLocks noGrp="1"/>
          </p:cNvSpPr>
          <p:nvPr>
            <p:ph type="title"/>
          </p:nvPr>
        </p:nvSpPr>
        <p:spPr/>
        <p:txBody>
          <a:bodyPr/>
          <a:lstStyle/>
          <a:p>
            <a:r>
              <a:rPr lang="ru-RU" dirty="0"/>
              <a:t>Список использованных источников</a:t>
            </a:r>
          </a:p>
        </p:txBody>
      </p:sp>
      <p:sp>
        <p:nvSpPr>
          <p:cNvPr id="3" name="Объект 2">
            <a:extLst>
              <a:ext uri="{FF2B5EF4-FFF2-40B4-BE49-F238E27FC236}">
                <a16:creationId xmlns:a16="http://schemas.microsoft.com/office/drawing/2014/main" id="{8327E48B-5AC7-4D48-894A-2B4B258861B5}"/>
              </a:ext>
            </a:extLst>
          </p:cNvPr>
          <p:cNvSpPr>
            <a:spLocks noGrp="1"/>
          </p:cNvSpPr>
          <p:nvPr>
            <p:ph idx="1"/>
          </p:nvPr>
        </p:nvSpPr>
        <p:spPr/>
        <p:txBody>
          <a:bodyPr/>
          <a:lstStyle/>
          <a:p>
            <a:pPr>
              <a:buFont typeface="Wingdings" panose="05000000000000000000" pitchFamily="2" charset="2"/>
              <a:buChar char="§"/>
            </a:pPr>
            <a:r>
              <a:rPr lang="ru-RU" dirty="0"/>
              <a:t>Публикация от 2018-07-03 «ИНФОРМАЦИОННОЕ ПРОТИВОБОРСТВО ВО ВТОРОЙ МИРОВОЙ ВОЙНЕ» под авторством Панарин И. Н. Электронный ресурс: </a:t>
            </a:r>
            <a:r>
              <a:rPr lang="en-US" dirty="0"/>
              <a:t>[http://panarin.com/konflikt/56-informacionnoe-protivoborstvo-vo-vtoroy-mirovoy-voyne.html]</a:t>
            </a:r>
            <a:endParaRPr lang="ru-RU" dirty="0"/>
          </a:p>
          <a:p>
            <a:pPr>
              <a:buFont typeface="Wingdings" panose="05000000000000000000" pitchFamily="2" charset="2"/>
              <a:buChar char="§"/>
            </a:pPr>
            <a:r>
              <a:rPr lang="ru-RU" dirty="0"/>
              <a:t>Публикация от 2008-10-15 «Система информационного противоборства» под авторством Панарина И. Н. Электронный ресурс: </a:t>
            </a:r>
            <a:r>
              <a:rPr lang="en-US" dirty="0"/>
              <a:t>[https://www.vpk-news.ru/articles/3672]</a:t>
            </a:r>
            <a:endParaRPr lang="ru-RU" dirty="0"/>
          </a:p>
          <a:p>
            <a:pPr>
              <a:buFont typeface="Wingdings" panose="05000000000000000000" pitchFamily="2" charset="2"/>
              <a:buChar char="§"/>
            </a:pPr>
            <a:r>
              <a:rPr lang="ru-RU" dirty="0"/>
              <a:t>Публикация от 2015-04-30 «Информационная война Запада с исторической памятью россиян о Великой Отечественной войне» под авторством Шевченко В. Н. Электронный ресурс: </a:t>
            </a:r>
            <a:r>
              <a:rPr lang="en-US" dirty="0"/>
              <a:t>[http://www.religare.ru/2_106652.html]</a:t>
            </a:r>
            <a:endParaRPr lang="ru-RU" dirty="0"/>
          </a:p>
          <a:p>
            <a:endParaRPr lang="ru-RU" dirty="0"/>
          </a:p>
        </p:txBody>
      </p:sp>
    </p:spTree>
    <p:extLst>
      <p:ext uri="{BB962C8B-B14F-4D97-AF65-F5344CB8AC3E}">
        <p14:creationId xmlns:p14="http://schemas.microsoft.com/office/powerpoint/2010/main" val="190601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C67A3C-7F5B-461E-979E-7D0D6F346CC5}"/>
              </a:ext>
            </a:extLst>
          </p:cNvPr>
          <p:cNvSpPr>
            <a:spLocks noGrp="1"/>
          </p:cNvSpPr>
          <p:nvPr>
            <p:ph type="title"/>
          </p:nvPr>
        </p:nvSpPr>
        <p:spPr/>
        <p:txBody>
          <a:bodyPr/>
          <a:lstStyle/>
          <a:p>
            <a:r>
              <a:rPr lang="ru-RU" dirty="0"/>
              <a:t>Содержание</a:t>
            </a:r>
          </a:p>
        </p:txBody>
      </p:sp>
      <p:sp>
        <p:nvSpPr>
          <p:cNvPr id="3" name="Объект 2">
            <a:extLst>
              <a:ext uri="{FF2B5EF4-FFF2-40B4-BE49-F238E27FC236}">
                <a16:creationId xmlns:a16="http://schemas.microsoft.com/office/drawing/2014/main" id="{062533F4-E721-4382-B273-68DADAD61AC9}"/>
              </a:ext>
            </a:extLst>
          </p:cNvPr>
          <p:cNvSpPr>
            <a:spLocks noGrp="1"/>
          </p:cNvSpPr>
          <p:nvPr>
            <p:ph idx="1"/>
          </p:nvPr>
        </p:nvSpPr>
        <p:spPr>
          <a:xfrm>
            <a:off x="545433" y="2108201"/>
            <a:ext cx="11245514" cy="3760891"/>
          </a:xfrm>
        </p:spPr>
        <p:txBody>
          <a:bodyPr numCol="2">
            <a:noAutofit/>
          </a:bodyPr>
          <a:lstStyle/>
          <a:p>
            <a:r>
              <a:rPr lang="ru-RU" sz="2400" dirty="0"/>
              <a:t>Вступление</a:t>
            </a:r>
          </a:p>
          <a:p>
            <a:r>
              <a:rPr lang="ru-RU" sz="2400" dirty="0"/>
              <a:t>Идеологическое информационное противоборство</a:t>
            </a:r>
          </a:p>
          <a:p>
            <a:r>
              <a:rPr lang="ru-RU" sz="2400" dirty="0"/>
              <a:t>Пропаганда</a:t>
            </a:r>
          </a:p>
          <a:p>
            <a:r>
              <a:rPr lang="ru-RU" sz="2400" dirty="0"/>
              <a:t>Нацизм</a:t>
            </a:r>
          </a:p>
          <a:p>
            <a:pPr lvl="1"/>
            <a:r>
              <a:rPr lang="ru-RU" sz="2400" dirty="0"/>
              <a:t>«Гитлерюгенд»</a:t>
            </a:r>
          </a:p>
          <a:p>
            <a:pPr lvl="1"/>
            <a:r>
              <a:rPr lang="ru-RU" sz="2400" dirty="0"/>
              <a:t>Удачная пропаганда</a:t>
            </a:r>
          </a:p>
          <a:p>
            <a:pPr lvl="1"/>
            <a:r>
              <a:rPr lang="ru-RU" sz="2400" dirty="0"/>
              <a:t>Борьба</a:t>
            </a:r>
          </a:p>
          <a:p>
            <a:r>
              <a:rPr lang="ru-RU" sz="2400" dirty="0"/>
              <a:t>Пропаганда СССР</a:t>
            </a:r>
          </a:p>
          <a:p>
            <a:pPr lvl="1"/>
            <a:r>
              <a:rPr lang="ru-RU" sz="2400" dirty="0"/>
              <a:t>Советский военный плакат</a:t>
            </a:r>
          </a:p>
          <a:p>
            <a:pPr lvl="1"/>
            <a:r>
              <a:rPr lang="ru-RU" sz="2400" dirty="0"/>
              <a:t>Советская пропаганда в печати</a:t>
            </a:r>
          </a:p>
          <a:p>
            <a:pPr lvl="1"/>
            <a:r>
              <a:rPr lang="ru-RU" sz="2400" dirty="0"/>
              <a:t>Советская военная радиопропаганда</a:t>
            </a:r>
          </a:p>
          <a:p>
            <a:r>
              <a:rPr lang="ru-RU" sz="2400" dirty="0"/>
              <a:t>Информационное противоборство сегодня</a:t>
            </a:r>
          </a:p>
          <a:p>
            <a:r>
              <a:rPr lang="ru-RU" sz="2400" dirty="0"/>
              <a:t>Вывод</a:t>
            </a:r>
          </a:p>
          <a:p>
            <a:r>
              <a:rPr lang="ru-RU" sz="2400" dirty="0"/>
              <a:t>Список используемых источников</a:t>
            </a:r>
          </a:p>
        </p:txBody>
      </p:sp>
    </p:spTree>
    <p:extLst>
      <p:ext uri="{BB962C8B-B14F-4D97-AF65-F5344CB8AC3E}">
        <p14:creationId xmlns:p14="http://schemas.microsoft.com/office/powerpoint/2010/main" val="358165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E2106-D1F4-4316-A342-97EC55B22705}"/>
              </a:ext>
            </a:extLst>
          </p:cNvPr>
          <p:cNvSpPr>
            <a:spLocks noGrp="1"/>
          </p:cNvSpPr>
          <p:nvPr>
            <p:ph type="title"/>
          </p:nvPr>
        </p:nvSpPr>
        <p:spPr/>
        <p:txBody>
          <a:bodyPr/>
          <a:lstStyle/>
          <a:p>
            <a:r>
              <a:rPr lang="ru-RU" dirty="0"/>
              <a:t>Вступление</a:t>
            </a:r>
          </a:p>
        </p:txBody>
      </p:sp>
      <p:sp>
        <p:nvSpPr>
          <p:cNvPr id="3" name="Объект 2">
            <a:extLst>
              <a:ext uri="{FF2B5EF4-FFF2-40B4-BE49-F238E27FC236}">
                <a16:creationId xmlns:a16="http://schemas.microsoft.com/office/drawing/2014/main" id="{7D78DB4D-11F8-4D11-8855-84E52A99288F}"/>
              </a:ext>
            </a:extLst>
          </p:cNvPr>
          <p:cNvSpPr>
            <a:spLocks noGrp="1"/>
          </p:cNvSpPr>
          <p:nvPr>
            <p:ph idx="1"/>
          </p:nvPr>
        </p:nvSpPr>
        <p:spPr>
          <a:xfrm>
            <a:off x="1097280" y="2108201"/>
            <a:ext cx="10058400" cy="4148220"/>
          </a:xfrm>
        </p:spPr>
        <p:txBody>
          <a:bodyPr>
            <a:normAutofit/>
          </a:bodyPr>
          <a:lstStyle/>
          <a:p>
            <a:pPr marL="0" indent="0" algn="just">
              <a:buNone/>
            </a:pPr>
            <a:r>
              <a:rPr lang="ru-RU" sz="2400" dirty="0">
                <a:solidFill>
                  <a:schemeClr val="tx1"/>
                </a:solidFill>
              </a:rPr>
              <a:t>	Информационное противоборство есть и остается одним из важнейших аспектов нашей жизни, мы можем бесконечно много возвращаться к словам Натан Майера и находить все больше им подтверждения, если рассматривать информационное противоборство как таковое, то мы можем разделить его на две части, это:</a:t>
            </a:r>
          </a:p>
          <a:p>
            <a:pPr algn="just">
              <a:buFont typeface="Wingdings" panose="05000000000000000000" pitchFamily="2" charset="2"/>
              <a:buChar char="§"/>
            </a:pPr>
            <a:r>
              <a:rPr lang="ru-RU" sz="2400" dirty="0">
                <a:solidFill>
                  <a:schemeClr val="tx1"/>
                </a:solidFill>
              </a:rPr>
              <a:t>Информационно-техническое</a:t>
            </a:r>
          </a:p>
          <a:p>
            <a:pPr algn="just">
              <a:buFont typeface="Wingdings" panose="05000000000000000000" pitchFamily="2" charset="2"/>
              <a:buChar char="§"/>
            </a:pPr>
            <a:r>
              <a:rPr lang="ru-RU" sz="2400" dirty="0">
                <a:solidFill>
                  <a:schemeClr val="tx1"/>
                </a:solidFill>
              </a:rPr>
              <a:t>Идеологическое</a:t>
            </a:r>
          </a:p>
        </p:txBody>
      </p:sp>
    </p:spTree>
    <p:extLst>
      <p:ext uri="{BB962C8B-B14F-4D97-AF65-F5344CB8AC3E}">
        <p14:creationId xmlns:p14="http://schemas.microsoft.com/office/powerpoint/2010/main" val="128343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13949BB-59F1-4990-913D-F840B6E0D728}"/>
              </a:ext>
            </a:extLst>
          </p:cNvPr>
          <p:cNvSpPr>
            <a:spLocks noGrp="1"/>
          </p:cNvSpPr>
          <p:nvPr>
            <p:ph type="title"/>
          </p:nvPr>
        </p:nvSpPr>
        <p:spPr>
          <a:xfrm>
            <a:off x="1097280" y="286603"/>
            <a:ext cx="10058400" cy="1450757"/>
          </a:xfrm>
        </p:spPr>
        <p:txBody>
          <a:bodyPr>
            <a:normAutofit/>
          </a:bodyPr>
          <a:lstStyle/>
          <a:p>
            <a:r>
              <a:rPr lang="ru-RU" dirty="0"/>
              <a:t>Идеологическое информационное противоборство</a:t>
            </a:r>
          </a:p>
        </p:txBody>
      </p:sp>
      <p:cxnSp>
        <p:nvCxnSpPr>
          <p:cNvPr id="73" name="Straight Connector 72">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FB4C7150-7B0C-441A-9B66-105BA97D14B8}"/>
              </a:ext>
            </a:extLst>
          </p:cNvPr>
          <p:cNvSpPr>
            <a:spLocks noGrp="1"/>
          </p:cNvSpPr>
          <p:nvPr>
            <p:ph idx="1"/>
          </p:nvPr>
        </p:nvSpPr>
        <p:spPr>
          <a:xfrm>
            <a:off x="577516" y="2108201"/>
            <a:ext cx="6784576" cy="3987794"/>
          </a:xfrm>
        </p:spPr>
        <p:txBody>
          <a:bodyPr>
            <a:normAutofit/>
          </a:bodyPr>
          <a:lstStyle/>
          <a:p>
            <a:pPr marL="0" indent="0" algn="just">
              <a:buNone/>
            </a:pPr>
            <a:r>
              <a:rPr lang="ru-RU" sz="2400" dirty="0"/>
              <a:t>	Свою работу я хочу посвятить исследованию именно идеологической части информационного противоборства, поскольку меня привлекла ее всеобъемлющая составляющая, ее повсеместность и то, как как страны противники, (в моей рассмотрены лишь действия Нацисткой Германии и СССР) пользовались своими ресурсами ля продвижения своей идеологии и отпора точно таких же попыток со стороны государства-противника.</a:t>
            </a:r>
          </a:p>
        </p:txBody>
      </p:sp>
      <p:pic>
        <p:nvPicPr>
          <p:cNvPr id="2050" name="Picture 2" descr="Картинки по запросу &quot;идеологическое информационное противоборство&quot;">
            <a:extLst>
              <a:ext uri="{FF2B5EF4-FFF2-40B4-BE49-F238E27FC236}">
                <a16:creationId xmlns:a16="http://schemas.microsoft.com/office/drawing/2014/main" id="{C2667ADD-7A22-417F-AAC3-0056D8DB0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00" r="10651" b="3"/>
          <a:stretch/>
        </p:blipFill>
        <p:spPr bwMode="auto">
          <a:xfrm>
            <a:off x="7534656" y="2108200"/>
            <a:ext cx="3621024" cy="360061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9CE1F29-5845-4603-8A4F-BEAD7923E078}"/>
              </a:ext>
            </a:extLst>
          </p:cNvPr>
          <p:cNvSpPr txBox="1"/>
          <p:nvPr/>
        </p:nvSpPr>
        <p:spPr>
          <a:xfrm>
            <a:off x="6952328" y="5642633"/>
            <a:ext cx="5239672" cy="553998"/>
          </a:xfrm>
          <a:prstGeom prst="rect">
            <a:avLst/>
          </a:prstGeom>
          <a:noFill/>
        </p:spPr>
        <p:txBody>
          <a:bodyPr wrap="square" rtlCol="0">
            <a:spAutoFit/>
          </a:bodyPr>
          <a:lstStyle/>
          <a:p>
            <a:r>
              <a:rPr lang="en-US" sz="1000"/>
              <a:t>https://lh3.googleusercontent.com/proxy/yd3Qk6ZpNOYN1rI7Yc3UMpvtyhPf3XTdeDHa3YjI7AzypRmVanq4TN-K964Bk6vZ4cUyP9R9GyHzRoBH3Q9XkGlKyvcqYPJhMLeNZ3juAQ8UGUV1ODLEo6B5-RGtumoAsfqSXzHLK7nqcB1qmWU06MCJ2XYvBS-Z</a:t>
            </a:r>
            <a:endParaRPr lang="ru-RU" sz="1000" dirty="0"/>
          </a:p>
        </p:txBody>
      </p:sp>
    </p:spTree>
    <p:extLst>
      <p:ext uri="{BB962C8B-B14F-4D97-AF65-F5344CB8AC3E}">
        <p14:creationId xmlns:p14="http://schemas.microsoft.com/office/powerpoint/2010/main" val="133564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8DEF56-C5BA-4231-97A7-4A3907C2C902}"/>
              </a:ext>
            </a:extLst>
          </p:cNvPr>
          <p:cNvSpPr>
            <a:spLocks noGrp="1"/>
          </p:cNvSpPr>
          <p:nvPr>
            <p:ph type="title"/>
          </p:nvPr>
        </p:nvSpPr>
        <p:spPr/>
        <p:txBody>
          <a:bodyPr/>
          <a:lstStyle/>
          <a:p>
            <a:r>
              <a:rPr lang="ru-RU" dirty="0">
                <a:solidFill>
                  <a:schemeClr val="tx1"/>
                </a:solidFill>
              </a:rPr>
              <a:t>Пропаганда</a:t>
            </a:r>
          </a:p>
        </p:txBody>
      </p:sp>
      <p:sp>
        <p:nvSpPr>
          <p:cNvPr id="3" name="Объект 2">
            <a:extLst>
              <a:ext uri="{FF2B5EF4-FFF2-40B4-BE49-F238E27FC236}">
                <a16:creationId xmlns:a16="http://schemas.microsoft.com/office/drawing/2014/main" id="{4EB0D2A8-6489-497A-87A8-BF625043A767}"/>
              </a:ext>
            </a:extLst>
          </p:cNvPr>
          <p:cNvSpPr>
            <a:spLocks noGrp="1"/>
          </p:cNvSpPr>
          <p:nvPr>
            <p:ph idx="1"/>
          </p:nvPr>
        </p:nvSpPr>
        <p:spPr/>
        <p:txBody>
          <a:bodyPr>
            <a:normAutofit/>
          </a:bodyPr>
          <a:lstStyle/>
          <a:p>
            <a:pPr marL="0" indent="0" algn="just">
              <a:buNone/>
            </a:pPr>
            <a:r>
              <a:rPr lang="ru-RU" sz="2400" dirty="0">
                <a:solidFill>
                  <a:schemeClr val="tx1"/>
                </a:solidFill>
              </a:rPr>
              <a:t>	Технология создания «образа врага» позволяет сплотить толпу вокруг пропагандиста, навязать толпе выгодные ему убеждения и стереотипы. Основная функция негативной пропаганды — создание иллюзорной, параллельной реальности с «перевёрнутой» системой ценностей, убеждений, взглядов.</a:t>
            </a:r>
          </a:p>
          <a:p>
            <a:pPr marL="0" indent="0" algn="just">
              <a:buNone/>
            </a:pPr>
            <a:r>
              <a:rPr lang="ru-RU" sz="2400" dirty="0">
                <a:solidFill>
                  <a:schemeClr val="tx1"/>
                </a:solidFill>
              </a:rPr>
              <a:t>	Для пропаганды необходимо наличие идеи, целевой аудитории и средств, чтобы донести идею до целевой аудитории. Эффективность пропаганды определяется соотношением фактического количества привлечённых сторонников к планируемому количеству. </a:t>
            </a:r>
          </a:p>
          <a:p>
            <a:pPr marL="0" indent="0" algn="just">
              <a:buNone/>
            </a:pPr>
            <a:endParaRPr lang="ru-RU" sz="2400" dirty="0">
              <a:solidFill>
                <a:schemeClr val="tx1"/>
              </a:solidFill>
            </a:endParaRPr>
          </a:p>
        </p:txBody>
      </p:sp>
    </p:spTree>
    <p:extLst>
      <p:ext uri="{BB962C8B-B14F-4D97-AF65-F5344CB8AC3E}">
        <p14:creationId xmlns:p14="http://schemas.microsoft.com/office/powerpoint/2010/main" val="184058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Картинки по запросу &quot;нацизм&quot;">
            <a:extLst>
              <a:ext uri="{FF2B5EF4-FFF2-40B4-BE49-F238E27FC236}">
                <a16:creationId xmlns:a16="http://schemas.microsoft.com/office/drawing/2014/main" id="{48F3266A-8526-4808-9BAA-B433F5B8713D}"/>
              </a:ext>
            </a:extLst>
          </p:cNvPr>
          <p:cNvPicPr>
            <a:picLocks noChangeAspect="1" noChangeArrowheads="1"/>
          </p:cNvPicPr>
          <p:nvPr/>
        </p:nvPicPr>
        <p:blipFill rotWithShape="1">
          <a:blip r:embed="rId2">
            <a:duotone>
              <a:schemeClr val="bg2">
                <a:shade val="45000"/>
                <a:satMod val="135000"/>
              </a:schemeClr>
              <a:prstClr val="white"/>
            </a:duotone>
            <a:alphaModFix amt="45000"/>
            <a:extLst>
              <a:ext uri="{28A0092B-C50C-407E-A947-70E740481C1C}">
                <a14:useLocalDpi xmlns:a14="http://schemas.microsoft.com/office/drawing/2010/main" val="0"/>
              </a:ext>
            </a:extLst>
          </a:blip>
          <a:srcRect t="7370" b="19101"/>
          <a:stretch/>
        </p:blipFill>
        <p:spPr bwMode="auto">
          <a:xfrm>
            <a:off x="-2"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A96BC63E-F3F5-402D-B7A1-382D77FCCA6C}"/>
              </a:ext>
            </a:extLst>
          </p:cNvPr>
          <p:cNvSpPr>
            <a:spLocks noGrp="1"/>
          </p:cNvSpPr>
          <p:nvPr>
            <p:ph type="title"/>
          </p:nvPr>
        </p:nvSpPr>
        <p:spPr>
          <a:xfrm>
            <a:off x="1097280" y="286603"/>
            <a:ext cx="10058400" cy="1450757"/>
          </a:xfrm>
        </p:spPr>
        <p:txBody>
          <a:bodyPr>
            <a:normAutofit/>
          </a:bodyPr>
          <a:lstStyle/>
          <a:p>
            <a:r>
              <a:rPr lang="ru-RU">
                <a:solidFill>
                  <a:schemeClr val="tx1"/>
                </a:solidFill>
              </a:rPr>
              <a:t>Нацизм</a:t>
            </a:r>
            <a:endParaRPr lang="ru-RU" dirty="0">
              <a:solidFill>
                <a:schemeClr val="tx1"/>
              </a:solidFill>
            </a:endParaRPr>
          </a:p>
        </p:txBody>
      </p:sp>
      <p:cxnSp>
        <p:nvCxnSpPr>
          <p:cNvPr id="73" name="Straight Connector 72">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73E1354A-6AE8-4966-A81C-8672B88318C4}"/>
              </a:ext>
            </a:extLst>
          </p:cNvPr>
          <p:cNvSpPr>
            <a:spLocks noGrp="1"/>
          </p:cNvSpPr>
          <p:nvPr>
            <p:ph idx="1"/>
          </p:nvPr>
        </p:nvSpPr>
        <p:spPr>
          <a:xfrm>
            <a:off x="1097280" y="2108201"/>
            <a:ext cx="10058400" cy="3760891"/>
          </a:xfrm>
        </p:spPr>
        <p:txBody>
          <a:bodyPr>
            <a:normAutofit/>
          </a:bodyPr>
          <a:lstStyle/>
          <a:p>
            <a:pPr marL="0" indent="0" algn="just">
              <a:buNone/>
            </a:pPr>
            <a:r>
              <a:rPr lang="ru-RU" sz="2400">
                <a:solidFill>
                  <a:schemeClr val="tx1"/>
                </a:solidFill>
              </a:rPr>
              <a:t>	Восхождение национал-социалистов к политической власти и весь период существования «Третьего рейха» сопровождались интенсивной пропагандистской кампанией. Во главе, которой стоял Йозеф Геббельс. Он был министром народного просвещения и пропаганды. Этот министр утверждал, что пропаганда – это искусство, которое эффективно лишь в одном случае – если люди меньше догадываются, что их обрабатывают.</a:t>
            </a:r>
            <a:endParaRPr lang="ru-RU" sz="2400" dirty="0">
              <a:solidFill>
                <a:schemeClr val="tx1"/>
              </a:solidFill>
            </a:endParaRPr>
          </a:p>
        </p:txBody>
      </p:sp>
      <p:sp>
        <p:nvSpPr>
          <p:cNvPr id="75" name="Rectangle 74">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5A33C50F-14E9-424D-91BE-CCCED8281543}"/>
              </a:ext>
            </a:extLst>
          </p:cNvPr>
          <p:cNvSpPr txBox="1"/>
          <p:nvPr/>
        </p:nvSpPr>
        <p:spPr>
          <a:xfrm>
            <a:off x="1567542" y="6400800"/>
            <a:ext cx="10726847" cy="369332"/>
          </a:xfrm>
          <a:prstGeom prst="rect">
            <a:avLst/>
          </a:prstGeom>
          <a:noFill/>
        </p:spPr>
        <p:txBody>
          <a:bodyPr wrap="none" rtlCol="0">
            <a:spAutoFit/>
          </a:bodyPr>
          <a:lstStyle/>
          <a:p>
            <a:r>
              <a:rPr lang="en-US" dirty="0"/>
              <a:t>https://www.rubaltic.ru/upload/resize_cache/iblock/d36/400_250_2/d36f9c9dd86782ce00fb9d7c18d53072.jpg</a:t>
            </a:r>
            <a:endParaRPr lang="ru-RU" dirty="0"/>
          </a:p>
        </p:txBody>
      </p:sp>
    </p:spTree>
    <p:extLst>
      <p:ext uri="{BB962C8B-B14F-4D97-AF65-F5344CB8AC3E}">
        <p14:creationId xmlns:p14="http://schemas.microsoft.com/office/powerpoint/2010/main" val="32633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600EF9-9D0D-4D31-A6FC-19B69074A697}"/>
              </a:ext>
            </a:extLst>
          </p:cNvPr>
          <p:cNvSpPr>
            <a:spLocks noGrp="1"/>
          </p:cNvSpPr>
          <p:nvPr>
            <p:ph type="title"/>
          </p:nvPr>
        </p:nvSpPr>
        <p:spPr/>
        <p:txBody>
          <a:bodyPr/>
          <a:lstStyle/>
          <a:p>
            <a:r>
              <a:rPr lang="ru-RU" dirty="0">
                <a:solidFill>
                  <a:schemeClr val="tx1"/>
                </a:solidFill>
              </a:rPr>
              <a:t>Создание «Гитлерюгенд»</a:t>
            </a:r>
          </a:p>
        </p:txBody>
      </p:sp>
      <p:sp>
        <p:nvSpPr>
          <p:cNvPr id="3" name="Объект 2">
            <a:extLst>
              <a:ext uri="{FF2B5EF4-FFF2-40B4-BE49-F238E27FC236}">
                <a16:creationId xmlns:a16="http://schemas.microsoft.com/office/drawing/2014/main" id="{E7EDD716-4368-41B0-AA97-F3CCCDED075F}"/>
              </a:ext>
            </a:extLst>
          </p:cNvPr>
          <p:cNvSpPr>
            <a:spLocks noGrp="1"/>
          </p:cNvSpPr>
          <p:nvPr>
            <p:ph idx="1"/>
          </p:nvPr>
        </p:nvSpPr>
        <p:spPr/>
        <p:txBody>
          <a:bodyPr>
            <a:normAutofit/>
          </a:bodyPr>
          <a:lstStyle/>
          <a:p>
            <a:pPr marL="0" indent="0">
              <a:buNone/>
            </a:pPr>
            <a:r>
              <a:rPr lang="ru-RU" sz="2400" dirty="0">
                <a:solidFill>
                  <a:schemeClr val="tx1"/>
                </a:solidFill>
              </a:rPr>
              <a:t>	Пропаганда или так называемая «Вербовка» происходила в том числе и среди молодого населения Германии, так, например, была организована молодежная нацистская организация военизированного типа. Сам доктор Геббельс прекрасно понимал, что наиболее простым способом всеобъемлющего захвата была вербовка молодого населения, подчиняя себе неокрепшие умы, подростков, с неустоявшейся психикой, изначально велся добровольный отбор, после чего, за несколько лет до начала ВОВ, отбор стал принудительным.</a:t>
            </a:r>
          </a:p>
        </p:txBody>
      </p:sp>
    </p:spTree>
    <p:extLst>
      <p:ext uri="{BB962C8B-B14F-4D97-AF65-F5344CB8AC3E}">
        <p14:creationId xmlns:p14="http://schemas.microsoft.com/office/powerpoint/2010/main" val="216581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solidFill>
                  <a:schemeClr val="tx1"/>
                </a:solidFill>
              </a:rPr>
              <a:t>Удачная пропаганда</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lstStyle/>
          <a:p>
            <a:pPr marL="0" indent="0">
              <a:buNone/>
            </a:pPr>
            <a:r>
              <a:rPr lang="ru-RU" sz="2400" dirty="0">
                <a:solidFill>
                  <a:schemeClr val="tx1"/>
                </a:solidFill>
              </a:rPr>
              <a:t>Позитивная:</a:t>
            </a:r>
          </a:p>
          <a:p>
            <a:pPr lvl="1">
              <a:buFont typeface="Wingdings" panose="05000000000000000000" pitchFamily="2" charset="2"/>
              <a:buChar char="§"/>
            </a:pPr>
            <a:r>
              <a:rPr lang="ru-RU" sz="2200" dirty="0">
                <a:solidFill>
                  <a:schemeClr val="tx1"/>
                </a:solidFill>
              </a:rPr>
              <a:t>Музыкальное обеспечение граждан</a:t>
            </a:r>
          </a:p>
          <a:p>
            <a:pPr lvl="1">
              <a:buFont typeface="Wingdings" panose="05000000000000000000" pitchFamily="2" charset="2"/>
              <a:buChar char="§"/>
            </a:pPr>
            <a:r>
              <a:rPr lang="ru-RU" sz="2200" dirty="0">
                <a:solidFill>
                  <a:schemeClr val="tx1"/>
                </a:solidFill>
              </a:rPr>
              <a:t>Формирование юношеских отрядов</a:t>
            </a:r>
          </a:p>
          <a:p>
            <a:pPr marL="0" indent="0">
              <a:buNone/>
            </a:pPr>
            <a:r>
              <a:rPr lang="ru-RU" sz="2400" dirty="0">
                <a:solidFill>
                  <a:schemeClr val="tx1"/>
                </a:solidFill>
              </a:rPr>
              <a:t>Негативная:</a:t>
            </a:r>
          </a:p>
          <a:p>
            <a:pPr lvl="1">
              <a:buFont typeface="Wingdings" panose="05000000000000000000" pitchFamily="2" charset="2"/>
              <a:buChar char="§"/>
            </a:pPr>
            <a:r>
              <a:rPr lang="ru-RU" sz="2200" dirty="0">
                <a:solidFill>
                  <a:schemeClr val="tx1"/>
                </a:solidFill>
              </a:rPr>
              <a:t>Листовки над Францией</a:t>
            </a:r>
            <a:r>
              <a:rPr lang="en-US" sz="2200" dirty="0">
                <a:solidFill>
                  <a:schemeClr val="tx1"/>
                </a:solidFill>
              </a:rPr>
              <a:t>;</a:t>
            </a:r>
            <a:endParaRPr lang="ru-RU" sz="2200" dirty="0">
              <a:solidFill>
                <a:schemeClr val="tx1"/>
              </a:solidFill>
            </a:endParaRPr>
          </a:p>
          <a:p>
            <a:pPr lvl="1">
              <a:buFont typeface="Wingdings" panose="05000000000000000000" pitchFamily="2" charset="2"/>
              <a:buChar char="§"/>
            </a:pPr>
            <a:r>
              <a:rPr lang="ru-RU" sz="2200" dirty="0">
                <a:solidFill>
                  <a:schemeClr val="tx1"/>
                </a:solidFill>
              </a:rPr>
              <a:t>Радиопередачи в Европу</a:t>
            </a:r>
            <a:r>
              <a:rPr lang="en-US" sz="2200" dirty="0">
                <a:solidFill>
                  <a:schemeClr val="tx1"/>
                </a:solidFill>
              </a:rPr>
              <a:t>;</a:t>
            </a:r>
          </a:p>
          <a:p>
            <a:pPr>
              <a:buFont typeface="Wingdings" panose="05000000000000000000" pitchFamily="2" charset="2"/>
              <a:buChar char="§"/>
            </a:pPr>
            <a:endParaRPr lang="ru-RU" sz="2400" dirty="0">
              <a:solidFill>
                <a:schemeClr val="tx1"/>
              </a:solidFill>
            </a:endParaRPr>
          </a:p>
        </p:txBody>
      </p:sp>
    </p:spTree>
    <p:extLst>
      <p:ext uri="{BB962C8B-B14F-4D97-AF65-F5344CB8AC3E}">
        <p14:creationId xmlns:p14="http://schemas.microsoft.com/office/powerpoint/2010/main" val="233152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2FFCF6-6C5B-4210-BF67-9833292DD603}"/>
              </a:ext>
            </a:extLst>
          </p:cNvPr>
          <p:cNvSpPr>
            <a:spLocks noGrp="1"/>
          </p:cNvSpPr>
          <p:nvPr>
            <p:ph type="title"/>
          </p:nvPr>
        </p:nvSpPr>
        <p:spPr/>
        <p:txBody>
          <a:bodyPr/>
          <a:lstStyle/>
          <a:p>
            <a:r>
              <a:rPr lang="ru-RU" dirty="0">
                <a:solidFill>
                  <a:schemeClr val="tx1"/>
                </a:solidFill>
              </a:rPr>
              <a:t>Борьба</a:t>
            </a:r>
          </a:p>
        </p:txBody>
      </p:sp>
      <p:sp>
        <p:nvSpPr>
          <p:cNvPr id="3" name="Объект 2">
            <a:extLst>
              <a:ext uri="{FF2B5EF4-FFF2-40B4-BE49-F238E27FC236}">
                <a16:creationId xmlns:a16="http://schemas.microsoft.com/office/drawing/2014/main" id="{F292EF9E-729A-4EF7-B40F-C380B016809A}"/>
              </a:ext>
            </a:extLst>
          </p:cNvPr>
          <p:cNvSpPr>
            <a:spLocks noGrp="1"/>
          </p:cNvSpPr>
          <p:nvPr>
            <p:ph idx="1"/>
          </p:nvPr>
        </p:nvSpPr>
        <p:spPr/>
        <p:txBody>
          <a:bodyPr>
            <a:normAutofit/>
          </a:bodyPr>
          <a:lstStyle/>
          <a:p>
            <a:pPr marL="0" indent="0" algn="just">
              <a:buNone/>
            </a:pPr>
            <a:r>
              <a:rPr lang="ru-RU" sz="2400" dirty="0">
                <a:solidFill>
                  <a:schemeClr val="tx1"/>
                </a:solidFill>
              </a:rPr>
              <a:t>	Первое время в период Великой Отечественной Войны со стороны СССР не предпринималось по большей части никаких действий, кроме как принудительного изъятия листовок, журналов и газет и пропагандистскими высказываниями.</a:t>
            </a:r>
          </a:p>
          <a:p>
            <a:pPr marL="0" indent="0" algn="just">
              <a:buNone/>
            </a:pPr>
            <a:r>
              <a:rPr lang="ru-RU" sz="2400" dirty="0">
                <a:solidFill>
                  <a:schemeClr val="tx1"/>
                </a:solidFill>
              </a:rPr>
              <a:t>	Создание же специального органа было лишь в 1942 и сразу же принесло свои плоды, ведь оно было направлено не только на противодействие внутри страны, но и на действия на территории противника.</a:t>
            </a:r>
          </a:p>
          <a:p>
            <a:pPr marL="0" indent="0" algn="just">
              <a:buNone/>
            </a:pPr>
            <a:endParaRPr lang="ru-RU" sz="2400" dirty="0">
              <a:solidFill>
                <a:schemeClr val="tx1"/>
              </a:solidFill>
            </a:endParaRPr>
          </a:p>
        </p:txBody>
      </p:sp>
    </p:spTree>
    <p:extLst>
      <p:ext uri="{BB962C8B-B14F-4D97-AF65-F5344CB8AC3E}">
        <p14:creationId xmlns:p14="http://schemas.microsoft.com/office/powerpoint/2010/main" val="552837995"/>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72B55CF33AE63468345522428A0235C" ma:contentTypeVersion="0" ma:contentTypeDescription="Создание документа." ma:contentTypeScope="" ma:versionID="4e93a32434056c4167c2dab136f98405">
  <xsd:schema xmlns:xsd="http://www.w3.org/2001/XMLSchema" xmlns:xs="http://www.w3.org/2001/XMLSchema" xmlns:p="http://schemas.microsoft.com/office/2006/metadata/properties" targetNamespace="http://schemas.microsoft.com/office/2006/metadata/properties" ma:root="true" ma:fieldsID="5b6ee6868b3de15550ffcb219b05998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C23EB1-8856-4125-AE78-D618D96BDF66}"/>
</file>

<file path=customXml/itemProps2.xml><?xml version="1.0" encoding="utf-8"?>
<ds:datastoreItem xmlns:ds="http://schemas.openxmlformats.org/officeDocument/2006/customXml" ds:itemID="{A4F15386-2E9E-4E1F-967E-522F5649E5DA}"/>
</file>

<file path=customXml/itemProps3.xml><?xml version="1.0" encoding="utf-8"?>
<ds:datastoreItem xmlns:ds="http://schemas.openxmlformats.org/officeDocument/2006/customXml" ds:itemID="{7EF497D3-273C-483E-8E9C-3EB9664CD16D}"/>
</file>

<file path=docProps/app.xml><?xml version="1.0" encoding="utf-8"?>
<Properties xmlns="http://schemas.openxmlformats.org/officeDocument/2006/extended-properties" xmlns:vt="http://schemas.openxmlformats.org/officeDocument/2006/docPropsVTypes">
  <TotalTime>26</TotalTime>
  <Words>1379</Words>
  <Application>Microsoft Office PowerPoint</Application>
  <PresentationFormat>Широкоэкранный</PresentationFormat>
  <Paragraphs>79</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Wingdings</vt:lpstr>
      <vt:lpstr>RetrospectVTI</vt:lpstr>
      <vt:lpstr>Информационная война в период Великой Отечественной Войны</vt:lpstr>
      <vt:lpstr>Содержание</vt:lpstr>
      <vt:lpstr>Вступление</vt:lpstr>
      <vt:lpstr>Идеологическое информационное противоборство</vt:lpstr>
      <vt:lpstr>Пропаганда</vt:lpstr>
      <vt:lpstr>Нацизм</vt:lpstr>
      <vt:lpstr>Создание «Гитлерюгенд»</vt:lpstr>
      <vt:lpstr>Удачная пропаганда</vt:lpstr>
      <vt:lpstr>Борьба</vt:lpstr>
      <vt:lpstr>Пропаганда СССР</vt:lpstr>
      <vt:lpstr>Советский военный плакат</vt:lpstr>
      <vt:lpstr>Советская пропаганда в печати</vt:lpstr>
      <vt:lpstr>Советская радиопропаганда</vt:lpstr>
      <vt:lpstr>Информационное противоборство сегодня</vt:lpstr>
      <vt:lpstr>Информационное противоборство сегодня</vt:lpstr>
      <vt:lpstr>Вывод</vt:lpstr>
      <vt:lpstr>Спасибо за внимание!</vt:lpstr>
      <vt:lpstr>Список использованных источников</vt:lpstr>
      <vt:lpstr>Список использованных источников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Информационная война в период Великой Отечественной Войны</dc:title>
  <dc:creator>Мисюков Глеб Игоревич</dc:creator>
  <cp:lastModifiedBy>Мисюков Глеб Игоревич</cp:lastModifiedBy>
  <cp:revision>4</cp:revision>
  <dcterms:created xsi:type="dcterms:W3CDTF">2020-03-16T22:54:40Z</dcterms:created>
  <dcterms:modified xsi:type="dcterms:W3CDTF">2020-03-16T23:21:11Z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0x010100272B55CF33AE63468345522428A0235C</vt:lpwstr>
  </property>
</Properties>
</file>