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5" r:id="rId11"/>
    <p:sldId id="264" r:id="rId12"/>
    <p:sldId id="266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7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F72F0-5EC3-4BA9-818D-44DEBDD88EF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FE70A-2D30-4913-BF0A-7FE66812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0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367-33CD-4D01-AB29-FE4A9E5D956A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2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0504-0042-4429-8D68-01E56E8E07D6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1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637-0E40-45AD-9253-9A1FB789E821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45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459-CDE1-4C58-9402-DBF86BC76E9F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2D43-3D49-470E-8C50-7E98000B13AC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462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351C-CEE4-4A1B-A1AD-28CD883870C3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0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6A65-AB59-4270-B39D-B3C6C3B0D3D0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0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807F-3489-411F-AA10-7AA188010A4F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7A-7549-437C-B9F6-253160376A30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9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BAB9-F45C-44A0-9787-23E49B00E2ED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8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6277-400F-4B82-B403-DD5AD55A2FD6}" type="datetime1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0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64A1-1F8B-4E38-B331-6FFBF8E9775F}" type="datetime1">
              <a:rPr lang="ru-RU" smtClean="0"/>
              <a:t>21.02.2020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A61F-3B9C-4C39-A5AC-B4B13B5DA1D4}" type="datetime1">
              <a:rPr lang="ru-RU" smtClean="0"/>
              <a:t>21.02.2020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921-6825-46B1-8BB9-84CB080876DF}" type="datetime1">
              <a:rPr lang="ru-RU" smtClean="0"/>
              <a:t>21.02.2020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4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556F-2FA6-4DD0-B3D1-A2E77EBA1C06}" type="datetime1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6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63E6-71BA-40E1-8B49-C4CB1BC10339}" type="datetime1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7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41DE-8FB0-4B2D-A181-1A67772810CF}" type="datetime1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C7C147-FC5D-45A3-8FEB-61C77A2FE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C27054-116E-4D6A-80DD-4AD46FA05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9" r="4984" b="1"/>
          <a:stretch/>
        </p:blipFill>
        <p:spPr>
          <a:xfrm>
            <a:off x="5123543" y="-1"/>
            <a:ext cx="5201036" cy="4504344"/>
          </a:xfrm>
          <a:custGeom>
            <a:avLst/>
            <a:gdLst/>
            <a:ahLst/>
            <a:cxnLst/>
            <a:rect l="l" t="t" r="r" b="b"/>
            <a:pathLst>
              <a:path w="5201036" h="4504344">
                <a:moveTo>
                  <a:pt x="379987" y="0"/>
                </a:moveTo>
                <a:lnTo>
                  <a:pt x="5201036" y="0"/>
                </a:lnTo>
                <a:lnTo>
                  <a:pt x="1797922" y="4504344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738F-F71E-4CC0-A9F4-792E90AF7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628" y="1572039"/>
            <a:ext cx="5698780" cy="295192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Биометрические данные в банках. Единая биометрическая система.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A17E8C-1F5C-4FB7-BA03-99F422D0B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269" y="5078241"/>
            <a:ext cx="5111631" cy="109689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Работу выполнил: Лингарт В.В.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Научный руководитель: Ларионова С.Л.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D64583-AC2C-4154-B5B4-88ACEF152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250" y1="66111" x2="53203" y2="67083"/>
                        <a14:foregroundMark x1="53203" y1="67083" x2="63594" y2="66389"/>
                        <a14:foregroundMark x1="63594" y1="66389" x2="68594" y2="66944"/>
                        <a14:foregroundMark x1="68594" y1="66944" x2="31797" y2="67500"/>
                        <a14:foregroundMark x1="31797" y1="67500" x2="31719" y2="66250"/>
                        <a14:foregroundMark x1="40938" y1="66250" x2="40938" y2="66250"/>
                        <a14:foregroundMark x1="40547" y1="66111" x2="40547" y2="65833"/>
                        <a14:foregroundMark x1="40938" y1="65833" x2="40156" y2="65833"/>
                        <a14:foregroundMark x1="40781" y1="68056" x2="55937" y2="68750"/>
                        <a14:foregroundMark x1="55937" y1="68750" x2="66250" y2="68333"/>
                        <a14:foregroundMark x1="66250" y1="68333" x2="68984" y2="68333"/>
                        <a14:foregroundMark x1="32344" y1="65694" x2="36953" y2="69028"/>
                        <a14:foregroundMark x1="36953" y1="69028" x2="41875" y2="69028"/>
                        <a14:foregroundMark x1="41875" y1="69028" x2="44531" y2="68194"/>
                        <a14:foregroundMark x1="35547" y1="68889" x2="32266" y2="65694"/>
                        <a14:foregroundMark x1="66719" y1="66806" x2="65703" y2="68750"/>
                        <a14:foregroundMark x1="67344" y1="68333" x2="69219" y2="68056"/>
                        <a14:foregroundMark x1="69141" y1="67917" x2="68438" y2="66528"/>
                        <a14:foregroundMark x1="68516" y1="66528" x2="68750" y2="67083"/>
                        <a14:foregroundMark x1="34766" y1="68750" x2="39453" y2="65694"/>
                        <a14:foregroundMark x1="39453" y1="65694" x2="42891" y2="66111"/>
                        <a14:foregroundMark x1="31406" y1="66667" x2="31406" y2="66667"/>
                        <a14:foregroundMark x1="31094" y1="66667" x2="31250" y2="68333"/>
                        <a14:foregroundMark x1="31484" y1="68472" x2="33281" y2="69306"/>
                        <a14:foregroundMark x1="33672" y1="69028" x2="34844" y2="69306"/>
                        <a14:foregroundMark x1="45859" y1="68611" x2="48750" y2="69028"/>
                        <a14:foregroundMark x1="48359" y1="69722" x2="48594" y2="69722"/>
                        <a14:foregroundMark x1="53203" y1="66944" x2="52812" y2="67083"/>
                        <a14:foregroundMark x1="52891" y1="67083" x2="54766" y2="66944"/>
                        <a14:foregroundMark x1="54609" y1="66667" x2="53516" y2="66667"/>
                        <a14:foregroundMark x1="52500" y1="66944" x2="57188" y2="66667"/>
                        <a14:foregroundMark x1="57188" y1="66806" x2="58984" y2="66944"/>
                        <a14:foregroundMark x1="47500" y1="66944" x2="51094" y2="66944"/>
                        <a14:foregroundMark x1="48750" y1="66944" x2="49609" y2="66528"/>
                        <a14:foregroundMark x1="49063" y1="66528" x2="49063" y2="66528"/>
                        <a14:foregroundMark x1="48594" y1="66528" x2="48594" y2="66528"/>
                        <a14:foregroundMark x1="68906" y1="69583" x2="68594" y2="68889"/>
                        <a14:foregroundMark x1="68516" y1="68472" x2="68516" y2="68472"/>
                        <a14:foregroundMark x1="68828" y1="68472" x2="68828" y2="68472"/>
                        <a14:foregroundMark x1="68906" y1="68750" x2="67188" y2="6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5946" y="1298961"/>
            <a:ext cx="7227081" cy="406523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319A7F-BF30-4044-9566-E88D00DA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AA93A-2E60-4527-9E2B-D9A056D1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D3179-FEAC-4ABE-BF92-FC92B1E73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F8F7AB-D876-4B4F-87CB-84853B5ECB7E}"/>
              </a:ext>
            </a:extLst>
          </p:cNvPr>
          <p:cNvSpPr/>
          <p:nvPr/>
        </p:nvSpPr>
        <p:spPr>
          <a:xfrm>
            <a:off x="321466" y="384772"/>
            <a:ext cx="1761067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APM </a:t>
            </a:r>
            <a:r>
              <a:rPr lang="ru-RU" dirty="0"/>
              <a:t>Оператора КО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CF87CF-84BA-40C8-A79A-8DB74695117B}"/>
              </a:ext>
            </a:extLst>
          </p:cNvPr>
          <p:cNvSpPr/>
          <p:nvPr/>
        </p:nvSpPr>
        <p:spPr>
          <a:xfrm>
            <a:off x="321467" y="1207295"/>
            <a:ext cx="1761067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APM </a:t>
            </a:r>
            <a:r>
              <a:rPr lang="ru-RU"/>
              <a:t>Оператора КО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298D47-2880-4BB2-B81D-70726752F400}"/>
              </a:ext>
            </a:extLst>
          </p:cNvPr>
          <p:cNvSpPr/>
          <p:nvPr/>
        </p:nvSpPr>
        <p:spPr>
          <a:xfrm>
            <a:off x="3079134" y="379215"/>
            <a:ext cx="1761067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Филиал КО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893144-BE5D-4DAB-A204-5E15F535AE58}"/>
              </a:ext>
            </a:extLst>
          </p:cNvPr>
          <p:cNvSpPr/>
          <p:nvPr/>
        </p:nvSpPr>
        <p:spPr>
          <a:xfrm>
            <a:off x="3079134" y="1192578"/>
            <a:ext cx="1761067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Филиал КО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7C6AD1-0B1A-4BFA-B9BB-D9BA77F5B28D}"/>
              </a:ext>
            </a:extLst>
          </p:cNvPr>
          <p:cNvSpPr/>
          <p:nvPr/>
        </p:nvSpPr>
        <p:spPr>
          <a:xfrm>
            <a:off x="5224760" y="84457"/>
            <a:ext cx="1761067" cy="55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Криптошлюз</a:t>
            </a:r>
            <a:r>
              <a:rPr lang="ru-RU" dirty="0"/>
              <a:t> класса КС3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81233D-C835-4670-B621-B35EFA68A2D5}"/>
              </a:ext>
            </a:extLst>
          </p:cNvPr>
          <p:cNvSpPr/>
          <p:nvPr/>
        </p:nvSpPr>
        <p:spPr>
          <a:xfrm>
            <a:off x="5311601" y="1041278"/>
            <a:ext cx="1761067" cy="8126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Криптошлюз</a:t>
            </a:r>
            <a:r>
              <a:rPr lang="ru-RU" dirty="0"/>
              <a:t> класса КС2, СЗИ от НСД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6E4A42-9B52-4B93-B333-729D92D08A3D}"/>
              </a:ext>
            </a:extLst>
          </p:cNvPr>
          <p:cNvSpPr/>
          <p:nvPr/>
        </p:nvSpPr>
        <p:spPr>
          <a:xfrm>
            <a:off x="8657022" y="567145"/>
            <a:ext cx="1761067" cy="558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Канал связи внутри КО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3080BC6-FF03-400D-9412-120B23ECDF3B}"/>
              </a:ext>
            </a:extLst>
          </p:cNvPr>
          <p:cNvSpPr/>
          <p:nvPr/>
        </p:nvSpPr>
        <p:spPr>
          <a:xfrm>
            <a:off x="8605537" y="2137671"/>
            <a:ext cx="1761067" cy="55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Криптошлюз</a:t>
            </a:r>
            <a:r>
              <a:rPr lang="ru-RU" dirty="0"/>
              <a:t> класса КС3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264B79-7385-49DF-8F4C-147482A03A3B}"/>
              </a:ext>
            </a:extLst>
          </p:cNvPr>
          <p:cNvSpPr/>
          <p:nvPr/>
        </p:nvSpPr>
        <p:spPr>
          <a:xfrm>
            <a:off x="6552129" y="2125950"/>
            <a:ext cx="1761067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Головной офис КО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65B0D8-5B52-4560-AFD4-5A96CAF1B770}"/>
              </a:ext>
            </a:extLst>
          </p:cNvPr>
          <p:cNvSpPr/>
          <p:nvPr/>
        </p:nvSpPr>
        <p:spPr>
          <a:xfrm>
            <a:off x="6552128" y="3147630"/>
            <a:ext cx="1761067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АРМ сбора биометрии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6CA723C-71E5-4E28-9369-1DF9F75E7364}"/>
              </a:ext>
            </a:extLst>
          </p:cNvPr>
          <p:cNvSpPr/>
          <p:nvPr/>
        </p:nvSpPr>
        <p:spPr>
          <a:xfrm>
            <a:off x="3686418" y="2012086"/>
            <a:ext cx="1761067" cy="7725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Криптошлюз</a:t>
            </a:r>
            <a:r>
              <a:rPr lang="ru-RU" dirty="0"/>
              <a:t> класса КС3 (СМЭВ)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548E149-54CB-4FB3-8DD6-8BA60060A0F6}"/>
              </a:ext>
            </a:extLst>
          </p:cNvPr>
          <p:cNvSpPr/>
          <p:nvPr/>
        </p:nvSpPr>
        <p:spPr>
          <a:xfrm>
            <a:off x="1284410" y="2131603"/>
            <a:ext cx="1761067" cy="558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Интернет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600030F-A6B0-4CD9-A662-ED2EEF51D3B5}"/>
              </a:ext>
            </a:extLst>
          </p:cNvPr>
          <p:cNvSpPr/>
          <p:nvPr/>
        </p:nvSpPr>
        <p:spPr>
          <a:xfrm>
            <a:off x="3634933" y="3115106"/>
            <a:ext cx="1761067" cy="5033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Криптошлюз</a:t>
            </a:r>
            <a:r>
              <a:rPr lang="ru-RU" dirty="0"/>
              <a:t> класса КС3 КО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DDF6E2-3BDD-4730-AFEA-B14BD0BC5D01}"/>
              </a:ext>
            </a:extLst>
          </p:cNvPr>
          <p:cNvSpPr/>
          <p:nvPr/>
        </p:nvSpPr>
        <p:spPr>
          <a:xfrm>
            <a:off x="1207599" y="3110744"/>
            <a:ext cx="1761067" cy="558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Интернет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9D42BAD-23FE-4170-A458-6744990FA732}"/>
              </a:ext>
            </a:extLst>
          </p:cNvPr>
          <p:cNvSpPr/>
          <p:nvPr/>
        </p:nvSpPr>
        <p:spPr>
          <a:xfrm>
            <a:off x="677334" y="4100975"/>
            <a:ext cx="1761067" cy="55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Криптошлюз</a:t>
            </a:r>
            <a:r>
              <a:rPr lang="ru-RU" dirty="0"/>
              <a:t> класса КС3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8D88D1-5FB1-4969-8A5D-8206671DC387}"/>
              </a:ext>
            </a:extLst>
          </p:cNvPr>
          <p:cNvSpPr/>
          <p:nvPr/>
        </p:nvSpPr>
        <p:spPr>
          <a:xfrm>
            <a:off x="677333" y="4919397"/>
            <a:ext cx="1761067" cy="55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Криптошлюз</a:t>
            </a:r>
            <a:r>
              <a:rPr lang="ru-RU" dirty="0"/>
              <a:t> класса КС3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88E68BD-DF96-4886-8056-39D2D08C097C}"/>
              </a:ext>
            </a:extLst>
          </p:cNvPr>
          <p:cNvSpPr/>
          <p:nvPr/>
        </p:nvSpPr>
        <p:spPr>
          <a:xfrm>
            <a:off x="6349979" y="5902636"/>
            <a:ext cx="1901730" cy="687618"/>
          </a:xfrm>
          <a:prstGeom prst="rect">
            <a:avLst/>
          </a:prstGeom>
          <a:solidFill>
            <a:srgbClr val="9751C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ЕБС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470AB75-BA11-440F-AB9F-499AFCD7802F}"/>
              </a:ext>
            </a:extLst>
          </p:cNvPr>
          <p:cNvSpPr/>
          <p:nvPr/>
        </p:nvSpPr>
        <p:spPr>
          <a:xfrm>
            <a:off x="3760124" y="3979131"/>
            <a:ext cx="1761067" cy="558800"/>
          </a:xfrm>
          <a:prstGeom prst="rect">
            <a:avLst/>
          </a:prstGeom>
          <a:solidFill>
            <a:srgbClr val="7DDD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ЕСИА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1F5C3C2-E3B5-4533-9F90-592B18F8F4A1}"/>
              </a:ext>
            </a:extLst>
          </p:cNvPr>
          <p:cNvSpPr/>
          <p:nvPr/>
        </p:nvSpPr>
        <p:spPr>
          <a:xfrm>
            <a:off x="3758448" y="4854988"/>
            <a:ext cx="1761067" cy="558800"/>
          </a:xfrm>
          <a:prstGeom prst="rect">
            <a:avLst/>
          </a:prstGeom>
          <a:solidFill>
            <a:srgbClr val="7DDD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СМЭВ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201E9E7-BAF4-477E-ADEE-830E81965795}"/>
              </a:ext>
            </a:extLst>
          </p:cNvPr>
          <p:cNvSpPr/>
          <p:nvPr/>
        </p:nvSpPr>
        <p:spPr>
          <a:xfrm>
            <a:off x="5790277" y="4000564"/>
            <a:ext cx="1761067" cy="55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Криптошлюз</a:t>
            </a:r>
            <a:r>
              <a:rPr lang="ru-RU" dirty="0"/>
              <a:t> класса КВ2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7D38FA0-B568-449D-8AA9-CE92BC813781}"/>
              </a:ext>
            </a:extLst>
          </p:cNvPr>
          <p:cNvSpPr/>
          <p:nvPr/>
        </p:nvSpPr>
        <p:spPr>
          <a:xfrm>
            <a:off x="6420310" y="5122390"/>
            <a:ext cx="1761067" cy="55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Криптошлюз класса КВ2</a:t>
            </a:r>
            <a:endParaRPr lang="ru-RU" dirty="0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0A5EA22-364E-4A1D-81AF-D6BC1AB7F181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2082533" y="658615"/>
            <a:ext cx="996601" cy="55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D9C1CE4-901A-4AEF-AED9-7C7208BA5F6D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840201" y="363857"/>
            <a:ext cx="384559" cy="2947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CDFD7FBD-0106-4C80-8BC6-3FA89C8815A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082534" y="1471978"/>
            <a:ext cx="996600" cy="147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998C69BD-1424-4DCD-80BC-78F4B9BFF35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4840201" y="1447595"/>
            <a:ext cx="471400" cy="243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9F24FD5F-6245-46E8-969C-19213CF7FFE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6985827" y="363857"/>
            <a:ext cx="1671195" cy="482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BF711B5B-25D0-4E6C-82FA-F72D84F47B0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7072668" y="846545"/>
            <a:ext cx="1584354" cy="6010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B4F197B-122C-4036-9F95-B71C2D9F1DFC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9486071" y="1125945"/>
            <a:ext cx="51485" cy="10117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8032B8A2-9056-4FE6-B2BC-1DE53905BE0A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>
          <a:xfrm flipH="1" flipV="1">
            <a:off x="8313196" y="2405350"/>
            <a:ext cx="292341" cy="117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938617E6-70B1-4A3B-AC28-503A35FDA562}"/>
              </a:ext>
            </a:extLst>
          </p:cNvPr>
          <p:cNvCxnSpPr>
            <a:cxnSpLocks/>
            <a:stCxn id="12" idx="1"/>
            <a:endCxn id="14" idx="3"/>
          </p:cNvCxnSpPr>
          <p:nvPr/>
        </p:nvCxnSpPr>
        <p:spPr>
          <a:xfrm flipH="1" flipV="1">
            <a:off x="5447485" y="2398380"/>
            <a:ext cx="1104644" cy="69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9B0ACAB8-21CB-4B15-93AE-719566908FBD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flipH="1">
            <a:off x="3045477" y="2398380"/>
            <a:ext cx="640941" cy="126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88FE15ED-C3C3-4495-BF6D-AFC6D0896273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7432662" y="2684750"/>
            <a:ext cx="1" cy="462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38D34CBD-6B45-4C04-8F52-BBA3F59B89B9}"/>
              </a:ext>
            </a:extLst>
          </p:cNvPr>
          <p:cNvCxnSpPr>
            <a:cxnSpLocks/>
            <a:stCxn id="12" idx="1"/>
            <a:endCxn id="16" idx="3"/>
          </p:cNvCxnSpPr>
          <p:nvPr/>
        </p:nvCxnSpPr>
        <p:spPr>
          <a:xfrm flipH="1">
            <a:off x="5396000" y="2405350"/>
            <a:ext cx="1156129" cy="9614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7CFBAF4E-7B21-4FA8-BF0B-7A9AA3C242EE}"/>
              </a:ext>
            </a:extLst>
          </p:cNvPr>
          <p:cNvCxnSpPr>
            <a:cxnSpLocks/>
            <a:stCxn id="16" idx="1"/>
            <a:endCxn id="17" idx="3"/>
          </p:cNvCxnSpPr>
          <p:nvPr/>
        </p:nvCxnSpPr>
        <p:spPr>
          <a:xfrm flipH="1">
            <a:off x="2968666" y="3366761"/>
            <a:ext cx="666267" cy="233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Соединитель: изогнутый 85">
            <a:extLst>
              <a:ext uri="{FF2B5EF4-FFF2-40B4-BE49-F238E27FC236}">
                <a16:creationId xmlns:a16="http://schemas.microsoft.com/office/drawing/2014/main" id="{58E47B91-89AB-455E-9ACE-423C2286940C}"/>
              </a:ext>
            </a:extLst>
          </p:cNvPr>
          <p:cNvCxnSpPr>
            <a:cxnSpLocks/>
            <a:stCxn id="15" idx="1"/>
            <a:endCxn id="18" idx="1"/>
          </p:cNvCxnSpPr>
          <p:nvPr/>
        </p:nvCxnSpPr>
        <p:spPr>
          <a:xfrm rot="10800000" flipV="1">
            <a:off x="677334" y="2411003"/>
            <a:ext cx="607076" cy="1969372"/>
          </a:xfrm>
          <a:prstGeom prst="curvedConnector3">
            <a:avLst>
              <a:gd name="adj1" fmla="val 137656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Соединитель: изогнутый 89">
            <a:extLst>
              <a:ext uri="{FF2B5EF4-FFF2-40B4-BE49-F238E27FC236}">
                <a16:creationId xmlns:a16="http://schemas.microsoft.com/office/drawing/2014/main" id="{2B0A8946-7342-4146-BC3B-D6D9D98E5BD9}"/>
              </a:ext>
            </a:extLst>
          </p:cNvPr>
          <p:cNvCxnSpPr>
            <a:cxnSpLocks/>
            <a:stCxn id="17" idx="1"/>
            <a:endCxn id="19" idx="1"/>
          </p:cNvCxnSpPr>
          <p:nvPr/>
        </p:nvCxnSpPr>
        <p:spPr>
          <a:xfrm rot="10800000" flipV="1">
            <a:off x="677333" y="3390143"/>
            <a:ext cx="530266" cy="1808653"/>
          </a:xfrm>
          <a:prstGeom prst="curvedConnector3">
            <a:avLst>
              <a:gd name="adj1" fmla="val 18143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506C90D2-697D-4C69-8691-48B23F5E6FEF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 flipV="1">
            <a:off x="2438401" y="4258531"/>
            <a:ext cx="1321723" cy="1218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A88C2847-A651-4D9D-9BF5-9BB40B341A36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>
          <a:xfrm>
            <a:off x="2438401" y="4380375"/>
            <a:ext cx="1320047" cy="7540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D5AEDFF3-BDA3-4DFC-8A11-01DA04F2C1D1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2438400" y="5198797"/>
            <a:ext cx="3911579" cy="10476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088F7EC1-6AC3-4D81-BAE3-0B66AE34CD0F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5521191" y="4258531"/>
            <a:ext cx="269086" cy="214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BB605F03-1BEB-44F4-AD52-D30BDDC25F56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6670811" y="4559364"/>
            <a:ext cx="630033" cy="5630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8EF1112E-F153-49B2-A3B1-1783CED70C84}"/>
              </a:ext>
            </a:extLst>
          </p:cNvPr>
          <p:cNvCxnSpPr>
            <a:cxnSpLocks/>
            <a:stCxn id="25" idx="2"/>
            <a:endCxn id="21" idx="0"/>
          </p:cNvCxnSpPr>
          <p:nvPr/>
        </p:nvCxnSpPr>
        <p:spPr>
          <a:xfrm>
            <a:off x="7300844" y="5681190"/>
            <a:ext cx="0" cy="2214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77BF36DD-2A44-451B-9D0F-8E3525D6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062A9-CD4E-4D0A-BBF1-585EFC27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4A2ED13-480C-4020-AB84-EF8354535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170" y="1159360"/>
            <a:ext cx="6445933" cy="458118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0C0C3B-ABB8-4DDC-8502-1A963934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50115-4FA7-4638-A542-4011BE45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240485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Архитектура платформы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Id-Me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Архитектура платформы Id-Me">
            <a:extLst>
              <a:ext uri="{FF2B5EF4-FFF2-40B4-BE49-F238E27FC236}">
                <a16:creationId xmlns:a16="http://schemas.microsoft.com/office/drawing/2014/main" id="{1F5B7ED1-FE0E-4432-9134-0D7409F756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70" y="1189505"/>
            <a:ext cx="6562720" cy="425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65B960-1DC2-4941-8823-07BAD8ADCA98}"/>
              </a:ext>
            </a:extLst>
          </p:cNvPr>
          <p:cNvSpPr/>
          <p:nvPr/>
        </p:nvSpPr>
        <p:spPr>
          <a:xfrm>
            <a:off x="461395" y="5736449"/>
            <a:ext cx="8921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tadviser.ru/images/thumb/3/3b/%D0%90%D1%80%D1%85%D0%B8%D1%82%D0%B5%D0%BA%D1%82%D1%83%D1%80%D0%B0_%D0%BF%D0%BB%D0%B0%D1%82%D1%84%D0%BE%D1%80%D0%BC%D1%8B_Id-Me.png/840px-%D0%90%D1%80%D1%85%D0%B8%D1%82%D0%B5%D0%BA%D1%82%D1%83%D1%80%D0%B0_%D0%BF%D0%BB%D0%B0%D1%82%D1%84%D0%BE%D1%80%D0%BC%D1%8B_Id-Me.png</a:t>
            </a:r>
            <a:endParaRPr lang="ru-RU" sz="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31729DC-AB85-4BDE-B625-C90AF572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3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05A4E-1949-4667-A142-971CCB1C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Трудности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B4665-8CC7-4C79-93F5-978FB18CD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«Молодость законодательства»</a:t>
            </a:r>
          </a:p>
          <a:p>
            <a:r>
              <a:rPr lang="ru-RU" dirty="0"/>
              <a:t>Расходы банков</a:t>
            </a:r>
          </a:p>
          <a:p>
            <a:r>
              <a:rPr lang="ru-RU" dirty="0"/>
              <a:t>Использование российской криптографии </a:t>
            </a:r>
          </a:p>
          <a:p>
            <a:r>
              <a:rPr lang="ru-RU" dirty="0"/>
              <a:t>Объединение всех данных в одном месте</a:t>
            </a:r>
          </a:p>
          <a:p>
            <a:r>
              <a:rPr lang="ru-RU" dirty="0"/>
              <a:t>Критические последствия утечки</a:t>
            </a:r>
          </a:p>
          <a:p>
            <a:r>
              <a:rPr lang="ru-RU" dirty="0"/>
              <a:t>Недоверие большинства россиян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C7F542-C4D3-40A6-AD36-8FB3B36B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8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299F24-747F-4E91-AAFB-7E2CD9C9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14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ECCD7B4-EAB6-4227-B431-284B02BAA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9C8969-34FD-4943-B07F-9C4C8318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76" y="2352687"/>
            <a:ext cx="97536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6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9E758-DC46-4D62-BC46-F5E81B5D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Содержание: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5804F-E9CA-400A-B3E4-358917B3D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5029"/>
            <a:ext cx="8596668" cy="3880773"/>
          </a:xfrm>
        </p:spPr>
        <p:txBody>
          <a:bodyPr/>
          <a:lstStyle/>
          <a:p>
            <a:r>
              <a:rPr lang="ru-RU" dirty="0"/>
              <a:t>Введение</a:t>
            </a:r>
          </a:p>
          <a:p>
            <a:r>
              <a:rPr lang="ru-RU" dirty="0"/>
              <a:t>Нормативные акты</a:t>
            </a:r>
          </a:p>
          <a:p>
            <a:r>
              <a:rPr lang="ru-RU" dirty="0"/>
              <a:t>Единая биометрическая система</a:t>
            </a:r>
          </a:p>
          <a:p>
            <a:r>
              <a:rPr lang="ru-RU" dirty="0"/>
              <a:t>Архитектура</a:t>
            </a:r>
          </a:p>
          <a:p>
            <a:r>
              <a:rPr lang="ru-RU" dirty="0"/>
              <a:t>Пример Сбербанка</a:t>
            </a:r>
          </a:p>
          <a:p>
            <a:r>
              <a:rPr lang="ru-RU" dirty="0"/>
              <a:t>Трудности</a:t>
            </a:r>
          </a:p>
          <a:p>
            <a:r>
              <a:rPr lang="ru-RU" dirty="0"/>
              <a:t>Выводы</a:t>
            </a:r>
          </a:p>
          <a:p>
            <a:endParaRPr lang="ru-RU" dirty="0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759D512E-8DE8-4C85-8896-B37879E1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7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D24E8-3D18-45AE-961B-E3A6D3EF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57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Введение: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96F370-1959-44B2-8873-95F9287CA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0393" y="1381125"/>
            <a:ext cx="9753600" cy="409575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CBC6BA7-A0B4-414A-A978-D843F265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9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8F10-42A9-477D-B923-44B0D6B0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Биометрические данные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728BB5-16E5-4C51-85CF-5A8EF31FC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74" y="1724361"/>
            <a:ext cx="6469061" cy="388143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C195CD5-E7A7-4AB5-9C03-5EC17B21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5956184"/>
            <a:ext cx="683339" cy="450304"/>
          </a:xfrm>
        </p:spPr>
        <p:txBody>
          <a:bodyPr/>
          <a:lstStyle/>
          <a:p>
            <a:fld id="{12C7C147-FC5D-45A3-8FEB-61C77A2FE3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6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16B89-BB6D-40DA-81C0-231228D8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Нормативные акты в сфере биометрических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ABB75-AACA-4A4C-91F7-BC20F10E2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Федеральный закон </a:t>
            </a:r>
            <a:r>
              <a:rPr lang="ru-RU" dirty="0">
                <a:solidFill>
                  <a:srgbClr val="FF0000"/>
                </a:solidFill>
              </a:rPr>
              <a:t>N 482-ФЗ </a:t>
            </a:r>
            <a:r>
              <a:rPr lang="ru-RU" dirty="0"/>
              <a:t>«О внесении изменений в отдельные законодательные акты Российской Федерации»</a:t>
            </a:r>
          </a:p>
          <a:p>
            <a:pPr lvl="1"/>
            <a:r>
              <a:rPr lang="ru-RU" dirty="0"/>
              <a:t>Изменения в 115-ФЗ (п.5)</a:t>
            </a:r>
          </a:p>
          <a:p>
            <a:pPr lvl="1"/>
            <a:r>
              <a:rPr lang="ru-RU" dirty="0"/>
              <a:t>Изменения в 149-ФЗ (ст. 14)</a:t>
            </a:r>
          </a:p>
          <a:p>
            <a:r>
              <a:rPr lang="ru-RU" dirty="0"/>
              <a:t>Приказ Минкомсвязи России N 321 «Об утверждении порядка обработки, включая сбор и хранение, параметров биометрических персональных данных в целях идентификации, порядка размещения и обновления биометрических персональных данных в единой биометрической системе, а также требований к информационным технологиям и техническим средствам, предназначенным для обработки биометрических персональных данных в целях проведения идентификации»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F40B3C-4BF1-4C73-BF1C-A810509A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09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447324-8F8C-4BFA-95FF-C53FAA7DD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Указание Банка России от 09.07.2018 № 4859-У «О перечне угроз безопасности…»</a:t>
            </a:r>
          </a:p>
          <a:p>
            <a:r>
              <a:rPr lang="ru-RU" dirty="0"/>
              <a:t>Методические рекомендации по нейтрализации банками угроз безопасности…</a:t>
            </a:r>
          </a:p>
          <a:p>
            <a:r>
              <a:rPr lang="ru-RU" dirty="0"/>
              <a:t>ГОСТ Р 57580.1-2017 Безопасность финансовых (банковских) операций. Защита информации финансовых организаций. Базовый состав организационных и технических мер</a:t>
            </a:r>
          </a:p>
          <a:p>
            <a:r>
              <a:rPr lang="ru-RU" dirty="0"/>
              <a:t>Приказ ФСБ России от 10.07.2014 N 378 "Об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 с использованием средств криптографической защиты информации, необходимых для выполнения установленных Правительством Российской Федерации требований к защите персональных данных для каждого из уровней защищенности"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29CE52-92A4-4B31-A776-1F867393A778}"/>
              </a:ext>
            </a:extLst>
          </p:cNvPr>
          <p:cNvSpPr txBox="1">
            <a:spLocks/>
          </p:cNvSpPr>
          <p:nvPr/>
        </p:nvSpPr>
        <p:spPr>
          <a:xfrm>
            <a:off x="677334" y="37941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Нормативные акты в сфере биометрических данных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BF858D2-E6E4-44C9-AA87-BBE5F73E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9773B1-122D-49F1-925D-3770F7A3F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Постановление Правительства РФ N 772 "Об определении состава сведений, размещаемых в единой информационной системе персональных данных, обеспечивающей обработку, включая сбор и хранение, биометрических персональных данных, их проверку и передачу информации о степени их соответствия предоставленным биометрическим персональным данным гражданина Российской Федерации, включая вид биометрических персональных данных, а также о внесении изменений в некоторые акты Правительства Российской Федерации"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F451916-F4BE-42E6-BF04-45208944D2F5}"/>
              </a:ext>
            </a:extLst>
          </p:cNvPr>
          <p:cNvSpPr txBox="1">
            <a:spLocks/>
          </p:cNvSpPr>
          <p:nvPr/>
        </p:nvSpPr>
        <p:spPr>
          <a:xfrm>
            <a:off x="677334" y="37941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Нормативные акты в сфере биометрических данных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8F936F6-8BEB-415D-A676-FCBBCA81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0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B5A3D-329A-4270-A5D5-A243591B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Единая Биометрическая Система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6147E2-0721-44E6-8DA8-F58FC2D5D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224" y="1656286"/>
            <a:ext cx="6879559" cy="434683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0A31A1-3498-422E-B281-DC685CD5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4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B68E1-59DE-4936-8449-5A4EBE22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Архитектура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CB6581-B7E6-4BCD-9DCB-BA8977D6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043" y="2200450"/>
            <a:ext cx="7715250" cy="287655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CDA620-A1E1-406A-A097-39EE4813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C147-FC5D-45A3-8FEB-61C77A2FE3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905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72B55CF33AE63468345522428A0235C" ma:contentTypeVersion="0" ma:contentTypeDescription="Создание документа." ma:contentTypeScope="" ma:versionID="4e93a32434056c4167c2dab136f984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1BEA54-A5D2-436C-8AD8-71575C33EE16}"/>
</file>

<file path=customXml/itemProps2.xml><?xml version="1.0" encoding="utf-8"?>
<ds:datastoreItem xmlns:ds="http://schemas.openxmlformats.org/officeDocument/2006/customXml" ds:itemID="{05DDEC8B-0E85-4A0F-A026-57CD6CC55357}"/>
</file>

<file path=customXml/itemProps3.xml><?xml version="1.0" encoding="utf-8"?>
<ds:datastoreItem xmlns:ds="http://schemas.openxmlformats.org/officeDocument/2006/customXml" ds:itemID="{886E57D3-FA6E-4BFC-8BDE-2F81451859F5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2396</TotalTime>
  <Words>557</Words>
  <Application>Microsoft Office PowerPoint</Application>
  <PresentationFormat>Широкоэкранный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Аспект</vt:lpstr>
      <vt:lpstr>Биометрические данные в банках. Единая биометрическая система.</vt:lpstr>
      <vt:lpstr>Содержание:</vt:lpstr>
      <vt:lpstr>Введение:</vt:lpstr>
      <vt:lpstr>Биометрические данные </vt:lpstr>
      <vt:lpstr>Нормативные акты в сфере биометрических данных</vt:lpstr>
      <vt:lpstr>Презентация PowerPoint</vt:lpstr>
      <vt:lpstr>Презентация PowerPoint</vt:lpstr>
      <vt:lpstr>Единая Биометрическая Система</vt:lpstr>
      <vt:lpstr>Архитектура</vt:lpstr>
      <vt:lpstr>Презентация PowerPoint</vt:lpstr>
      <vt:lpstr>Презентация PowerPoint</vt:lpstr>
      <vt:lpstr>Архитектура платформы Id-Me</vt:lpstr>
      <vt:lpstr>Трудности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Биометрические данные в банках. Единая биометрическая система.</dc:title>
  <dc:creator>Василий Лингарт</dc:creator>
  <cp:lastModifiedBy>Василий Лингарт</cp:lastModifiedBy>
  <cp:revision>49</cp:revision>
  <dcterms:created xsi:type="dcterms:W3CDTF">2020-02-08T16:39:37Z</dcterms:created>
  <dcterms:modified xsi:type="dcterms:W3CDTF">2020-02-21T13:58:18Z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0x010100272B55CF33AE63468345522428A0235C</vt:lpwstr>
  </property>
</Properties>
</file>