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D76AD-2AD0-4294-BBF2-23EA9D3819EA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E030E-DA49-4708-9AB4-78954C4F0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33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" name="Google Shape;876;ga4b3b7ab8f_0_4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7" name="Google Shape;877;ga4b3b7ab8f_0_40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6879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761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461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 only 2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>
            <a:spLocks noGrp="1"/>
          </p:cNvSpPr>
          <p:nvPr>
            <p:ph type="title"/>
          </p:nvPr>
        </p:nvSpPr>
        <p:spPr>
          <a:xfrm>
            <a:off x="960000" y="516800"/>
            <a:ext cx="10272000" cy="81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3200"/>
              <a:buFont typeface="Palanquin Dark"/>
              <a:buNone/>
              <a:defRPr>
                <a:latin typeface="Palanquin Dark"/>
                <a:ea typeface="Palanquin Dark"/>
                <a:cs typeface="Palanquin Dark"/>
                <a:sym typeface="Palanquin Dark"/>
              </a:defRPr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433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97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40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95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321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244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75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09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88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1E377-ED52-4B88-AD5F-73C2A341652B}" type="datetimeFigureOut">
              <a:rPr lang="ru-RU" smtClean="0"/>
              <a:t>31.08.2023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2E9D0-4588-4E06-9302-37BAFEAF4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91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6" name="Google Shape;886;p43"/>
          <p:cNvGraphicFramePr/>
          <p:nvPr>
            <p:extLst/>
          </p:nvPr>
        </p:nvGraphicFramePr>
        <p:xfrm>
          <a:off x="958851" y="2611967"/>
          <a:ext cx="10274302" cy="386868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15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1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78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8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Виды практики</a:t>
                      </a: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A3A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Типы практики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mbria Math" panose="02040503050406030204" pitchFamily="18" charset="0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A3A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Сроки</a:t>
                      </a:r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практики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mbria Math" panose="02040503050406030204" pitchFamily="18" charset="0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4A3A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Учебная</a:t>
                      </a:r>
                      <a:endParaRPr lang="ru-RU" sz="1600" b="1" dirty="0">
                        <a:effectLst/>
                        <a:latin typeface="Century Gothic" panose="020B0502020202020204" pitchFamily="34" charset="0"/>
                        <a:ea typeface="Cambria Math" panose="02040503050406030204" pitchFamily="18" charset="0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Учебная практика: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практика по получению первичных профессиональных</a:t>
                      </a:r>
                      <a:r>
                        <a:rPr lang="ru-RU" sz="1600" baseline="0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умений</a:t>
                      </a:r>
                      <a:r>
                        <a:rPr lang="ru-RU" sz="1600" baseline="0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 и навыков, в том числе первичных умений и навыков научно-исследовательской деятельности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mbria Math" panose="02040503050406030204" pitchFamily="18" charset="0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20.10.2023-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02.11.2023</a:t>
                      </a:r>
                      <a:endParaRPr lang="ru-RU" sz="1500" dirty="0" smtClean="0">
                        <a:effectLst/>
                        <a:latin typeface="Century Gothic" panose="020B0502020202020204" pitchFamily="34" charset="0"/>
                        <a:ea typeface="Cambria Math" panose="02040503050406030204" pitchFamily="18" charset="0"/>
                      </a:endParaRP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68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Производственная,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в том числе преддипломная</a:t>
                      </a:r>
                    </a:p>
                  </a:txBody>
                  <a:tcPr marL="121900" marR="121900" marT="121900" marB="121900" anchor="ctr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Производственная практика: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91465" algn="l"/>
                        </a:tabLst>
                      </a:pPr>
                      <a:r>
                        <a:rPr lang="ru-RU" sz="1600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практика по получению профессиональных умений и</a:t>
                      </a:r>
                      <a:r>
                        <a:rPr lang="ru-RU" sz="1600" baseline="0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 опыта профессиональной деятельности (в том числе технологическая практика, педагогическая практика); научно-исследовательская работа</a:t>
                      </a:r>
                      <a:r>
                        <a:rPr lang="en-US" sz="1600" baseline="0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;</a:t>
                      </a:r>
                      <a:r>
                        <a:rPr lang="ru-RU" sz="1600" baseline="0" dirty="0" smtClean="0">
                          <a:effectLst/>
                          <a:latin typeface="Century Gothic" panose="020B0502020202020204" pitchFamily="34" charset="0"/>
                          <a:ea typeface="Cambria Math" panose="02040503050406030204" pitchFamily="18" charset="0"/>
                        </a:rPr>
                        <a:t> преддипломная практика</a:t>
                      </a:r>
                      <a:endParaRPr lang="ru-RU" sz="1600" dirty="0">
                        <a:effectLst/>
                        <a:latin typeface="Century Gothic" panose="020B0502020202020204" pitchFamily="34" charset="0"/>
                        <a:ea typeface="Cambria Math" panose="02040503050406030204" pitchFamily="18" charset="0"/>
                      </a:endParaRPr>
                    </a:p>
                  </a:txBody>
                  <a:tcPr marL="152400" marR="152400" marT="0" marB="0" anchor="ctr">
                    <a:lnL w="9525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03.11.2023-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6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Arial"/>
                          <a:cs typeface="Arial"/>
                          <a:sym typeface="Arial"/>
                        </a:rPr>
                        <a:t>30.11.2023</a:t>
                      </a:r>
                      <a:endParaRPr lang="ru-RU" sz="1500" dirty="0" smtClean="0">
                        <a:effectLst/>
                        <a:latin typeface="Century Gothic" panose="020B0502020202020204" pitchFamily="34" charset="0"/>
                        <a:ea typeface="Cambria Math" panose="02040503050406030204" pitchFamily="18" charset="0"/>
                      </a:endParaRPr>
                    </a:p>
                  </a:txBody>
                  <a:tcPr marL="121900" marR="121900" marT="121900" marB="121900" anchor="ctr">
                    <a:lnL w="9525" cap="flat" cmpd="sng" algn="ctr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150138"/>
                  </a:ext>
                </a:extLst>
              </a:tr>
            </a:tbl>
          </a:graphicData>
        </a:graphic>
      </p:graphicFrame>
      <p:sp>
        <p:nvSpPr>
          <p:cNvPr id="887" name="Google Shape;887;p43"/>
          <p:cNvSpPr txBox="1">
            <a:spLocks noGrp="1"/>
          </p:cNvSpPr>
          <p:nvPr>
            <p:ph type="title"/>
          </p:nvPr>
        </p:nvSpPr>
        <p:spPr>
          <a:xfrm>
            <a:off x="960000" y="558793"/>
            <a:ext cx="10272000" cy="81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25000"/>
              </a:lnSpc>
            </a:pPr>
            <a:r>
              <a:rPr lang="ru-RU" sz="2667" b="1" dirty="0">
                <a:latin typeface="Century Gothic" panose="020B0502020202020204" pitchFamily="34" charset="0"/>
              </a:rPr>
              <a:t>Сроки практики</a:t>
            </a:r>
            <a:endParaRPr sz="2667" b="1" dirty="0"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60000" y="1326651"/>
            <a:ext cx="9559144" cy="1528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ru-RU" sz="1867" dirty="0">
                <a:latin typeface="Century Gothic" panose="020B0502020202020204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Направление подготовки: </a:t>
            </a:r>
            <a:r>
              <a:rPr lang="ru-RU" sz="1867" b="1" dirty="0">
                <a:latin typeface="Century Gothic" panose="020B0502020202020204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Государственное и муниципальное </a:t>
            </a:r>
            <a:r>
              <a:rPr lang="ru-RU" sz="1867" b="1" dirty="0">
                <a:latin typeface="Century Gothic" panose="020B0502020202020204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управление</a:t>
            </a:r>
          </a:p>
          <a:p>
            <a:pPr>
              <a:lnSpc>
                <a:spcPct val="125000"/>
              </a:lnSpc>
            </a:pPr>
            <a:r>
              <a:rPr lang="ru-RU" sz="1867" dirty="0">
                <a:latin typeface="Century Gothic" panose="020B0502020202020204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Профиль: </a:t>
            </a:r>
            <a:r>
              <a:rPr lang="ru-RU" sz="1867" b="1" dirty="0">
                <a:latin typeface="Century Gothic" panose="020B0502020202020204" pitchFamily="34" charset="0"/>
              </a:rPr>
              <a:t>Государственное и муниципальное </a:t>
            </a:r>
            <a:r>
              <a:rPr lang="ru-RU" sz="1867" b="1" dirty="0">
                <a:latin typeface="Century Gothic" panose="020B0502020202020204" pitchFamily="34" charset="0"/>
              </a:rPr>
              <a:t>управление</a:t>
            </a:r>
          </a:p>
          <a:p>
            <a:pPr>
              <a:lnSpc>
                <a:spcPct val="125000"/>
              </a:lnSpc>
            </a:pPr>
            <a:r>
              <a:rPr lang="ru-RU" sz="1867" dirty="0">
                <a:latin typeface="Century Gothic" panose="020B0502020202020204" pitchFamily="34" charset="0"/>
                <a:ea typeface="Cambria Math" panose="02040503050406030204" pitchFamily="18" charset="0"/>
                <a:cs typeface="Segoe UI Semibold" panose="020B0702040204020203" pitchFamily="34" charset="0"/>
              </a:rPr>
              <a:t>Учебная группа: </a:t>
            </a:r>
            <a:r>
              <a:rPr lang="ru-RU" sz="1867" b="1" dirty="0">
                <a:latin typeface="Century Gothic" panose="020B0502020202020204" pitchFamily="34" charset="0"/>
              </a:rPr>
              <a:t>ДГМУ19-1</a:t>
            </a:r>
            <a:endParaRPr lang="ru-RU" sz="1867" b="1" dirty="0">
              <a:latin typeface="Century Gothic" panose="020B0502020202020204" pitchFamily="34" charset="0"/>
              <a:ea typeface="Cambria Math" panose="02040503050406030204" pitchFamily="18" charset="0"/>
              <a:cs typeface="Segoe UI Semibold" panose="020B0702040204020203" pitchFamily="34" charset="0"/>
            </a:endParaRPr>
          </a:p>
          <a:p>
            <a:pPr>
              <a:lnSpc>
                <a:spcPct val="125000"/>
              </a:lnSpc>
            </a:pPr>
            <a:endParaRPr lang="ru-RU" sz="1867" b="1" dirty="0">
              <a:latin typeface="Century Gothic" panose="020B0502020202020204" pitchFamily="34" charset="0"/>
            </a:endParaRPr>
          </a:p>
        </p:txBody>
      </p:sp>
      <p:sp>
        <p:nvSpPr>
          <p:cNvPr id="6" name="Google Shape;244;p28"/>
          <p:cNvSpPr txBox="1">
            <a:spLocks/>
          </p:cNvSpPr>
          <p:nvPr/>
        </p:nvSpPr>
        <p:spPr>
          <a:xfrm>
            <a:off x="6702345" y="6263775"/>
            <a:ext cx="4945672" cy="398676"/>
          </a:xfrm>
          <a:prstGeom prst="rect">
            <a:avLst/>
          </a:prstGeom>
        </p:spPr>
        <p:txBody>
          <a:bodyPr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333" b="1" dirty="0">
                <a:solidFill>
                  <a:srgbClr val="6E6C83"/>
                </a:solidFill>
                <a:cs typeface="Poppins" panose="020B0604020202020204" charset="0"/>
              </a:rPr>
              <a:t>3</a:t>
            </a:r>
            <a:endParaRPr lang="ru-RU" sz="1333" dirty="0">
              <a:solidFill>
                <a:srgbClr val="6E6C83"/>
              </a:solidFill>
              <a:cs typeface="Poppi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1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7107123BC3D0488981B238ABCF2BAB" ma:contentTypeVersion="1" ma:contentTypeDescription="Создание документа." ma:contentTypeScope="" ma:versionID="3719f33cb1baf267365e8cc5906d59d0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DBB649-E04C-4AD4-A4A0-E4837E8EA6BE}"/>
</file>

<file path=customXml/itemProps2.xml><?xml version="1.0" encoding="utf-8"?>
<ds:datastoreItem xmlns:ds="http://schemas.openxmlformats.org/officeDocument/2006/customXml" ds:itemID="{5CA8BE48-2C12-4B42-9A52-CF4393A8C287}"/>
</file>

<file path=customXml/itemProps3.xml><?xml version="1.0" encoding="utf-8"?>
<ds:datastoreItem xmlns:ds="http://schemas.openxmlformats.org/officeDocument/2006/customXml" ds:itemID="{81D5F19C-6059-4806-8C6B-036A0C4933E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Широкоэкранный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Century Gothic</vt:lpstr>
      <vt:lpstr>Palanquin Dark</vt:lpstr>
      <vt:lpstr>Poppins</vt:lpstr>
      <vt:lpstr>Segoe UI Semibold</vt:lpstr>
      <vt:lpstr>Тема Office</vt:lpstr>
      <vt:lpstr>Сроки практики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Буевич Юлия Станиславовна</dc:creator>
  <cp:lastModifiedBy>Буевич Юлия Станиславовна</cp:lastModifiedBy>
  <cp:revision>2</cp:revision>
  <dcterms:created xsi:type="dcterms:W3CDTF">2023-08-31T11:12:14Z</dcterms:created>
  <dcterms:modified xsi:type="dcterms:W3CDTF">2023-08-31T11:12:39Z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0x010100507107123BC3D0488981B238ABCF2BAB</vt:lpwstr>
  </property>
</Properties>
</file>