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4"/>
  </p:sldMasterIdLst>
  <p:notesMasterIdLst>
    <p:notesMasterId r:id="rId22"/>
  </p:notesMasterIdLst>
  <p:sldIdLst>
    <p:sldId id="256" r:id="rId5"/>
    <p:sldId id="257" r:id="rId6"/>
    <p:sldId id="367" r:id="rId7"/>
    <p:sldId id="368" r:id="rId8"/>
    <p:sldId id="358" r:id="rId9"/>
    <p:sldId id="323" r:id="rId10"/>
    <p:sldId id="260" r:id="rId11"/>
    <p:sldId id="324" r:id="rId12"/>
    <p:sldId id="326" r:id="rId13"/>
    <p:sldId id="327" r:id="rId14"/>
    <p:sldId id="328" r:id="rId15"/>
    <p:sldId id="271" r:id="rId16"/>
    <p:sldId id="272" r:id="rId17"/>
    <p:sldId id="269" r:id="rId18"/>
    <p:sldId id="266" r:id="rId19"/>
    <p:sldId id="329" r:id="rId20"/>
    <p:sldId id="309" r:id="rId21"/>
  </p:sldIdLst>
  <p:sldSz cx="12192000" cy="6858000"/>
  <p:notesSz cx="6745288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0282A0"/>
    <a:srgbClr val="01576B"/>
    <a:srgbClr val="03B5DF"/>
    <a:srgbClr val="02636A"/>
    <a:srgbClr val="00849E"/>
    <a:srgbClr val="C6F3FE"/>
    <a:srgbClr val="E2F9FE"/>
    <a:srgbClr val="83E6FD"/>
    <a:srgbClr val="EB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C2201-EB46-48CC-B781-DEA3E929F65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C1084974-20B9-40CB-8DCA-C13A02DC1892}">
      <dgm:prSet custT="1"/>
      <dgm:spPr>
        <a:solidFill>
          <a:srgbClr val="E2F9FE"/>
        </a:solidFill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Программа учебной, </a:t>
          </a:r>
          <a:r>
            <a:rPr lang="ru-RU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производственной практики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  <a:cs typeface="Times New Roman" panose="02020603050405020304" pitchFamily="18" charset="0"/>
          </a:endParaRPr>
        </a:p>
      </dgm:t>
    </dgm:pt>
    <dgm:pt modelId="{DAB24F97-DB89-4B5D-8DE8-8624B7DB2307}" type="parTrans" cxnId="{6E994E9C-6AA4-4336-9453-160F5FE36A1C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2012E774-0CDD-45C9-8279-BB4ABD7D0D94}" type="sibTrans" cxnId="{6E994E9C-6AA4-4336-9453-160F5FE36A1C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C28657DA-462F-45DC-850D-B0F57F70DC85}">
      <dgm:prSet custT="1"/>
      <dgm:spPr>
        <a:solidFill>
          <a:srgbClr val="EBFBFF"/>
        </a:solidFill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График учебного процесса</a:t>
          </a:r>
        </a:p>
      </dgm:t>
    </dgm:pt>
    <dgm:pt modelId="{873544E2-3C1A-42A3-8BE9-C44756964649}" type="parTrans" cxnId="{9C3D0AE4-D74A-4944-B26E-74B83BD3B04D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CFB9EF79-A381-4E15-B7B2-72E57A43DAD6}" type="sibTrans" cxnId="{9C3D0AE4-D74A-4944-B26E-74B83BD3B04D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E614243F-8CEA-4254-8381-812C9E53FEFE}">
      <dgm:prSet custT="1"/>
      <dgm:spPr>
        <a:solidFill>
          <a:srgbClr val="A8EEFE"/>
        </a:solidFill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Положение о практике обучающихся, осваивающих образовательные программы высшего образования – программы бакалавриата и программы магистратуры в Финансовом университете»</a:t>
          </a:r>
        </a:p>
      </dgm:t>
    </dgm:pt>
    <dgm:pt modelId="{AC00F0A9-0225-4C55-89E5-B9A1626A64AB}" type="parTrans" cxnId="{90D99124-992A-44C8-A019-0A87C8F7CF9D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0886C065-9991-4E1C-B92C-535B4A8688BE}" type="sibTrans" cxnId="{90D99124-992A-44C8-A019-0A87C8F7CF9D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EF6FE831-5D23-4AF0-AFA1-B064AF917827}">
      <dgm:prSet custT="1"/>
      <dgm:spPr>
        <a:solidFill>
          <a:srgbClr val="C6F3FE"/>
        </a:solidFill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</a:r>
        </a:p>
      </dgm:t>
    </dgm:pt>
    <dgm:pt modelId="{83820E96-A4F5-4B3F-8E63-876DFE0B7C26}" type="parTrans" cxnId="{313ADDEC-9694-4F82-9A06-15962776C2B0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4A0B913B-B9D4-45FA-A663-7AFF52FE661B}" type="sibTrans" cxnId="{313ADDEC-9694-4F82-9A06-15962776C2B0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2E1E4814-D1A8-46C9-9D7F-002B3290AB8B}" type="pres">
      <dgm:prSet presAssocID="{908C2201-EB46-48CC-B781-DEA3E929F654}" presName="Name0" presStyleCnt="0">
        <dgm:presLayoutVars>
          <dgm:chMax val="7"/>
          <dgm:chPref val="7"/>
          <dgm:dir/>
        </dgm:presLayoutVars>
      </dgm:prSet>
      <dgm:spPr/>
    </dgm:pt>
    <dgm:pt modelId="{1915D487-708C-4CA2-AE7A-1A747CB5EEF2}" type="pres">
      <dgm:prSet presAssocID="{908C2201-EB46-48CC-B781-DEA3E929F654}" presName="Name1" presStyleCnt="0"/>
      <dgm:spPr/>
    </dgm:pt>
    <dgm:pt modelId="{6F27DC51-8DD2-43A8-9F37-CF082290C328}" type="pres">
      <dgm:prSet presAssocID="{908C2201-EB46-48CC-B781-DEA3E929F654}" presName="cycle" presStyleCnt="0"/>
      <dgm:spPr/>
    </dgm:pt>
    <dgm:pt modelId="{537F0051-9FDB-4033-804C-3FEC54C674A5}" type="pres">
      <dgm:prSet presAssocID="{908C2201-EB46-48CC-B781-DEA3E929F654}" presName="srcNode" presStyleLbl="node1" presStyleIdx="0" presStyleCnt="4"/>
      <dgm:spPr/>
    </dgm:pt>
    <dgm:pt modelId="{D8135F85-BDC4-4B11-972D-BE6E9E055E78}" type="pres">
      <dgm:prSet presAssocID="{908C2201-EB46-48CC-B781-DEA3E929F654}" presName="conn" presStyleLbl="parChTrans1D2" presStyleIdx="0" presStyleCnt="1"/>
      <dgm:spPr/>
    </dgm:pt>
    <dgm:pt modelId="{C996059D-FB51-404F-836D-B9F9F9504B12}" type="pres">
      <dgm:prSet presAssocID="{908C2201-EB46-48CC-B781-DEA3E929F654}" presName="extraNode" presStyleLbl="node1" presStyleIdx="0" presStyleCnt="4"/>
      <dgm:spPr/>
    </dgm:pt>
    <dgm:pt modelId="{10C8401D-B513-44DF-9D71-6EED3D96FE19}" type="pres">
      <dgm:prSet presAssocID="{908C2201-EB46-48CC-B781-DEA3E929F654}" presName="dstNode" presStyleLbl="node1" presStyleIdx="0" presStyleCnt="4"/>
      <dgm:spPr/>
    </dgm:pt>
    <dgm:pt modelId="{2FD1B4B4-90E1-48B5-9BC9-3E7EF2EE31F5}" type="pres">
      <dgm:prSet presAssocID="{E614243F-8CEA-4254-8381-812C9E53FEFE}" presName="text_1" presStyleLbl="node1" presStyleIdx="0" presStyleCnt="4">
        <dgm:presLayoutVars>
          <dgm:bulletEnabled val="1"/>
        </dgm:presLayoutVars>
      </dgm:prSet>
      <dgm:spPr/>
    </dgm:pt>
    <dgm:pt modelId="{18FB5B38-FEA0-4907-B477-1D964D7270FA}" type="pres">
      <dgm:prSet presAssocID="{E614243F-8CEA-4254-8381-812C9E53FEFE}" presName="accent_1" presStyleCnt="0"/>
      <dgm:spPr/>
    </dgm:pt>
    <dgm:pt modelId="{E2BB5519-DDB8-4AB4-AA8F-B9D0C9E2FF6C}" type="pres">
      <dgm:prSet presAssocID="{E614243F-8CEA-4254-8381-812C9E53FEFE}" presName="accentRepeatNode" presStyleLbl="solidFgAcc1" presStyleIdx="0" presStyleCnt="4"/>
      <dgm:spPr/>
    </dgm:pt>
    <dgm:pt modelId="{F0FE8119-303C-4B85-923D-BB83A58F1CDC}" type="pres">
      <dgm:prSet presAssocID="{EF6FE831-5D23-4AF0-AFA1-B064AF917827}" presName="text_2" presStyleLbl="node1" presStyleIdx="1" presStyleCnt="4" custScaleY="133547">
        <dgm:presLayoutVars>
          <dgm:bulletEnabled val="1"/>
        </dgm:presLayoutVars>
      </dgm:prSet>
      <dgm:spPr/>
    </dgm:pt>
    <dgm:pt modelId="{960ADDD9-328C-45AD-9B12-DEAE0D8DA4B0}" type="pres">
      <dgm:prSet presAssocID="{EF6FE831-5D23-4AF0-AFA1-B064AF917827}" presName="accent_2" presStyleCnt="0"/>
      <dgm:spPr/>
    </dgm:pt>
    <dgm:pt modelId="{F92236CB-A822-4719-90E5-9AD3A8034304}" type="pres">
      <dgm:prSet presAssocID="{EF6FE831-5D23-4AF0-AFA1-B064AF917827}" presName="accentRepeatNode" presStyleLbl="solidFgAcc1" presStyleIdx="1" presStyleCnt="4"/>
      <dgm:spPr/>
    </dgm:pt>
    <dgm:pt modelId="{79E4D5BD-D94D-4AC8-B044-662489FAAB37}" type="pres">
      <dgm:prSet presAssocID="{C1084974-20B9-40CB-8DCA-C13A02DC1892}" presName="text_3" presStyleLbl="node1" presStyleIdx="2" presStyleCnt="4">
        <dgm:presLayoutVars>
          <dgm:bulletEnabled val="1"/>
        </dgm:presLayoutVars>
      </dgm:prSet>
      <dgm:spPr/>
    </dgm:pt>
    <dgm:pt modelId="{C0E73591-DA6A-4693-A947-043E7D63D1FF}" type="pres">
      <dgm:prSet presAssocID="{C1084974-20B9-40CB-8DCA-C13A02DC1892}" presName="accent_3" presStyleCnt="0"/>
      <dgm:spPr/>
    </dgm:pt>
    <dgm:pt modelId="{289B5217-9ECA-4DE6-9471-5E21AC5C9194}" type="pres">
      <dgm:prSet presAssocID="{C1084974-20B9-40CB-8DCA-C13A02DC1892}" presName="accentRepeatNode" presStyleLbl="solidFgAcc1" presStyleIdx="2" presStyleCnt="4"/>
      <dgm:spPr/>
    </dgm:pt>
    <dgm:pt modelId="{46976093-48E9-48E2-B83C-8235EE02837A}" type="pres">
      <dgm:prSet presAssocID="{C28657DA-462F-45DC-850D-B0F57F70DC85}" presName="text_4" presStyleLbl="node1" presStyleIdx="3" presStyleCnt="4">
        <dgm:presLayoutVars>
          <dgm:bulletEnabled val="1"/>
        </dgm:presLayoutVars>
      </dgm:prSet>
      <dgm:spPr/>
    </dgm:pt>
    <dgm:pt modelId="{FEC10D8F-1E42-4625-89D3-CD4ABBA01500}" type="pres">
      <dgm:prSet presAssocID="{C28657DA-462F-45DC-850D-B0F57F70DC85}" presName="accent_4" presStyleCnt="0"/>
      <dgm:spPr/>
    </dgm:pt>
    <dgm:pt modelId="{1BFBADE6-709E-4D7A-9FE6-4AEBDDB8D2D6}" type="pres">
      <dgm:prSet presAssocID="{C28657DA-462F-45DC-850D-B0F57F70DC85}" presName="accentRepeatNode" presStyleLbl="solidFgAcc1" presStyleIdx="3" presStyleCnt="4"/>
      <dgm:spPr/>
    </dgm:pt>
  </dgm:ptLst>
  <dgm:cxnLst>
    <dgm:cxn modelId="{909A321A-F6B8-4AEF-967A-3ADCF1A6F54A}" type="presOf" srcId="{908C2201-EB46-48CC-B781-DEA3E929F654}" destId="{2E1E4814-D1A8-46C9-9D7F-002B3290AB8B}" srcOrd="0" destOrd="0" presId="urn:microsoft.com/office/officeart/2008/layout/VerticalCurvedList"/>
    <dgm:cxn modelId="{90D99124-992A-44C8-A019-0A87C8F7CF9D}" srcId="{908C2201-EB46-48CC-B781-DEA3E929F654}" destId="{E614243F-8CEA-4254-8381-812C9E53FEFE}" srcOrd="0" destOrd="0" parTransId="{AC00F0A9-0225-4C55-89E5-B9A1626A64AB}" sibTransId="{0886C065-9991-4E1C-B92C-535B4A8688BE}"/>
    <dgm:cxn modelId="{F4855B26-68F3-4CEF-B75C-C4A91E06F43E}" type="presOf" srcId="{E614243F-8CEA-4254-8381-812C9E53FEFE}" destId="{2FD1B4B4-90E1-48B5-9BC9-3E7EF2EE31F5}" srcOrd="0" destOrd="0" presId="urn:microsoft.com/office/officeart/2008/layout/VerticalCurvedList"/>
    <dgm:cxn modelId="{3B5D543C-0CC1-4B91-831E-885D1CF8CAC6}" type="presOf" srcId="{C28657DA-462F-45DC-850D-B0F57F70DC85}" destId="{46976093-48E9-48E2-B83C-8235EE02837A}" srcOrd="0" destOrd="0" presId="urn:microsoft.com/office/officeart/2008/layout/VerticalCurvedList"/>
    <dgm:cxn modelId="{6E994E9C-6AA4-4336-9453-160F5FE36A1C}" srcId="{908C2201-EB46-48CC-B781-DEA3E929F654}" destId="{C1084974-20B9-40CB-8DCA-C13A02DC1892}" srcOrd="2" destOrd="0" parTransId="{DAB24F97-DB89-4B5D-8DE8-8624B7DB2307}" sibTransId="{2012E774-0CDD-45C9-8279-BB4ABD7D0D94}"/>
    <dgm:cxn modelId="{19D454B7-B8CE-48BF-BD80-51A2CEE5C842}" type="presOf" srcId="{EF6FE831-5D23-4AF0-AFA1-B064AF917827}" destId="{F0FE8119-303C-4B85-923D-BB83A58F1CDC}" srcOrd="0" destOrd="0" presId="urn:microsoft.com/office/officeart/2008/layout/VerticalCurvedList"/>
    <dgm:cxn modelId="{45E2F1D3-20A5-4717-B68D-75FDF1086B35}" type="presOf" srcId="{0886C065-9991-4E1C-B92C-535B4A8688BE}" destId="{D8135F85-BDC4-4B11-972D-BE6E9E055E78}" srcOrd="0" destOrd="0" presId="urn:microsoft.com/office/officeart/2008/layout/VerticalCurvedList"/>
    <dgm:cxn modelId="{9C3D0AE4-D74A-4944-B26E-74B83BD3B04D}" srcId="{908C2201-EB46-48CC-B781-DEA3E929F654}" destId="{C28657DA-462F-45DC-850D-B0F57F70DC85}" srcOrd="3" destOrd="0" parTransId="{873544E2-3C1A-42A3-8BE9-C44756964649}" sibTransId="{CFB9EF79-A381-4E15-B7B2-72E57A43DAD6}"/>
    <dgm:cxn modelId="{313ADDEC-9694-4F82-9A06-15962776C2B0}" srcId="{908C2201-EB46-48CC-B781-DEA3E929F654}" destId="{EF6FE831-5D23-4AF0-AFA1-B064AF917827}" srcOrd="1" destOrd="0" parTransId="{83820E96-A4F5-4B3F-8E63-876DFE0B7C26}" sibTransId="{4A0B913B-B9D4-45FA-A663-7AFF52FE661B}"/>
    <dgm:cxn modelId="{5DD69DFF-FA8E-4AA2-B386-AE5CD61B4FD4}" type="presOf" srcId="{C1084974-20B9-40CB-8DCA-C13A02DC1892}" destId="{79E4D5BD-D94D-4AC8-B044-662489FAAB37}" srcOrd="0" destOrd="0" presId="urn:microsoft.com/office/officeart/2008/layout/VerticalCurvedList"/>
    <dgm:cxn modelId="{82746203-C58E-4A23-A234-1572BC428F5D}" type="presParOf" srcId="{2E1E4814-D1A8-46C9-9D7F-002B3290AB8B}" destId="{1915D487-708C-4CA2-AE7A-1A747CB5EEF2}" srcOrd="0" destOrd="0" presId="urn:microsoft.com/office/officeart/2008/layout/VerticalCurvedList"/>
    <dgm:cxn modelId="{9601DC3B-3A9C-45C1-AC9B-EACCC0504967}" type="presParOf" srcId="{1915D487-708C-4CA2-AE7A-1A747CB5EEF2}" destId="{6F27DC51-8DD2-43A8-9F37-CF082290C328}" srcOrd="0" destOrd="0" presId="urn:microsoft.com/office/officeart/2008/layout/VerticalCurvedList"/>
    <dgm:cxn modelId="{17940E14-29C8-4932-BAAA-7711C7FDBB13}" type="presParOf" srcId="{6F27DC51-8DD2-43A8-9F37-CF082290C328}" destId="{537F0051-9FDB-4033-804C-3FEC54C674A5}" srcOrd="0" destOrd="0" presId="urn:microsoft.com/office/officeart/2008/layout/VerticalCurvedList"/>
    <dgm:cxn modelId="{7B05C530-EFD3-4BB9-8D0F-3003E77F6E9B}" type="presParOf" srcId="{6F27DC51-8DD2-43A8-9F37-CF082290C328}" destId="{D8135F85-BDC4-4B11-972D-BE6E9E055E78}" srcOrd="1" destOrd="0" presId="urn:microsoft.com/office/officeart/2008/layout/VerticalCurvedList"/>
    <dgm:cxn modelId="{2903478C-57F3-4045-B4C0-0F3EFA2F2124}" type="presParOf" srcId="{6F27DC51-8DD2-43A8-9F37-CF082290C328}" destId="{C996059D-FB51-404F-836D-B9F9F9504B12}" srcOrd="2" destOrd="0" presId="urn:microsoft.com/office/officeart/2008/layout/VerticalCurvedList"/>
    <dgm:cxn modelId="{31330789-01D6-4357-BD66-16817133DB4D}" type="presParOf" srcId="{6F27DC51-8DD2-43A8-9F37-CF082290C328}" destId="{10C8401D-B513-44DF-9D71-6EED3D96FE19}" srcOrd="3" destOrd="0" presId="urn:microsoft.com/office/officeart/2008/layout/VerticalCurvedList"/>
    <dgm:cxn modelId="{C6AE57C1-089C-46C0-8544-AE856CA1B527}" type="presParOf" srcId="{1915D487-708C-4CA2-AE7A-1A747CB5EEF2}" destId="{2FD1B4B4-90E1-48B5-9BC9-3E7EF2EE31F5}" srcOrd="1" destOrd="0" presId="urn:microsoft.com/office/officeart/2008/layout/VerticalCurvedList"/>
    <dgm:cxn modelId="{68059B04-0706-4517-AE59-98DF98AC2329}" type="presParOf" srcId="{1915D487-708C-4CA2-AE7A-1A747CB5EEF2}" destId="{18FB5B38-FEA0-4907-B477-1D964D7270FA}" srcOrd="2" destOrd="0" presId="urn:microsoft.com/office/officeart/2008/layout/VerticalCurvedList"/>
    <dgm:cxn modelId="{3F23581B-9338-45C6-96BD-E54EB58F54B0}" type="presParOf" srcId="{18FB5B38-FEA0-4907-B477-1D964D7270FA}" destId="{E2BB5519-DDB8-4AB4-AA8F-B9D0C9E2FF6C}" srcOrd="0" destOrd="0" presId="urn:microsoft.com/office/officeart/2008/layout/VerticalCurvedList"/>
    <dgm:cxn modelId="{11EA0E5C-4A89-4E71-8624-3E6BE55759F6}" type="presParOf" srcId="{1915D487-708C-4CA2-AE7A-1A747CB5EEF2}" destId="{F0FE8119-303C-4B85-923D-BB83A58F1CDC}" srcOrd="3" destOrd="0" presId="urn:microsoft.com/office/officeart/2008/layout/VerticalCurvedList"/>
    <dgm:cxn modelId="{D4AA8615-C95D-4496-ACD7-1879DF745B0A}" type="presParOf" srcId="{1915D487-708C-4CA2-AE7A-1A747CB5EEF2}" destId="{960ADDD9-328C-45AD-9B12-DEAE0D8DA4B0}" srcOrd="4" destOrd="0" presId="urn:microsoft.com/office/officeart/2008/layout/VerticalCurvedList"/>
    <dgm:cxn modelId="{ED3F4ED2-D6EB-4CE3-89D5-5939442545B7}" type="presParOf" srcId="{960ADDD9-328C-45AD-9B12-DEAE0D8DA4B0}" destId="{F92236CB-A822-4719-90E5-9AD3A8034304}" srcOrd="0" destOrd="0" presId="urn:microsoft.com/office/officeart/2008/layout/VerticalCurvedList"/>
    <dgm:cxn modelId="{D47ABF5D-E564-45F9-A1EA-0DA8FC3EC2B4}" type="presParOf" srcId="{1915D487-708C-4CA2-AE7A-1A747CB5EEF2}" destId="{79E4D5BD-D94D-4AC8-B044-662489FAAB37}" srcOrd="5" destOrd="0" presId="urn:microsoft.com/office/officeart/2008/layout/VerticalCurvedList"/>
    <dgm:cxn modelId="{F88F1C24-5427-420E-BD6A-E237540B0489}" type="presParOf" srcId="{1915D487-708C-4CA2-AE7A-1A747CB5EEF2}" destId="{C0E73591-DA6A-4693-A947-043E7D63D1FF}" srcOrd="6" destOrd="0" presId="urn:microsoft.com/office/officeart/2008/layout/VerticalCurvedList"/>
    <dgm:cxn modelId="{F0535C44-5E33-41B0-BFEE-6455953F7E3C}" type="presParOf" srcId="{C0E73591-DA6A-4693-A947-043E7D63D1FF}" destId="{289B5217-9ECA-4DE6-9471-5E21AC5C9194}" srcOrd="0" destOrd="0" presId="urn:microsoft.com/office/officeart/2008/layout/VerticalCurvedList"/>
    <dgm:cxn modelId="{4B0C8924-5C79-4E9A-8FF7-2E4DC5FE93D6}" type="presParOf" srcId="{1915D487-708C-4CA2-AE7A-1A747CB5EEF2}" destId="{46976093-48E9-48E2-B83C-8235EE02837A}" srcOrd="7" destOrd="0" presId="urn:microsoft.com/office/officeart/2008/layout/VerticalCurvedList"/>
    <dgm:cxn modelId="{96A97891-268B-407A-B8E6-5CD82E6C4E73}" type="presParOf" srcId="{1915D487-708C-4CA2-AE7A-1A747CB5EEF2}" destId="{FEC10D8F-1E42-4625-89D3-CD4ABBA01500}" srcOrd="8" destOrd="0" presId="urn:microsoft.com/office/officeart/2008/layout/VerticalCurvedList"/>
    <dgm:cxn modelId="{51968865-DD66-42F2-9A54-40606E98273F}" type="presParOf" srcId="{FEC10D8F-1E42-4625-89D3-CD4ABBA01500}" destId="{1BFBADE6-709E-4D7A-9FE6-4AEBDDB8D2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34296-6C69-408D-BE6F-C3A258CB8B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3512CB66-1B93-4391-A2F8-D575F1EF1C23}">
      <dgm:prSet phldrT="[Текст]" custT="1"/>
      <dgm:spPr>
        <a:solidFill>
          <a:srgbClr val="0282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                                                                                         в структурном подразделении </a:t>
          </a:r>
          <a:r>
            <a:rPr lang="ru-RU" sz="16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Финуниверситета</a:t>
          </a:r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                                                                             (для студентов без гражданства РФ)</a:t>
          </a:r>
        </a:p>
      </dgm:t>
    </dgm:pt>
    <dgm:pt modelId="{4D4AA718-96D8-4D76-92B3-F93917ADCF55}" type="parTrans" cxnId="{314C85FA-697E-4065-B225-CB83E3616F17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AF162088-6C5C-494C-801E-DCE334C8F127}" type="sibTrans" cxnId="{314C85FA-697E-4065-B225-CB83E3616F17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5F63DBD5-2F1D-4A77-B9E0-B431E747FC4E}">
      <dgm:prSet phldrT="[Текст]" custT="1"/>
      <dgm:spPr>
        <a:solidFill>
          <a:srgbClr val="0282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Самостоятельный поиск места прохождения практики </a:t>
          </a:r>
        </a:p>
      </dgm:t>
    </dgm:pt>
    <dgm:pt modelId="{914B7179-3295-4713-AAA6-9828DE6E3BB7}" type="parTrans" cxnId="{BB385C3C-10B5-46A3-A9CA-5692D58921C3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D2C35BF1-DF6B-4235-89EA-94865E787BDC}" type="sibTrans" cxnId="{BB385C3C-10B5-46A3-A9CA-5692D58921C3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99AC5124-F3AD-478B-A80F-C91FA13C0041}">
      <dgm:prSet phldrT="[Текст]" custT="1"/>
      <dgm:spPr>
        <a:solidFill>
          <a:srgbClr val="0282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 практики по месту трудовой деятельности</a:t>
          </a:r>
        </a:p>
      </dgm:t>
    </dgm:pt>
    <dgm:pt modelId="{7D0B0B76-1444-4941-B1B0-0F5567A115F2}" type="parTrans" cxnId="{F0D2CB39-FCE1-4E80-A6C3-678920DF97C4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F9F1E7F6-50A6-4129-BAE5-7AEF64C64852}" type="sibTrans" cxnId="{F0D2CB39-FCE1-4E80-A6C3-678920DF97C4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CE0A39A8-BC09-4283-95E1-9ECCD0586292}">
      <dgm:prSet phldrT="[Текст]" custT="1"/>
      <dgm:spPr>
        <a:solidFill>
          <a:srgbClr val="0282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в организациях-партнерах </a:t>
          </a:r>
          <a:r>
            <a:rPr lang="ru-RU" sz="16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Финуниверситета</a:t>
          </a:r>
          <a:endParaRPr lang="ru-RU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9FC1C242-605B-4076-8E91-AA29496E4A31}" type="parTrans" cxnId="{2276A171-C74E-4981-903C-5FA90A3044C1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0EEBA5A7-0952-4429-8024-726CE7B42AAC}" type="sibTrans" cxnId="{2276A171-C74E-4981-903C-5FA90A3044C1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30327FCC-DC3B-45B8-813C-97F31FE30A7B}">
      <dgm:prSet custT="1"/>
      <dgm:spPr>
        <a:solidFill>
          <a:srgbClr val="0282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для обучающихся                                                 по целевому приему</a:t>
          </a:r>
        </a:p>
      </dgm:t>
    </dgm:pt>
    <dgm:pt modelId="{5FE9EA97-9FA4-4D07-801E-B4DEC3E83833}" type="parTrans" cxnId="{68170039-C557-415F-889A-A286E09F43B5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27254C24-1E64-430E-903A-56966135DFF8}" type="sibTrans" cxnId="{68170039-C557-415F-889A-A286E09F43B5}">
      <dgm:prSet/>
      <dgm:spPr/>
      <dgm:t>
        <a:bodyPr/>
        <a:lstStyle/>
        <a:p>
          <a:pPr algn="ctr"/>
          <a:endParaRPr lang="ru-RU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gm:t>
    </dgm:pt>
    <dgm:pt modelId="{E0C0C8D6-C6A6-4C2D-A422-3125AF7904F0}" type="pres">
      <dgm:prSet presAssocID="{4E034296-6C69-408D-BE6F-C3A258CB8B14}" presName="linearFlow" presStyleCnt="0">
        <dgm:presLayoutVars>
          <dgm:dir/>
          <dgm:resizeHandles val="exact"/>
        </dgm:presLayoutVars>
      </dgm:prSet>
      <dgm:spPr/>
    </dgm:pt>
    <dgm:pt modelId="{12361CF8-9D52-40A5-808A-C8D2FC494BC8}" type="pres">
      <dgm:prSet presAssocID="{3512CB66-1B93-4391-A2F8-D575F1EF1C23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B087611-2560-402D-A950-001D3163078E}" type="pres">
      <dgm:prSet presAssocID="{3512CB66-1B93-4391-A2F8-D575F1EF1C23}" presName="imgShp" presStyleLbl="fgImgPlace1" presStyleIdx="0" presStyleCnt="5" custLinFactY="171115" custLinFactNeighborX="-6237" custLinFactNeighborY="20000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BAE064E-1148-4B9B-B94D-CE8FCECCAD96}" type="pres">
      <dgm:prSet presAssocID="{3512CB66-1B93-4391-A2F8-D575F1EF1C23}" presName="txShp" presStyleLbl="node1" presStyleIdx="0" presStyleCnt="5" custScaleY="120108" custLinFactY="183474" custLinFactNeighborX="361" custLinFactNeighborY="200000">
        <dgm:presLayoutVars>
          <dgm:bulletEnabled val="1"/>
        </dgm:presLayoutVars>
      </dgm:prSet>
      <dgm:spPr/>
    </dgm:pt>
    <dgm:pt modelId="{AFD05C84-E614-417D-B953-3DA7ADAA8C44}" type="pres">
      <dgm:prSet presAssocID="{AF162088-6C5C-494C-801E-DCE334C8F127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9A7156D-2C31-4757-9D17-65BF0503EC91}" type="pres">
      <dgm:prSet presAssocID="{5F63DBD5-2F1D-4A77-B9E0-B431E747FC4E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2302011-D881-4FBA-99FF-6EB777A94D2A}" type="pres">
      <dgm:prSet presAssocID="{5F63DBD5-2F1D-4A77-B9E0-B431E747FC4E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94EDC71-57D8-48C8-B57E-FDBE0B6A4D2F}" type="pres">
      <dgm:prSet presAssocID="{5F63DBD5-2F1D-4A77-B9E0-B431E747FC4E}" presName="txShp" presStyleLbl="node1" presStyleIdx="1" presStyleCnt="5" custLinFactNeighborY="-5209">
        <dgm:presLayoutVars>
          <dgm:bulletEnabled val="1"/>
        </dgm:presLayoutVars>
      </dgm:prSet>
      <dgm:spPr/>
    </dgm:pt>
    <dgm:pt modelId="{67628908-E1AF-4AA7-BB5B-A1FCED9DA550}" type="pres">
      <dgm:prSet presAssocID="{D2C35BF1-DF6B-4235-89EA-94865E787BDC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9EE1DB6-087E-4725-9D01-41B72160A614}" type="pres">
      <dgm:prSet presAssocID="{99AC5124-F3AD-478B-A80F-C91FA13C0041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C166746-E380-4A6D-8C93-D200D61B1EF2}" type="pres">
      <dgm:prSet presAssocID="{99AC5124-F3AD-478B-A80F-C91FA13C0041}" presName="imgShp" presStyleLbl="fgImgPlace1" presStyleIdx="2" presStyleCnt="5" custLinFactY="-100000" custLinFactNeighborX="1" custLinFactNeighborY="-17295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2E96EAA-2053-4CF6-9C0B-181C8DAB43A5}" type="pres">
      <dgm:prSet presAssocID="{99AC5124-F3AD-478B-A80F-C91FA13C0041}" presName="txShp" presStyleLbl="node1" presStyleIdx="2" presStyleCnt="5" custLinFactY="-100000" custLinFactNeighborX="141" custLinFactNeighborY="-160247">
        <dgm:presLayoutVars>
          <dgm:bulletEnabled val="1"/>
        </dgm:presLayoutVars>
      </dgm:prSet>
      <dgm:spPr/>
    </dgm:pt>
    <dgm:pt modelId="{E5B9F7F4-C0C3-4FFD-B6AC-CCA8478C4B9E}" type="pres">
      <dgm:prSet presAssocID="{F9F1E7F6-50A6-4129-BAE5-7AEF64C64852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B6169DE-57A7-4B6C-B1E6-95B301A589E2}" type="pres">
      <dgm:prSet presAssocID="{CE0A39A8-BC09-4283-95E1-9ECCD0586292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35FA7D8-2ABD-4EB3-B29A-6DDB977547BF}" type="pres">
      <dgm:prSet presAssocID="{CE0A39A8-BC09-4283-95E1-9ECCD0586292}" presName="imgShp" presStyleLbl="fgImgPlace1" presStyleIdx="3" presStyleCnt="5" custLinFactY="-34351" custLinFactNeighborX="0" custLinFactNeighborY="-10000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0387CFC-F5A0-443F-8705-6B98DA4F1DD5}" type="pres">
      <dgm:prSet presAssocID="{CE0A39A8-BC09-4283-95E1-9ECCD0586292}" presName="txShp" presStyleLbl="node1" presStyleIdx="3" presStyleCnt="5" custLinFactY="-38881" custLinFactNeighborX="1" custLinFactNeighborY="-100000">
        <dgm:presLayoutVars>
          <dgm:bulletEnabled val="1"/>
        </dgm:presLayoutVars>
      </dgm:prSet>
      <dgm:spPr/>
    </dgm:pt>
    <dgm:pt modelId="{5DA31ECA-8370-4F68-84BE-607E4BF599B7}" type="pres">
      <dgm:prSet presAssocID="{0EEBA5A7-0952-4429-8024-726CE7B42AAC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6D1BE7B-E72E-4EF6-A945-BED06518B4D7}" type="pres">
      <dgm:prSet presAssocID="{30327FCC-DC3B-45B8-813C-97F31FE30A7B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B5CE3A3-1ED9-4DE3-B20F-C249300F5874}" type="pres">
      <dgm:prSet presAssocID="{30327FCC-DC3B-45B8-813C-97F31FE30A7B}" presName="imgShp" presStyleLbl="fgImgPlace1" presStyleIdx="4" presStyleCnt="5" custLinFactNeighborX="1670" custLinFactNeighborY="-1153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4BC5EED-3C4C-4F8F-B78C-8B637F91CD55}" type="pres">
      <dgm:prSet presAssocID="{30327FCC-DC3B-45B8-813C-97F31FE30A7B}" presName="txShp" presStyleLbl="node1" presStyleIdx="4" presStyleCnt="5" custLinFactNeighborX="-76" custLinFactNeighborY="-11692">
        <dgm:presLayoutVars>
          <dgm:bulletEnabled val="1"/>
        </dgm:presLayoutVars>
      </dgm:prSet>
      <dgm:spPr/>
    </dgm:pt>
  </dgm:ptLst>
  <dgm:cxnLst>
    <dgm:cxn modelId="{68170039-C557-415F-889A-A286E09F43B5}" srcId="{4E034296-6C69-408D-BE6F-C3A258CB8B14}" destId="{30327FCC-DC3B-45B8-813C-97F31FE30A7B}" srcOrd="4" destOrd="0" parTransId="{5FE9EA97-9FA4-4D07-801E-B4DEC3E83833}" sibTransId="{27254C24-1E64-430E-903A-56966135DFF8}"/>
    <dgm:cxn modelId="{F0D2CB39-FCE1-4E80-A6C3-678920DF97C4}" srcId="{4E034296-6C69-408D-BE6F-C3A258CB8B14}" destId="{99AC5124-F3AD-478B-A80F-C91FA13C0041}" srcOrd="2" destOrd="0" parTransId="{7D0B0B76-1444-4941-B1B0-0F5567A115F2}" sibTransId="{F9F1E7F6-50A6-4129-BAE5-7AEF64C64852}"/>
    <dgm:cxn modelId="{BB385C3C-10B5-46A3-A9CA-5692D58921C3}" srcId="{4E034296-6C69-408D-BE6F-C3A258CB8B14}" destId="{5F63DBD5-2F1D-4A77-B9E0-B431E747FC4E}" srcOrd="1" destOrd="0" parTransId="{914B7179-3295-4713-AAA6-9828DE6E3BB7}" sibTransId="{D2C35BF1-DF6B-4235-89EA-94865E787BDC}"/>
    <dgm:cxn modelId="{8D58AC5B-CA2E-4C36-8980-2F38E7E156EE}" type="presOf" srcId="{CE0A39A8-BC09-4283-95E1-9ECCD0586292}" destId="{D0387CFC-F5A0-443F-8705-6B98DA4F1DD5}" srcOrd="0" destOrd="0" presId="urn:microsoft.com/office/officeart/2005/8/layout/vList3"/>
    <dgm:cxn modelId="{8ACF5D64-1B17-417F-81C4-A2BD3DC02049}" type="presOf" srcId="{4E034296-6C69-408D-BE6F-C3A258CB8B14}" destId="{E0C0C8D6-C6A6-4C2D-A422-3125AF7904F0}" srcOrd="0" destOrd="0" presId="urn:microsoft.com/office/officeart/2005/8/layout/vList3"/>
    <dgm:cxn modelId="{15439E70-1A98-4297-BB2F-AA8CB1993E4E}" type="presOf" srcId="{3512CB66-1B93-4391-A2F8-D575F1EF1C23}" destId="{5BAE064E-1148-4B9B-B94D-CE8FCECCAD96}" srcOrd="0" destOrd="0" presId="urn:microsoft.com/office/officeart/2005/8/layout/vList3"/>
    <dgm:cxn modelId="{2276A171-C74E-4981-903C-5FA90A3044C1}" srcId="{4E034296-6C69-408D-BE6F-C3A258CB8B14}" destId="{CE0A39A8-BC09-4283-95E1-9ECCD0586292}" srcOrd="3" destOrd="0" parTransId="{9FC1C242-605B-4076-8E91-AA29496E4A31}" sibTransId="{0EEBA5A7-0952-4429-8024-726CE7B42AAC}"/>
    <dgm:cxn modelId="{177EA65A-F4A6-413D-9DFF-CB01E38436B7}" type="presOf" srcId="{99AC5124-F3AD-478B-A80F-C91FA13C0041}" destId="{32E96EAA-2053-4CF6-9C0B-181C8DAB43A5}" srcOrd="0" destOrd="0" presId="urn:microsoft.com/office/officeart/2005/8/layout/vList3"/>
    <dgm:cxn modelId="{640CB5BF-0D11-4C1B-8E15-A787485EB08F}" type="presOf" srcId="{5F63DBD5-2F1D-4A77-B9E0-B431E747FC4E}" destId="{794EDC71-57D8-48C8-B57E-FDBE0B6A4D2F}" srcOrd="0" destOrd="0" presId="urn:microsoft.com/office/officeart/2005/8/layout/vList3"/>
    <dgm:cxn modelId="{223F53E8-7238-4E79-ABF2-D4435E6F9B5F}" type="presOf" srcId="{30327FCC-DC3B-45B8-813C-97F31FE30A7B}" destId="{B4BC5EED-3C4C-4F8F-B78C-8B637F91CD55}" srcOrd="0" destOrd="0" presId="urn:microsoft.com/office/officeart/2005/8/layout/vList3"/>
    <dgm:cxn modelId="{314C85FA-697E-4065-B225-CB83E3616F17}" srcId="{4E034296-6C69-408D-BE6F-C3A258CB8B14}" destId="{3512CB66-1B93-4391-A2F8-D575F1EF1C23}" srcOrd="0" destOrd="0" parTransId="{4D4AA718-96D8-4D76-92B3-F93917ADCF55}" sibTransId="{AF162088-6C5C-494C-801E-DCE334C8F127}"/>
    <dgm:cxn modelId="{2C0E63FC-81E0-4FB3-86E7-6B9C6DB10EA7}" type="presParOf" srcId="{E0C0C8D6-C6A6-4C2D-A422-3125AF7904F0}" destId="{12361CF8-9D52-40A5-808A-C8D2FC494BC8}" srcOrd="0" destOrd="0" presId="urn:microsoft.com/office/officeart/2005/8/layout/vList3"/>
    <dgm:cxn modelId="{FF9A84D7-D476-40EF-877D-4E9620E04818}" type="presParOf" srcId="{12361CF8-9D52-40A5-808A-C8D2FC494BC8}" destId="{DB087611-2560-402D-A950-001D3163078E}" srcOrd="0" destOrd="0" presId="urn:microsoft.com/office/officeart/2005/8/layout/vList3"/>
    <dgm:cxn modelId="{DC948D02-503E-4EC5-AB73-888AD346EECF}" type="presParOf" srcId="{12361CF8-9D52-40A5-808A-C8D2FC494BC8}" destId="{5BAE064E-1148-4B9B-B94D-CE8FCECCAD96}" srcOrd="1" destOrd="0" presId="urn:microsoft.com/office/officeart/2005/8/layout/vList3"/>
    <dgm:cxn modelId="{E78D7393-792D-44A6-9F08-829F002C5A28}" type="presParOf" srcId="{E0C0C8D6-C6A6-4C2D-A422-3125AF7904F0}" destId="{AFD05C84-E614-417D-B953-3DA7ADAA8C44}" srcOrd="1" destOrd="0" presId="urn:microsoft.com/office/officeart/2005/8/layout/vList3"/>
    <dgm:cxn modelId="{A5D37256-C59F-4DA3-BA6B-6CE8EF4620F5}" type="presParOf" srcId="{E0C0C8D6-C6A6-4C2D-A422-3125AF7904F0}" destId="{49A7156D-2C31-4757-9D17-65BF0503EC91}" srcOrd="2" destOrd="0" presId="urn:microsoft.com/office/officeart/2005/8/layout/vList3"/>
    <dgm:cxn modelId="{ECFA67A1-A2BF-413C-8FEA-9BC03B41FDF5}" type="presParOf" srcId="{49A7156D-2C31-4757-9D17-65BF0503EC91}" destId="{A2302011-D881-4FBA-99FF-6EB777A94D2A}" srcOrd="0" destOrd="0" presId="urn:microsoft.com/office/officeart/2005/8/layout/vList3"/>
    <dgm:cxn modelId="{A8CE5323-1003-41DB-AE32-85F9EB7F703A}" type="presParOf" srcId="{49A7156D-2C31-4757-9D17-65BF0503EC91}" destId="{794EDC71-57D8-48C8-B57E-FDBE0B6A4D2F}" srcOrd="1" destOrd="0" presId="urn:microsoft.com/office/officeart/2005/8/layout/vList3"/>
    <dgm:cxn modelId="{632A0927-8985-47DF-86CE-3B8FA156C572}" type="presParOf" srcId="{E0C0C8D6-C6A6-4C2D-A422-3125AF7904F0}" destId="{67628908-E1AF-4AA7-BB5B-A1FCED9DA550}" srcOrd="3" destOrd="0" presId="urn:microsoft.com/office/officeart/2005/8/layout/vList3"/>
    <dgm:cxn modelId="{BC433626-BA74-4CAE-8E7C-E3CDE6D5D1EF}" type="presParOf" srcId="{E0C0C8D6-C6A6-4C2D-A422-3125AF7904F0}" destId="{49EE1DB6-087E-4725-9D01-41B72160A614}" srcOrd="4" destOrd="0" presId="urn:microsoft.com/office/officeart/2005/8/layout/vList3"/>
    <dgm:cxn modelId="{F360610F-AD7D-4B03-8B03-E146CEF12BEC}" type="presParOf" srcId="{49EE1DB6-087E-4725-9D01-41B72160A614}" destId="{4C166746-E380-4A6D-8C93-D200D61B1EF2}" srcOrd="0" destOrd="0" presId="urn:microsoft.com/office/officeart/2005/8/layout/vList3"/>
    <dgm:cxn modelId="{56EDFB0B-F257-4B59-87D9-A9180DD446A1}" type="presParOf" srcId="{49EE1DB6-087E-4725-9D01-41B72160A614}" destId="{32E96EAA-2053-4CF6-9C0B-181C8DAB43A5}" srcOrd="1" destOrd="0" presId="urn:microsoft.com/office/officeart/2005/8/layout/vList3"/>
    <dgm:cxn modelId="{5E53A425-D8F4-4F9C-9790-1C9F69A95A2B}" type="presParOf" srcId="{E0C0C8D6-C6A6-4C2D-A422-3125AF7904F0}" destId="{E5B9F7F4-C0C3-4FFD-B6AC-CCA8478C4B9E}" srcOrd="5" destOrd="0" presId="urn:microsoft.com/office/officeart/2005/8/layout/vList3"/>
    <dgm:cxn modelId="{4335738A-0A61-42D9-AD14-8AF62B3B2090}" type="presParOf" srcId="{E0C0C8D6-C6A6-4C2D-A422-3125AF7904F0}" destId="{6B6169DE-57A7-4B6C-B1E6-95B301A589E2}" srcOrd="6" destOrd="0" presId="urn:microsoft.com/office/officeart/2005/8/layout/vList3"/>
    <dgm:cxn modelId="{2942E4EE-39A7-4A56-B460-9C8CE6492305}" type="presParOf" srcId="{6B6169DE-57A7-4B6C-B1E6-95B301A589E2}" destId="{535FA7D8-2ABD-4EB3-B29A-6DDB977547BF}" srcOrd="0" destOrd="0" presId="urn:microsoft.com/office/officeart/2005/8/layout/vList3"/>
    <dgm:cxn modelId="{0070830A-161E-4858-915F-5D4D1AFCC40F}" type="presParOf" srcId="{6B6169DE-57A7-4B6C-B1E6-95B301A589E2}" destId="{D0387CFC-F5A0-443F-8705-6B98DA4F1DD5}" srcOrd="1" destOrd="0" presId="urn:microsoft.com/office/officeart/2005/8/layout/vList3"/>
    <dgm:cxn modelId="{8B1D01AD-561D-4058-9826-A33B7BFE4C18}" type="presParOf" srcId="{E0C0C8D6-C6A6-4C2D-A422-3125AF7904F0}" destId="{5DA31ECA-8370-4F68-84BE-607E4BF599B7}" srcOrd="7" destOrd="0" presId="urn:microsoft.com/office/officeart/2005/8/layout/vList3"/>
    <dgm:cxn modelId="{A7E6BD68-A686-4844-AF15-0D4013B9AC69}" type="presParOf" srcId="{E0C0C8D6-C6A6-4C2D-A422-3125AF7904F0}" destId="{86D1BE7B-E72E-4EF6-A945-BED06518B4D7}" srcOrd="8" destOrd="0" presId="urn:microsoft.com/office/officeart/2005/8/layout/vList3"/>
    <dgm:cxn modelId="{263C1875-1B8D-459B-99F1-2E25C1ADB194}" type="presParOf" srcId="{86D1BE7B-E72E-4EF6-A945-BED06518B4D7}" destId="{3B5CE3A3-1ED9-4DE3-B20F-C249300F5874}" srcOrd="0" destOrd="0" presId="urn:microsoft.com/office/officeart/2005/8/layout/vList3"/>
    <dgm:cxn modelId="{D87C87DA-9329-441A-A2A3-6881A04CB474}" type="presParOf" srcId="{86D1BE7B-E72E-4EF6-A945-BED06518B4D7}" destId="{B4BC5EED-3C4C-4F8F-B78C-8B637F91CD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C8604-8E2F-4322-9077-2F67FA06C647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</dgm:pt>
    <dgm:pt modelId="{F409FE24-68CD-498F-B290-69C0FD7DC231}">
      <dgm:prSet phldrT="[Текст]"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2. Рабочий график (план)</a:t>
          </a:r>
        </a:p>
      </dgm:t>
    </dgm:pt>
    <dgm:pt modelId="{E6B850E6-0751-4C84-B44A-99F27753AF4F}" type="parTrans" cxnId="{C2889E0D-1F04-4D8B-AE1D-AC03F8819E49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3AAEF2D-5775-4411-97D9-6E1667825453}" type="sibTrans" cxnId="{C2889E0D-1F04-4D8B-AE1D-AC03F8819E49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B3D1D60-D83C-4903-BBE7-F3A3EA946257}">
      <dgm:prSet phldrT="[Текст]"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3. Индивидуальное задание</a:t>
          </a:r>
        </a:p>
      </dgm:t>
    </dgm:pt>
    <dgm:pt modelId="{99A77417-316E-4815-A884-5F4BD0BFE6DF}" type="parTrans" cxnId="{09101C86-EC02-420F-A681-76FE0E1112A1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0EE21B1-0564-47D8-8F9D-38BDC7107255}" type="sibTrans" cxnId="{09101C86-EC02-420F-A681-76FE0E1112A1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DCF4779-3660-44C5-8ACA-DDC493334BB3}">
      <dgm:prSet phldrT="[Текст]"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4. Дневник практики</a:t>
          </a:r>
        </a:p>
      </dgm:t>
    </dgm:pt>
    <dgm:pt modelId="{3EBDF057-ED81-4398-848A-B5019BFE687F}" type="parTrans" cxnId="{DA4A29F7-1BE9-4172-A43D-40423152E20A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4D8D75A-FF06-4A7D-A74B-CA97798C7F11}" type="sibTrans" cxnId="{DA4A29F7-1BE9-4172-A43D-40423152E20A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640B5AA-1A21-4E5C-9A7C-FE11438BA53B}">
      <dgm:prSet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1. Титульный лист</a:t>
          </a:r>
        </a:p>
      </dgm:t>
    </dgm:pt>
    <dgm:pt modelId="{862F6BA8-3D0D-4A07-A27B-4741C76B1242}" type="parTrans" cxnId="{E62FBF9D-B759-4622-A166-8867B4C269DB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348FEC0-ED53-4F83-9129-094AFE1001DB}" type="sibTrans" cxnId="{E62FBF9D-B759-4622-A166-8867B4C269DB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7FDD027-37F3-4193-9564-9E090473EF06}">
      <dgm:prSet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5. Отзыв руководителя практики от организации</a:t>
          </a:r>
        </a:p>
      </dgm:t>
    </dgm:pt>
    <dgm:pt modelId="{58352DF3-DB73-4554-9924-168C9F2821B1}" type="parTrans" cxnId="{F4C1462B-34C3-4228-A90D-D4E2752E674B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20E338A-11EA-41DF-984F-0EA128F2E52B}" type="sibTrans" cxnId="{F4C1462B-34C3-4228-A90D-D4E2752E674B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4A77A46-E0CB-4DC1-91B2-1CFCB9D8625E}">
      <dgm:prSet custT="1"/>
      <dgm:spPr>
        <a:solidFill>
          <a:srgbClr val="0282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6. Основная часть отчета по практике с приложениями</a:t>
          </a:r>
        </a:p>
      </dgm:t>
    </dgm:pt>
    <dgm:pt modelId="{D39B5F05-5C04-429C-99D6-4D59F7D095E6}" type="parTrans" cxnId="{577A578A-94B1-477B-8C63-3071C716C4D0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985E70B-AFEE-4167-B4B4-22B30477F80D}" type="sibTrans" cxnId="{577A578A-94B1-477B-8C63-3071C716C4D0}">
      <dgm:prSet/>
      <dgm:spPr/>
      <dgm:t>
        <a:bodyPr/>
        <a:lstStyle/>
        <a:p>
          <a:endParaRPr lang="ru-RU" sz="24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2EA8D7F-1718-47D6-AFEC-05BF6E9BC1A3}" type="pres">
      <dgm:prSet presAssocID="{F96C8604-8E2F-4322-9077-2F67FA06C647}" presName="Name0" presStyleCnt="0">
        <dgm:presLayoutVars>
          <dgm:dir/>
          <dgm:animLvl val="lvl"/>
          <dgm:resizeHandles val="exact"/>
        </dgm:presLayoutVars>
      </dgm:prSet>
      <dgm:spPr/>
    </dgm:pt>
    <dgm:pt modelId="{FCFC0E0B-6BB5-4E9B-9CD7-53645348FF38}" type="pres">
      <dgm:prSet presAssocID="{94A77A46-E0CB-4DC1-91B2-1CFCB9D8625E}" presName="boxAndChildren" presStyleCnt="0"/>
      <dgm:spPr/>
    </dgm:pt>
    <dgm:pt modelId="{F40492B3-D1EC-4EBD-B8C5-3AB51AC13FA3}" type="pres">
      <dgm:prSet presAssocID="{94A77A46-E0CB-4DC1-91B2-1CFCB9D8625E}" presName="parentTextBox" presStyleLbl="node1" presStyleIdx="0" presStyleCnt="6"/>
      <dgm:spPr/>
    </dgm:pt>
    <dgm:pt modelId="{BB80EA13-24E8-4130-9798-4676DB3BB6DD}" type="pres">
      <dgm:prSet presAssocID="{C20E338A-11EA-41DF-984F-0EA128F2E52B}" presName="sp" presStyleCnt="0"/>
      <dgm:spPr/>
    </dgm:pt>
    <dgm:pt modelId="{7923FD50-DA8D-47A1-837E-10FC8D4B21B8}" type="pres">
      <dgm:prSet presAssocID="{87FDD027-37F3-4193-9564-9E090473EF06}" presName="arrowAndChildren" presStyleCnt="0"/>
      <dgm:spPr/>
    </dgm:pt>
    <dgm:pt modelId="{2A2BF216-C7F1-4352-804F-8F26B360909E}" type="pres">
      <dgm:prSet presAssocID="{87FDD027-37F3-4193-9564-9E090473EF06}" presName="parentTextArrow" presStyleLbl="node1" presStyleIdx="1" presStyleCnt="6"/>
      <dgm:spPr/>
    </dgm:pt>
    <dgm:pt modelId="{1CF16C24-1A05-4C63-9E11-F555FA93385E}" type="pres">
      <dgm:prSet presAssocID="{74D8D75A-FF06-4A7D-A74B-CA97798C7F11}" presName="sp" presStyleCnt="0"/>
      <dgm:spPr/>
    </dgm:pt>
    <dgm:pt modelId="{CE136373-BBA5-46CC-B6CE-19A1738801A4}" type="pres">
      <dgm:prSet presAssocID="{8DCF4779-3660-44C5-8ACA-DDC493334BB3}" presName="arrowAndChildren" presStyleCnt="0"/>
      <dgm:spPr/>
    </dgm:pt>
    <dgm:pt modelId="{A0B966EF-FA0A-45B8-B722-C436DDA54037}" type="pres">
      <dgm:prSet presAssocID="{8DCF4779-3660-44C5-8ACA-DDC493334BB3}" presName="parentTextArrow" presStyleLbl="node1" presStyleIdx="2" presStyleCnt="6"/>
      <dgm:spPr/>
    </dgm:pt>
    <dgm:pt modelId="{6127FC02-7061-4788-AA85-E2D9C512C560}" type="pres">
      <dgm:prSet presAssocID="{C0EE21B1-0564-47D8-8F9D-38BDC7107255}" presName="sp" presStyleCnt="0"/>
      <dgm:spPr/>
    </dgm:pt>
    <dgm:pt modelId="{661070C3-59BD-4B17-9167-6BD8E7D2EAE0}" type="pres">
      <dgm:prSet presAssocID="{6B3D1D60-D83C-4903-BBE7-F3A3EA946257}" presName="arrowAndChildren" presStyleCnt="0"/>
      <dgm:spPr/>
    </dgm:pt>
    <dgm:pt modelId="{BE8F9D22-E822-4118-A330-D6F371581F5F}" type="pres">
      <dgm:prSet presAssocID="{6B3D1D60-D83C-4903-BBE7-F3A3EA946257}" presName="parentTextArrow" presStyleLbl="node1" presStyleIdx="3" presStyleCnt="6"/>
      <dgm:spPr/>
    </dgm:pt>
    <dgm:pt modelId="{E7E1BB3E-2E7B-484E-97F0-3070668A6A87}" type="pres">
      <dgm:prSet presAssocID="{C3AAEF2D-5775-4411-97D9-6E1667825453}" presName="sp" presStyleCnt="0"/>
      <dgm:spPr/>
    </dgm:pt>
    <dgm:pt modelId="{5406A01A-04DC-4C95-BE8B-07EE7E8AC1A7}" type="pres">
      <dgm:prSet presAssocID="{F409FE24-68CD-498F-B290-69C0FD7DC231}" presName="arrowAndChildren" presStyleCnt="0"/>
      <dgm:spPr/>
    </dgm:pt>
    <dgm:pt modelId="{32F0765D-635A-4396-87EE-9CE8B6698DBE}" type="pres">
      <dgm:prSet presAssocID="{F409FE24-68CD-498F-B290-69C0FD7DC231}" presName="parentTextArrow" presStyleLbl="node1" presStyleIdx="4" presStyleCnt="6"/>
      <dgm:spPr/>
    </dgm:pt>
    <dgm:pt modelId="{7BF20F0E-82D4-4F55-995A-4831018C1C10}" type="pres">
      <dgm:prSet presAssocID="{E348FEC0-ED53-4F83-9129-094AFE1001DB}" presName="sp" presStyleCnt="0"/>
      <dgm:spPr/>
    </dgm:pt>
    <dgm:pt modelId="{01034CD6-31B8-47A0-9259-15C1FC8294FA}" type="pres">
      <dgm:prSet presAssocID="{5640B5AA-1A21-4E5C-9A7C-FE11438BA53B}" presName="arrowAndChildren" presStyleCnt="0"/>
      <dgm:spPr/>
    </dgm:pt>
    <dgm:pt modelId="{C7F3BB73-D761-4935-A336-AF2BBCA643F8}" type="pres">
      <dgm:prSet presAssocID="{5640B5AA-1A21-4E5C-9A7C-FE11438BA53B}" presName="parentTextArrow" presStyleLbl="node1" presStyleIdx="5" presStyleCnt="6"/>
      <dgm:spPr/>
    </dgm:pt>
  </dgm:ptLst>
  <dgm:cxnLst>
    <dgm:cxn modelId="{C2889E0D-1F04-4D8B-AE1D-AC03F8819E49}" srcId="{F96C8604-8E2F-4322-9077-2F67FA06C647}" destId="{F409FE24-68CD-498F-B290-69C0FD7DC231}" srcOrd="1" destOrd="0" parTransId="{E6B850E6-0751-4C84-B44A-99F27753AF4F}" sibTransId="{C3AAEF2D-5775-4411-97D9-6E1667825453}"/>
    <dgm:cxn modelId="{497BE622-70CD-4741-ACF6-48D49D63A6CB}" type="presOf" srcId="{87FDD027-37F3-4193-9564-9E090473EF06}" destId="{2A2BF216-C7F1-4352-804F-8F26B360909E}" srcOrd="0" destOrd="0" presId="urn:microsoft.com/office/officeart/2005/8/layout/process4"/>
    <dgm:cxn modelId="{F4C1462B-34C3-4228-A90D-D4E2752E674B}" srcId="{F96C8604-8E2F-4322-9077-2F67FA06C647}" destId="{87FDD027-37F3-4193-9564-9E090473EF06}" srcOrd="4" destOrd="0" parTransId="{58352DF3-DB73-4554-9924-168C9F2821B1}" sibTransId="{C20E338A-11EA-41DF-984F-0EA128F2E52B}"/>
    <dgm:cxn modelId="{6590855D-E8C1-47CF-B444-5DD9C0251A61}" type="presOf" srcId="{94A77A46-E0CB-4DC1-91B2-1CFCB9D8625E}" destId="{F40492B3-D1EC-4EBD-B8C5-3AB51AC13FA3}" srcOrd="0" destOrd="0" presId="urn:microsoft.com/office/officeart/2005/8/layout/process4"/>
    <dgm:cxn modelId="{C75B6D5A-7862-422E-A076-40D18C9D6C41}" type="presOf" srcId="{F96C8604-8E2F-4322-9077-2F67FA06C647}" destId="{D2EA8D7F-1718-47D6-AFEC-05BF6E9BC1A3}" srcOrd="0" destOrd="0" presId="urn:microsoft.com/office/officeart/2005/8/layout/process4"/>
    <dgm:cxn modelId="{09101C86-EC02-420F-A681-76FE0E1112A1}" srcId="{F96C8604-8E2F-4322-9077-2F67FA06C647}" destId="{6B3D1D60-D83C-4903-BBE7-F3A3EA946257}" srcOrd="2" destOrd="0" parTransId="{99A77417-316E-4815-A884-5F4BD0BFE6DF}" sibTransId="{C0EE21B1-0564-47D8-8F9D-38BDC7107255}"/>
    <dgm:cxn modelId="{577A578A-94B1-477B-8C63-3071C716C4D0}" srcId="{F96C8604-8E2F-4322-9077-2F67FA06C647}" destId="{94A77A46-E0CB-4DC1-91B2-1CFCB9D8625E}" srcOrd="5" destOrd="0" parTransId="{D39B5F05-5C04-429C-99D6-4D59F7D095E6}" sibTransId="{7985E70B-AFEE-4167-B4B4-22B30477F80D}"/>
    <dgm:cxn modelId="{78A9F38A-A719-4E35-B530-03EB21DF8CA7}" type="presOf" srcId="{5640B5AA-1A21-4E5C-9A7C-FE11438BA53B}" destId="{C7F3BB73-D761-4935-A336-AF2BBCA643F8}" srcOrd="0" destOrd="0" presId="urn:microsoft.com/office/officeart/2005/8/layout/process4"/>
    <dgm:cxn modelId="{E62FBF9D-B759-4622-A166-8867B4C269DB}" srcId="{F96C8604-8E2F-4322-9077-2F67FA06C647}" destId="{5640B5AA-1A21-4E5C-9A7C-FE11438BA53B}" srcOrd="0" destOrd="0" parTransId="{862F6BA8-3D0D-4A07-A27B-4741C76B1242}" sibTransId="{E348FEC0-ED53-4F83-9129-094AFE1001DB}"/>
    <dgm:cxn modelId="{184BC4C4-FD47-4063-ADCD-5990038407FE}" type="presOf" srcId="{6B3D1D60-D83C-4903-BBE7-F3A3EA946257}" destId="{BE8F9D22-E822-4118-A330-D6F371581F5F}" srcOrd="0" destOrd="0" presId="urn:microsoft.com/office/officeart/2005/8/layout/process4"/>
    <dgm:cxn modelId="{B1A4BBCE-13A5-412C-8E0C-54E4C00A7B82}" type="presOf" srcId="{8DCF4779-3660-44C5-8ACA-DDC493334BB3}" destId="{A0B966EF-FA0A-45B8-B722-C436DDA54037}" srcOrd="0" destOrd="0" presId="urn:microsoft.com/office/officeart/2005/8/layout/process4"/>
    <dgm:cxn modelId="{DA4A29F7-1BE9-4172-A43D-40423152E20A}" srcId="{F96C8604-8E2F-4322-9077-2F67FA06C647}" destId="{8DCF4779-3660-44C5-8ACA-DDC493334BB3}" srcOrd="3" destOrd="0" parTransId="{3EBDF057-ED81-4398-848A-B5019BFE687F}" sibTransId="{74D8D75A-FF06-4A7D-A74B-CA97798C7F11}"/>
    <dgm:cxn modelId="{AA3EECF8-3FC7-4B51-8D61-496F1798F6CB}" type="presOf" srcId="{F409FE24-68CD-498F-B290-69C0FD7DC231}" destId="{32F0765D-635A-4396-87EE-9CE8B6698DBE}" srcOrd="0" destOrd="0" presId="urn:microsoft.com/office/officeart/2005/8/layout/process4"/>
    <dgm:cxn modelId="{5454ACA1-17F4-472B-BABB-B1FAD865C4A8}" type="presParOf" srcId="{D2EA8D7F-1718-47D6-AFEC-05BF6E9BC1A3}" destId="{FCFC0E0B-6BB5-4E9B-9CD7-53645348FF38}" srcOrd="0" destOrd="0" presId="urn:microsoft.com/office/officeart/2005/8/layout/process4"/>
    <dgm:cxn modelId="{6734915A-0387-4072-9154-2E3CE0EE5229}" type="presParOf" srcId="{FCFC0E0B-6BB5-4E9B-9CD7-53645348FF38}" destId="{F40492B3-D1EC-4EBD-B8C5-3AB51AC13FA3}" srcOrd="0" destOrd="0" presId="urn:microsoft.com/office/officeart/2005/8/layout/process4"/>
    <dgm:cxn modelId="{B5C568DC-14A2-47B0-9850-B036618153C3}" type="presParOf" srcId="{D2EA8D7F-1718-47D6-AFEC-05BF6E9BC1A3}" destId="{BB80EA13-24E8-4130-9798-4676DB3BB6DD}" srcOrd="1" destOrd="0" presId="urn:microsoft.com/office/officeart/2005/8/layout/process4"/>
    <dgm:cxn modelId="{01B38160-37A6-4247-8A21-F05DCEFA33BE}" type="presParOf" srcId="{D2EA8D7F-1718-47D6-AFEC-05BF6E9BC1A3}" destId="{7923FD50-DA8D-47A1-837E-10FC8D4B21B8}" srcOrd="2" destOrd="0" presId="urn:microsoft.com/office/officeart/2005/8/layout/process4"/>
    <dgm:cxn modelId="{E03AFF1C-B430-4C9B-BB91-CBB739633056}" type="presParOf" srcId="{7923FD50-DA8D-47A1-837E-10FC8D4B21B8}" destId="{2A2BF216-C7F1-4352-804F-8F26B360909E}" srcOrd="0" destOrd="0" presId="urn:microsoft.com/office/officeart/2005/8/layout/process4"/>
    <dgm:cxn modelId="{2EDD6694-AC43-438A-97BC-A0590681E98E}" type="presParOf" srcId="{D2EA8D7F-1718-47D6-AFEC-05BF6E9BC1A3}" destId="{1CF16C24-1A05-4C63-9E11-F555FA93385E}" srcOrd="3" destOrd="0" presId="urn:microsoft.com/office/officeart/2005/8/layout/process4"/>
    <dgm:cxn modelId="{D347811C-FCE5-4A63-B552-7EBC55BA9246}" type="presParOf" srcId="{D2EA8D7F-1718-47D6-AFEC-05BF6E9BC1A3}" destId="{CE136373-BBA5-46CC-B6CE-19A1738801A4}" srcOrd="4" destOrd="0" presId="urn:microsoft.com/office/officeart/2005/8/layout/process4"/>
    <dgm:cxn modelId="{F7D995BA-034C-48AA-BDD7-439C60966DDA}" type="presParOf" srcId="{CE136373-BBA5-46CC-B6CE-19A1738801A4}" destId="{A0B966EF-FA0A-45B8-B722-C436DDA54037}" srcOrd="0" destOrd="0" presId="urn:microsoft.com/office/officeart/2005/8/layout/process4"/>
    <dgm:cxn modelId="{9417640E-4CD3-4301-B111-5C8770899C48}" type="presParOf" srcId="{D2EA8D7F-1718-47D6-AFEC-05BF6E9BC1A3}" destId="{6127FC02-7061-4788-AA85-E2D9C512C560}" srcOrd="5" destOrd="0" presId="urn:microsoft.com/office/officeart/2005/8/layout/process4"/>
    <dgm:cxn modelId="{ED19D586-30EA-403C-83F8-1AD8DF97043B}" type="presParOf" srcId="{D2EA8D7F-1718-47D6-AFEC-05BF6E9BC1A3}" destId="{661070C3-59BD-4B17-9167-6BD8E7D2EAE0}" srcOrd="6" destOrd="0" presId="urn:microsoft.com/office/officeart/2005/8/layout/process4"/>
    <dgm:cxn modelId="{4CE2A4E7-6214-4E3A-90F7-0E43E41DF27E}" type="presParOf" srcId="{661070C3-59BD-4B17-9167-6BD8E7D2EAE0}" destId="{BE8F9D22-E822-4118-A330-D6F371581F5F}" srcOrd="0" destOrd="0" presId="urn:microsoft.com/office/officeart/2005/8/layout/process4"/>
    <dgm:cxn modelId="{6C3CB165-044B-4AA2-B879-3B7D501C5208}" type="presParOf" srcId="{D2EA8D7F-1718-47D6-AFEC-05BF6E9BC1A3}" destId="{E7E1BB3E-2E7B-484E-97F0-3070668A6A87}" srcOrd="7" destOrd="0" presId="urn:microsoft.com/office/officeart/2005/8/layout/process4"/>
    <dgm:cxn modelId="{EF577956-7376-47C9-BB02-6ECEB8D49251}" type="presParOf" srcId="{D2EA8D7F-1718-47D6-AFEC-05BF6E9BC1A3}" destId="{5406A01A-04DC-4C95-BE8B-07EE7E8AC1A7}" srcOrd="8" destOrd="0" presId="urn:microsoft.com/office/officeart/2005/8/layout/process4"/>
    <dgm:cxn modelId="{66E60BDE-5F28-49BD-BBDD-F78AA7D17473}" type="presParOf" srcId="{5406A01A-04DC-4C95-BE8B-07EE7E8AC1A7}" destId="{32F0765D-635A-4396-87EE-9CE8B6698DBE}" srcOrd="0" destOrd="0" presId="urn:microsoft.com/office/officeart/2005/8/layout/process4"/>
    <dgm:cxn modelId="{C7FA604B-8848-47E2-9C31-D7F932CB26A8}" type="presParOf" srcId="{D2EA8D7F-1718-47D6-AFEC-05BF6E9BC1A3}" destId="{7BF20F0E-82D4-4F55-995A-4831018C1C10}" srcOrd="9" destOrd="0" presId="urn:microsoft.com/office/officeart/2005/8/layout/process4"/>
    <dgm:cxn modelId="{9D885FE9-3C24-49EA-8619-D7C383BC29C9}" type="presParOf" srcId="{D2EA8D7F-1718-47D6-AFEC-05BF6E9BC1A3}" destId="{01034CD6-31B8-47A0-9259-15C1FC8294FA}" srcOrd="10" destOrd="0" presId="urn:microsoft.com/office/officeart/2005/8/layout/process4"/>
    <dgm:cxn modelId="{9A5683DF-2211-4452-ABFE-F65A5EBB398D}" type="presParOf" srcId="{01034CD6-31B8-47A0-9259-15C1FC8294FA}" destId="{C7F3BB73-D761-4935-A336-AF2BBCA643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35F85-BDC4-4B11-972D-BE6E9E055E78}">
      <dsp:nvSpPr>
        <dsp:cNvPr id="0" name=""/>
        <dsp:cNvSpPr/>
      </dsp:nvSpPr>
      <dsp:spPr>
        <a:xfrm>
          <a:off x="-5005233" y="-766875"/>
          <a:ext cx="5960932" cy="5960932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1B4B4-90E1-48B5-9BC9-3E7EF2EE31F5}">
      <dsp:nvSpPr>
        <dsp:cNvPr id="0" name=""/>
        <dsp:cNvSpPr/>
      </dsp:nvSpPr>
      <dsp:spPr>
        <a:xfrm>
          <a:off x="500444" y="340361"/>
          <a:ext cx="11039076" cy="681077"/>
        </a:xfrm>
        <a:prstGeom prst="rect">
          <a:avLst/>
        </a:prstGeom>
        <a:solidFill>
          <a:srgbClr val="A8EE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6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Положение о практике обучающихся, осваивающих образовательные программы высшего образования – программы бакалавриата и программы магистратуры в Финансовом университете»</a:t>
          </a:r>
        </a:p>
      </dsp:txBody>
      <dsp:txXfrm>
        <a:off x="500444" y="340361"/>
        <a:ext cx="11039076" cy="681077"/>
      </dsp:txXfrm>
    </dsp:sp>
    <dsp:sp modelId="{E2BB5519-DDB8-4AB4-AA8F-B9D0C9E2FF6C}">
      <dsp:nvSpPr>
        <dsp:cNvPr id="0" name=""/>
        <dsp:cNvSpPr/>
      </dsp:nvSpPr>
      <dsp:spPr>
        <a:xfrm>
          <a:off x="74770" y="255227"/>
          <a:ext cx="851347" cy="8513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FE8119-303C-4B85-923D-BB83A58F1CDC}">
      <dsp:nvSpPr>
        <dsp:cNvPr id="0" name=""/>
        <dsp:cNvSpPr/>
      </dsp:nvSpPr>
      <dsp:spPr>
        <a:xfrm>
          <a:off x="890921" y="1247914"/>
          <a:ext cx="10648598" cy="909558"/>
        </a:xfrm>
        <a:prstGeom prst="rect">
          <a:avLst/>
        </a:prstGeom>
        <a:solidFill>
          <a:srgbClr val="C6F3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6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Положение о практической подготовке обучающихся федерального государственного образовательного бюджетного учреждения высшего образования «Финансовый университет при Правительстве Российской Федерации»</a:t>
          </a:r>
        </a:p>
      </dsp:txBody>
      <dsp:txXfrm>
        <a:off x="890921" y="1247914"/>
        <a:ext cx="10648598" cy="909558"/>
      </dsp:txXfrm>
    </dsp:sp>
    <dsp:sp modelId="{F92236CB-A822-4719-90E5-9AD3A8034304}">
      <dsp:nvSpPr>
        <dsp:cNvPr id="0" name=""/>
        <dsp:cNvSpPr/>
      </dsp:nvSpPr>
      <dsp:spPr>
        <a:xfrm>
          <a:off x="465247" y="1277020"/>
          <a:ext cx="851347" cy="8513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E4D5BD-D94D-4AC8-B044-662489FAAB37}">
      <dsp:nvSpPr>
        <dsp:cNvPr id="0" name=""/>
        <dsp:cNvSpPr/>
      </dsp:nvSpPr>
      <dsp:spPr>
        <a:xfrm>
          <a:off x="890921" y="2383948"/>
          <a:ext cx="10648598" cy="681077"/>
        </a:xfrm>
        <a:prstGeom prst="rect">
          <a:avLst/>
        </a:prstGeom>
        <a:solidFill>
          <a:srgbClr val="E2F9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6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Программа учебной, </a:t>
          </a:r>
          <a:r>
            <a:rPr lang="ru-RU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производственной практики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  <a:cs typeface="Times New Roman" panose="02020603050405020304" pitchFamily="18" charset="0"/>
          </a:endParaRPr>
        </a:p>
      </dsp:txBody>
      <dsp:txXfrm>
        <a:off x="890921" y="2383948"/>
        <a:ext cx="10648598" cy="681077"/>
      </dsp:txXfrm>
    </dsp:sp>
    <dsp:sp modelId="{289B5217-9ECA-4DE6-9471-5E21AC5C9194}">
      <dsp:nvSpPr>
        <dsp:cNvPr id="0" name=""/>
        <dsp:cNvSpPr/>
      </dsp:nvSpPr>
      <dsp:spPr>
        <a:xfrm>
          <a:off x="465247" y="2298814"/>
          <a:ext cx="851347" cy="8513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976093-48E9-48E2-B83C-8235EE02837A}">
      <dsp:nvSpPr>
        <dsp:cNvPr id="0" name=""/>
        <dsp:cNvSpPr/>
      </dsp:nvSpPr>
      <dsp:spPr>
        <a:xfrm>
          <a:off x="500444" y="3405742"/>
          <a:ext cx="11039076" cy="681077"/>
        </a:xfrm>
        <a:prstGeom prst="rect">
          <a:avLst/>
        </a:prstGeom>
        <a:solidFill>
          <a:srgbClr val="EBF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60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rPr>
            <a:t>График учебного процесса</a:t>
          </a:r>
        </a:p>
      </dsp:txBody>
      <dsp:txXfrm>
        <a:off x="500444" y="3405742"/>
        <a:ext cx="11039076" cy="681077"/>
      </dsp:txXfrm>
    </dsp:sp>
    <dsp:sp modelId="{1BFBADE6-709E-4D7A-9FE6-4AEBDDB8D2D6}">
      <dsp:nvSpPr>
        <dsp:cNvPr id="0" name=""/>
        <dsp:cNvSpPr/>
      </dsp:nvSpPr>
      <dsp:spPr>
        <a:xfrm>
          <a:off x="74770" y="3320607"/>
          <a:ext cx="851347" cy="8513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E064E-1148-4B9B-B94D-CE8FCECCAD96}">
      <dsp:nvSpPr>
        <dsp:cNvPr id="0" name=""/>
        <dsp:cNvSpPr/>
      </dsp:nvSpPr>
      <dsp:spPr>
        <a:xfrm rot="10800000">
          <a:off x="1604100" y="2506625"/>
          <a:ext cx="5639237" cy="784704"/>
        </a:xfrm>
        <a:prstGeom prst="homePlate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                                                                                         в структурном подразделении </a:t>
          </a:r>
          <a:r>
            <a:rPr lang="ru-RU" sz="16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Финуниверситета</a:t>
          </a: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                                                                             (для студентов без гражданства РФ)</a:t>
          </a:r>
        </a:p>
      </dsp:txBody>
      <dsp:txXfrm rot="10800000">
        <a:off x="1800276" y="2506625"/>
        <a:ext cx="5443061" cy="784704"/>
      </dsp:txXfrm>
    </dsp:sp>
    <dsp:sp modelId="{DB087611-2560-402D-A950-001D3163078E}">
      <dsp:nvSpPr>
        <dsp:cNvPr id="0" name=""/>
        <dsp:cNvSpPr/>
      </dsp:nvSpPr>
      <dsp:spPr>
        <a:xfrm>
          <a:off x="1216327" y="2491566"/>
          <a:ext cx="653332" cy="6533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EDC71-57D8-48C8-B57E-FDBE0B6A4D2F}">
      <dsp:nvSpPr>
        <dsp:cNvPr id="0" name=""/>
        <dsp:cNvSpPr/>
      </dsp:nvSpPr>
      <dsp:spPr>
        <a:xfrm rot="10800000">
          <a:off x="1583742" y="946961"/>
          <a:ext cx="5639237" cy="653332"/>
        </a:xfrm>
        <a:prstGeom prst="homePlate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Самостоятельный поиск места прохождения практики </a:t>
          </a:r>
        </a:p>
      </dsp:txBody>
      <dsp:txXfrm rot="10800000">
        <a:off x="1747075" y="946961"/>
        <a:ext cx="5475904" cy="653332"/>
      </dsp:txXfrm>
    </dsp:sp>
    <dsp:sp modelId="{A2302011-D881-4FBA-99FF-6EB777A94D2A}">
      <dsp:nvSpPr>
        <dsp:cNvPr id="0" name=""/>
        <dsp:cNvSpPr/>
      </dsp:nvSpPr>
      <dsp:spPr>
        <a:xfrm>
          <a:off x="1257076" y="980993"/>
          <a:ext cx="653332" cy="65333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96EAA-2053-4CF6-9C0B-181C8DAB43A5}">
      <dsp:nvSpPr>
        <dsp:cNvPr id="0" name=""/>
        <dsp:cNvSpPr/>
      </dsp:nvSpPr>
      <dsp:spPr>
        <a:xfrm rot="10800000">
          <a:off x="1591693" y="129072"/>
          <a:ext cx="5639237" cy="653332"/>
        </a:xfrm>
        <a:prstGeom prst="homePlate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 практики по месту трудовой деятельности</a:t>
          </a:r>
        </a:p>
      </dsp:txBody>
      <dsp:txXfrm rot="10800000">
        <a:off x="1755026" y="129072"/>
        <a:ext cx="5475904" cy="653332"/>
      </dsp:txXfrm>
    </dsp:sp>
    <dsp:sp modelId="{4C166746-E380-4A6D-8C93-D200D61B1EF2}">
      <dsp:nvSpPr>
        <dsp:cNvPr id="0" name=""/>
        <dsp:cNvSpPr/>
      </dsp:nvSpPr>
      <dsp:spPr>
        <a:xfrm>
          <a:off x="1257082" y="46026"/>
          <a:ext cx="653332" cy="6533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7CFC-F5A0-443F-8705-6B98DA4F1DD5}">
      <dsp:nvSpPr>
        <dsp:cNvPr id="0" name=""/>
        <dsp:cNvSpPr/>
      </dsp:nvSpPr>
      <dsp:spPr>
        <a:xfrm rot="10800000">
          <a:off x="1583798" y="1770353"/>
          <a:ext cx="5639237" cy="653332"/>
        </a:xfrm>
        <a:prstGeom prst="homePlate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в организациях-партнерах </a:t>
          </a:r>
          <a:r>
            <a:rPr lang="ru-RU" sz="16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Финуниверситета</a:t>
          </a:r>
          <a:endParaRPr lang="ru-RU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SemiCondensed" panose="020B0502040204020203" pitchFamily="34" charset="0"/>
            <a:ea typeface="Cambria Math" panose="02040503050406030204" pitchFamily="18" charset="0"/>
          </a:endParaRPr>
        </a:p>
      </dsp:txBody>
      <dsp:txXfrm rot="10800000">
        <a:off x="1747131" y="1770353"/>
        <a:ext cx="5475904" cy="653332"/>
      </dsp:txXfrm>
    </dsp:sp>
    <dsp:sp modelId="{535FA7D8-2ABD-4EB3-B29A-6DDB977547BF}">
      <dsp:nvSpPr>
        <dsp:cNvPr id="0" name=""/>
        <dsp:cNvSpPr/>
      </dsp:nvSpPr>
      <dsp:spPr>
        <a:xfrm>
          <a:off x="1257076" y="1799949"/>
          <a:ext cx="653332" cy="6533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5EED-3C4C-4F8F-B78C-8B637F91CD55}">
      <dsp:nvSpPr>
        <dsp:cNvPr id="0" name=""/>
        <dsp:cNvSpPr/>
      </dsp:nvSpPr>
      <dsp:spPr>
        <a:xfrm rot="10800000">
          <a:off x="1579456" y="3449678"/>
          <a:ext cx="5639237" cy="653332"/>
        </a:xfrm>
        <a:prstGeom prst="homePlate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10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rPr>
            <a:t>Прохождение практики для обучающихся                                                 по целевому приему</a:t>
          </a:r>
        </a:p>
      </dsp:txBody>
      <dsp:txXfrm rot="10800000">
        <a:off x="1742789" y="3449678"/>
        <a:ext cx="5475904" cy="653332"/>
      </dsp:txXfrm>
    </dsp:sp>
    <dsp:sp modelId="{3B5CE3A3-1ED9-4DE3-B20F-C249300F5874}">
      <dsp:nvSpPr>
        <dsp:cNvPr id="0" name=""/>
        <dsp:cNvSpPr/>
      </dsp:nvSpPr>
      <dsp:spPr>
        <a:xfrm>
          <a:off x="1267986" y="3450691"/>
          <a:ext cx="653332" cy="65333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492B3-D1EC-4EBD-B8C5-3AB51AC13FA3}">
      <dsp:nvSpPr>
        <dsp:cNvPr id="0" name=""/>
        <dsp:cNvSpPr/>
      </dsp:nvSpPr>
      <dsp:spPr>
        <a:xfrm>
          <a:off x="0" y="3943754"/>
          <a:ext cx="8097880" cy="517615"/>
        </a:xfrm>
        <a:prstGeom prst="rec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6. Основная часть отчета по практике с приложениями</a:t>
          </a:r>
        </a:p>
      </dsp:txBody>
      <dsp:txXfrm>
        <a:off x="0" y="3943754"/>
        <a:ext cx="8097880" cy="517615"/>
      </dsp:txXfrm>
    </dsp:sp>
    <dsp:sp modelId="{2A2BF216-C7F1-4352-804F-8F26B360909E}">
      <dsp:nvSpPr>
        <dsp:cNvPr id="0" name=""/>
        <dsp:cNvSpPr/>
      </dsp:nvSpPr>
      <dsp:spPr>
        <a:xfrm rot="10800000">
          <a:off x="0" y="3155426"/>
          <a:ext cx="8097880" cy="796092"/>
        </a:xfrm>
        <a:prstGeom prst="upArrowCallou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5. Отзыв руководителя практики от организации</a:t>
          </a:r>
        </a:p>
      </dsp:txBody>
      <dsp:txXfrm rot="10800000">
        <a:off x="0" y="3155426"/>
        <a:ext cx="8097880" cy="517277"/>
      </dsp:txXfrm>
    </dsp:sp>
    <dsp:sp modelId="{A0B966EF-FA0A-45B8-B722-C436DDA54037}">
      <dsp:nvSpPr>
        <dsp:cNvPr id="0" name=""/>
        <dsp:cNvSpPr/>
      </dsp:nvSpPr>
      <dsp:spPr>
        <a:xfrm rot="10800000">
          <a:off x="0" y="2367097"/>
          <a:ext cx="8097880" cy="796092"/>
        </a:xfrm>
        <a:prstGeom prst="upArrowCallou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4. Дневник практики</a:t>
          </a:r>
        </a:p>
      </dsp:txBody>
      <dsp:txXfrm rot="10800000">
        <a:off x="0" y="2367097"/>
        <a:ext cx="8097880" cy="517277"/>
      </dsp:txXfrm>
    </dsp:sp>
    <dsp:sp modelId="{BE8F9D22-E822-4118-A330-D6F371581F5F}">
      <dsp:nvSpPr>
        <dsp:cNvPr id="0" name=""/>
        <dsp:cNvSpPr/>
      </dsp:nvSpPr>
      <dsp:spPr>
        <a:xfrm rot="10800000">
          <a:off x="0" y="1578768"/>
          <a:ext cx="8097880" cy="796092"/>
        </a:xfrm>
        <a:prstGeom prst="upArrowCallou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3. Индивидуальное задание</a:t>
          </a:r>
        </a:p>
      </dsp:txBody>
      <dsp:txXfrm rot="10800000">
        <a:off x="0" y="1578768"/>
        <a:ext cx="8097880" cy="517277"/>
      </dsp:txXfrm>
    </dsp:sp>
    <dsp:sp modelId="{32F0765D-635A-4396-87EE-9CE8B6698DBE}">
      <dsp:nvSpPr>
        <dsp:cNvPr id="0" name=""/>
        <dsp:cNvSpPr/>
      </dsp:nvSpPr>
      <dsp:spPr>
        <a:xfrm rot="10800000">
          <a:off x="0" y="790440"/>
          <a:ext cx="8097880" cy="796092"/>
        </a:xfrm>
        <a:prstGeom prst="upArrowCallou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2. Рабочий график (план)</a:t>
          </a:r>
        </a:p>
      </dsp:txBody>
      <dsp:txXfrm rot="10800000">
        <a:off x="0" y="790440"/>
        <a:ext cx="8097880" cy="517277"/>
      </dsp:txXfrm>
    </dsp:sp>
    <dsp:sp modelId="{C7F3BB73-D761-4935-A336-AF2BBCA643F8}">
      <dsp:nvSpPr>
        <dsp:cNvPr id="0" name=""/>
        <dsp:cNvSpPr/>
      </dsp:nvSpPr>
      <dsp:spPr>
        <a:xfrm rot="10800000">
          <a:off x="0" y="2111"/>
          <a:ext cx="8097880" cy="796092"/>
        </a:xfrm>
        <a:prstGeom prst="upArrowCallout">
          <a:avLst/>
        </a:prstGeom>
        <a:solidFill>
          <a:srgbClr val="0282A0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1. Титульный лист</a:t>
          </a:r>
        </a:p>
      </dsp:txBody>
      <dsp:txXfrm rot="10800000">
        <a:off x="0" y="2111"/>
        <a:ext cx="8097880" cy="517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1114" y="0"/>
            <a:ext cx="2922587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9B96BDF-040E-46CC-B4C9-C218AA135AF2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1900"/>
            <a:ext cx="5913438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743450"/>
            <a:ext cx="5395912" cy="388143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3076"/>
            <a:ext cx="2922588" cy="49371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1114" y="9363076"/>
            <a:ext cx="2922587" cy="49371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9197A86-EF9C-4C24-8FDD-46C2F1BE8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D49C-90A1-4D1A-B49C-B754704C3E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6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D49C-90A1-4D1A-B49C-B754704C3E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3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D49C-90A1-4D1A-B49C-B754704C3E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1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0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5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2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оутбук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4343054-F258-4C18-B079-5B2F9A471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1" y="1734072"/>
            <a:ext cx="6908800" cy="3752328"/>
          </a:xfrm>
          <a:prstGeom prst="rect">
            <a:avLst/>
          </a:prstGeom>
        </p:spPr>
      </p:pic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97001" y="2029579"/>
            <a:ext cx="5143500" cy="2997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07CEFD-0710-476E-BF8F-93811D160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38D7B51-C7B1-4128-A20E-E1765AACB71F}"/>
              </a:ext>
            </a:extLst>
          </p:cNvPr>
          <p:cNvCxnSpPr>
            <a:cxnSpLocks/>
          </p:cNvCxnSpPr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52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8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43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54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7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64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33DC-7A87-4783-B28B-195F4372EBFF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95FB-201E-454B-9F26-3D5951C4F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9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udanilov@fa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vivanovskaya@f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a@fa.ru" TargetMode="External"/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290" y="2135044"/>
            <a:ext cx="10325420" cy="209822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Организация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практической подготовки при проведении практики обучающихся Финансового университета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699" y="4796918"/>
            <a:ext cx="12213398" cy="689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1879" y="4935414"/>
            <a:ext cx="7848242" cy="41249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Отдел координации практической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17611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78EB99-BE77-9C44-A2F3-206F8E4E2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10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45097" y="3804365"/>
            <a:ext cx="879125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740525" y="2055025"/>
            <a:ext cx="2434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lvl="0" defTabSz="457200">
              <a:defRPr/>
            </a:pPr>
            <a:r>
              <a:rPr kumimoji="0" lang="ru-RU" sz="11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Зайти на</a:t>
            </a:r>
            <a:r>
              <a:rPr kumimoji="0" lang="ru-RU" sz="11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 сайт Финансового университета (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2"/>
              </a:rPr>
              <a:t>http://www.fa.ru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) в раздел «Студентам» во вкладку «Практика» - «Документы по практике (формы). Скачать образец письма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2979758" y="4597817"/>
            <a:ext cx="2980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Письмо необходимо оформить на фирменном бланке Профильной организации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на имя руководителя Департамента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 подписью руководителя практики от Профильной организации</a:t>
            </a:r>
          </a:p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Если письмо оформлено не на фирменном бланке Профильной организации – обязательно наличие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подписи и печати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1027206" y="3623304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1506282" y="3804365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3150375" y="4169766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3636166" y="4350827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письмо?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3105928" y="3862804"/>
            <a:ext cx="191697" cy="228235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8D5A9D9-FF4D-4546-9198-E21360A6FF2C}"/>
              </a:ext>
            </a:extLst>
          </p:cNvPr>
          <p:cNvCxnSpPr/>
          <p:nvPr/>
        </p:nvCxnSpPr>
        <p:spPr>
          <a:xfrm flipH="1">
            <a:off x="6057897" y="1476375"/>
            <a:ext cx="76202" cy="46352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6325692" y="3800722"/>
            <a:ext cx="879125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7021121" y="2051382"/>
            <a:ext cx="24721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lvl="0" defTabSz="457200">
              <a:defRPr/>
            </a:pPr>
            <a:r>
              <a:rPr kumimoji="0" lang="ru-RU" sz="11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Зайти на</a:t>
            </a:r>
            <a:r>
              <a:rPr kumimoji="0" lang="ru-RU" sz="11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 сайт Финансового университета (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2"/>
              </a:rPr>
              <a:t>http://www.fa.ru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) в раздел «Студентам» во вкладку «Практика» - «Документы по практике (формы). Оставить заявку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 позднее чем за 1,5 месяца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до начала практики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9294850" y="4594174"/>
            <a:ext cx="2305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Дождитесь уведомления на электронную почту, указанную в заявке, о готовности письма</a:t>
            </a: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Забрать оригинал письма в Отделе координации практической подготовки                               (ул. О. </a:t>
            </a:r>
            <a:r>
              <a:rPr lang="ru-RU" sz="110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Дундича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, д. 23, </a:t>
            </a:r>
            <a:r>
              <a:rPr lang="ru-RU" sz="110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каб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. А103)</a:t>
            </a:r>
          </a:p>
          <a:p>
            <a:pPr marL="228600" indent="-228600" defTabSz="457200">
              <a:buFontTx/>
              <a:buAutoNum type="arabicPeriod"/>
              <a:defRPr/>
            </a:pP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Лично отвезти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письмо в организацию 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7307801" y="3619661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7786877" y="3800722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9430970" y="4166123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9916761" y="4347184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9386523" y="3859161"/>
            <a:ext cx="191697" cy="228235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5" y="4052725"/>
            <a:ext cx="2136740" cy="696763"/>
          </a:xfrm>
          <a:prstGeom prst="rect">
            <a:avLst/>
          </a:prstGeom>
          <a:ln>
            <a:solidFill>
              <a:srgbClr val="0282A0"/>
            </a:solidFill>
          </a:ln>
        </p:spPr>
      </p:pic>
      <p:sp>
        <p:nvSpPr>
          <p:cNvPr id="92" name="Объект 2"/>
          <p:cNvSpPr txBox="1">
            <a:spLocks/>
          </p:cNvSpPr>
          <p:nvPr/>
        </p:nvSpPr>
        <p:spPr>
          <a:xfrm>
            <a:off x="0" y="1336087"/>
            <a:ext cx="6134102" cy="4524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Если организация включена в базу практик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Финуниверситета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, то необходимо предоставить письмо от Профильной организации ответственному от Департамента</a:t>
            </a:r>
          </a:p>
        </p:txBody>
      </p:sp>
      <p:sp>
        <p:nvSpPr>
          <p:cNvPr id="93" name="Овал 92"/>
          <p:cNvSpPr/>
          <p:nvPr/>
        </p:nvSpPr>
        <p:spPr>
          <a:xfrm>
            <a:off x="2813400" y="6153910"/>
            <a:ext cx="235484" cy="202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4" name="Объект 2"/>
          <p:cNvSpPr txBox="1">
            <a:spLocks/>
          </p:cNvSpPr>
          <p:nvPr/>
        </p:nvSpPr>
        <p:spPr>
          <a:xfrm>
            <a:off x="6134099" y="1336088"/>
            <a:ext cx="6057897" cy="4524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Если организация просит направить письмо об организации практики от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Финуниверситета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, необходимо заполнить форму заявки на подготовку письма на сайте </a:t>
            </a: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2"/>
              </a:rPr>
              <a:t>http://www.fa.ru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03" y="3992917"/>
            <a:ext cx="2686414" cy="865422"/>
          </a:xfrm>
          <a:prstGeom prst="rect">
            <a:avLst/>
          </a:prstGeom>
          <a:ln>
            <a:solidFill>
              <a:srgbClr val="0282A0"/>
            </a:solidFill>
          </a:ln>
        </p:spPr>
      </p:pic>
    </p:spTree>
    <p:extLst>
      <p:ext uri="{BB962C8B-B14F-4D97-AF65-F5344CB8AC3E}">
        <p14:creationId xmlns:p14="http://schemas.microsoft.com/office/powerpoint/2010/main" val="401658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78EB99-BE77-9C44-A2F3-206F8E4E2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11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45097" y="3804365"/>
            <a:ext cx="879125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740525" y="2055025"/>
            <a:ext cx="255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lvl="0" defTabSz="457200">
              <a:defRPr/>
            </a:pPr>
            <a:r>
              <a:rPr kumimoji="0" lang="ru-RU" sz="11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Зайти на</a:t>
            </a:r>
            <a:r>
              <a:rPr kumimoji="0" lang="ru-RU" sz="11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 сайт Финансового университета (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2"/>
              </a:rPr>
              <a:t>http://www.fa.ru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) в раздел «Студентам» во вкладку «Практика» - «Документы по практике (формы). Скачать образцы письменного заявления и резюме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2897146" y="4031172"/>
            <a:ext cx="2852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Заполнить заявление и резюме – отправить ответственному за практику от Департамента</a:t>
            </a:r>
          </a:p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1027206" y="3623304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1506282" y="3804365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3184781" y="3598386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3665427" y="3801882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-2" y="311499"/>
            <a:ext cx="61341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114300" y="420779"/>
            <a:ext cx="6019799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обращение о предоставлении места практики?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8D5A9D9-FF4D-4546-9198-E21360A6FF2C}"/>
              </a:ext>
            </a:extLst>
          </p:cNvPr>
          <p:cNvCxnSpPr/>
          <p:nvPr/>
        </p:nvCxnSpPr>
        <p:spPr>
          <a:xfrm flipH="1">
            <a:off x="6057897" y="1476375"/>
            <a:ext cx="76202" cy="46352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114300" y="5155462"/>
            <a:ext cx="235484" cy="202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9" y="1540549"/>
            <a:ext cx="3880634" cy="62331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-2" y="5023540"/>
            <a:ext cx="5962652" cy="1785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Сбор заявлений от обучающихся о предоставлении места прохождения практики, составленных по форме, и резюме принимаются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 позднее чем за 2 месяца до начала практики</a:t>
            </a: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Распределение обучающихся по конкретным базам практик осуществляется с учетом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имеющихся возможностей и требований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организаций к теме выпускной квалификационной работы, а также уровню подготовки обучающегося (средний балл успеваемости, уровень владения иностранными языками и т.д.)</a:t>
            </a: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Окончательное решение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о принятии обучающихся принимает организация-база практики</a:t>
            </a: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Прохождение практики в организациях-партнерах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Финуниверситета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на безвозмездной основе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34099" y="1157244"/>
            <a:ext cx="60579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257925" y="1270706"/>
            <a:ext cx="6019799" cy="62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Важно знать!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6314665" y="2630788"/>
            <a:ext cx="5705885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171450" lvl="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 начала практики ознакомиться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с проектом «Приказа о направлении студентов для прохождения практической подготовки при проведении практики и назначении руководителей»</a:t>
            </a:r>
          </a:p>
          <a:p>
            <a:pPr marL="171450" lvl="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случае изменения места практики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незамедлительно сообщить об этом ответственному за практику от департамента, а также представить объяснительную записку на имя руководителя департамента с указанием причины изменения места практики</a:t>
            </a:r>
          </a:p>
          <a:p>
            <a:pPr marL="171450" lvl="0" indent="-171450" algn="just" defTabSz="4572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Наименование организации в «Приказе о направлении студентов для прохождения практической подготовки при проведении практики и назначении руководителей» и отчетных документах по итогам практики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должны совпадать </a:t>
            </a:r>
          </a:p>
        </p:txBody>
      </p:sp>
      <p:pic>
        <p:nvPicPr>
          <p:cNvPr id="56" name="Graphic 723">
            <a:extLst>
              <a:ext uri="{FF2B5EF4-FFF2-40B4-BE49-F238E27FC236}">
                <a16:creationId xmlns:a16="http://schemas.microsoft.com/office/drawing/2014/main" id="{4F44C717-5C14-49EB-B9EB-231C4226F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9150" y="2163863"/>
            <a:ext cx="387798" cy="3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168" y="1313719"/>
            <a:ext cx="11331659" cy="2694432"/>
          </a:xfrm>
        </p:spPr>
        <p:txBody>
          <a:bodyPr>
            <a:noAutofit/>
          </a:bodyPr>
          <a:lstStyle/>
          <a:p>
            <a:pPr marL="274320" lvl="1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До начала практики</a:t>
            </a:r>
          </a:p>
          <a:p>
            <a:pPr marL="274320" lvl="1" indent="0" algn="ctr">
              <a:buNone/>
            </a:pPr>
            <a:endParaRPr lang="ru-RU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  <a:p>
            <a:pPr marL="274320" lvl="1" indent="0" algn="ctr">
              <a:buNone/>
            </a:pPr>
            <a:r>
              <a:rPr lang="ru-RU" sz="2800" b="1" i="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Получить у руководителя </a:t>
            </a: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практики 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(</a:t>
            </a: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ВКР) от департамента </a:t>
            </a:r>
            <a:r>
              <a:rPr lang="ru-RU" sz="2800" b="1" i="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рабочий график (план) </a:t>
            </a: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и </a:t>
            </a:r>
            <a:r>
              <a:rPr lang="ru-RU" sz="2800" b="1" i="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индивидуальное задание.</a:t>
            </a:r>
          </a:p>
          <a:p>
            <a:pPr marL="274320" lvl="1" indent="0" algn="ctr">
              <a:buNone/>
            </a:pP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Рабочий график (план) и индивидуальное задание должны быть подписаны  у руководителя практики от департамента</a:t>
            </a:r>
          </a:p>
          <a:p>
            <a:pPr marL="274320" lvl="1" indent="0" algn="ctr">
              <a:buNone/>
            </a:pPr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 </a:t>
            </a:r>
            <a:endParaRPr lang="ru-RU" sz="2800" b="1" i="0" u="sng" dirty="0">
              <a:solidFill>
                <a:srgbClr val="0282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6" name="Picture 2" descr="ÐÐ°ÑÑÐ¸Ð½ÐºÐ¸ Ð¿Ð¾ Ð·Ð°Ð¿ÑÐ¾ÑÑ ÑÐ¿ÑÐ°Ð²Ð»ÐµÐ½Ð¸Ðµ Ð¿ÐµÑÑÐ¾Ð½Ð°Ð»Ð¾Ð¼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34" y="4576166"/>
            <a:ext cx="4316046" cy="180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отчётные документы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216179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51918"/>
            <a:ext cx="6696892" cy="2907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 первый день практики необходимо пройти инструктаж по ознакомлению с требованиями охраны труда, техники безопасности, пожарной безопасности</a:t>
            </a:r>
          </a:p>
          <a:p>
            <a:pPr marL="0" indent="0"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Обязательно внести запись о прохождении </a:t>
            </a:r>
            <a:r>
              <a:rPr lang="ru-RU" sz="28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инструктажа в дневник практики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2" y="1529488"/>
            <a:ext cx="3312700" cy="476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отчётные документы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253309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61" y="1243049"/>
            <a:ext cx="11450409" cy="62353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Порядок расположения документов в отчете по практике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766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815590745"/>
              </p:ext>
            </p:extLst>
          </p:nvPr>
        </p:nvGraphicFramePr>
        <p:xfrm>
          <a:off x="2474325" y="1872763"/>
          <a:ext cx="8097880" cy="446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49322" y="388939"/>
            <a:ext cx="7538146" cy="62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отчётные документы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56432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8" y="1616445"/>
            <a:ext cx="11396749" cy="4867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	Для защиты отчетов вам необходимо сформировать комплект документов по практике, представить в установленные сроки в департамент в электронном виде в формате*.pdf : </a:t>
            </a:r>
          </a:p>
          <a:p>
            <a:endParaRPr lang="ru-RU" sz="2000" b="1" dirty="0">
              <a:solidFill>
                <a:srgbClr val="0282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  <a:p>
            <a:r>
              <a:rPr lang="ru-RU" sz="20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рабочий график (план)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 проведения практики (с подписями руководителей практики от департамента и от организации)</a:t>
            </a:r>
          </a:p>
          <a:p>
            <a:r>
              <a:rPr lang="ru-RU" sz="20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индивидуальное задание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(с подписями руководителей практики от департамента и от организации)</a:t>
            </a:r>
          </a:p>
          <a:p>
            <a:r>
              <a:rPr lang="ru-RU" sz="20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дневник практики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обучающегося (с подписью руководителя практики от организации и печатью организации)</a:t>
            </a:r>
          </a:p>
          <a:p>
            <a:r>
              <a:rPr lang="ru-RU" sz="20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отзыв руководителя практики </a:t>
            </a:r>
            <a:r>
              <a:rPr lang="ru-RU" sz="2000" b="1" u="sng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от организации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(с подписью и печатью организации)</a:t>
            </a:r>
          </a:p>
          <a:p>
            <a:r>
              <a:rPr lang="ru-RU" sz="20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отчет по практике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(с подписью руководителя практики от организации, печатью организации)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отчётные документы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89327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74B1DA-189F-4C42-BAC0-EF6AD67D2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A524-9A7A-4009-BC10-7435B936C7B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7766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49322" y="388939"/>
            <a:ext cx="7538146" cy="62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отчётные документы по практике?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1127394"/>
            <a:ext cx="12192000" cy="670983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Все образцы документов необходимо скачать на сайте Финансового университета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 разделе </a:t>
            </a:r>
            <a:endParaRPr lang="ru-RU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17A8C2-2148-4C18-93FD-D384419C68CD}"/>
              </a:ext>
            </a:extLst>
          </p:cNvPr>
          <p:cNvSpPr/>
          <p:nvPr/>
        </p:nvSpPr>
        <p:spPr>
          <a:xfrm>
            <a:off x="8792015" y="2176676"/>
            <a:ext cx="281719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dirty="0">
                <a:solidFill>
                  <a:srgbClr val="0282A0"/>
                </a:solidFill>
              </a:rPr>
              <a:t>Перейти по вкладке «Студентам»</a:t>
            </a:r>
            <a:endParaRPr lang="ru-RU" sz="1100" b="1" dirty="0">
              <a:solidFill>
                <a:srgbClr val="0282A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E95952F-9CFA-42F4-B5DA-426D9A22DFAE}"/>
              </a:ext>
            </a:extLst>
          </p:cNvPr>
          <p:cNvSpPr/>
          <p:nvPr/>
        </p:nvSpPr>
        <p:spPr>
          <a:xfrm>
            <a:off x="8125085" y="2229841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282A0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19"/>
            <a:endParaRPr lang="ru-RU" sz="115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EB94DDD-9294-4ECE-9805-622B9853B16D}"/>
              </a:ext>
            </a:extLst>
          </p:cNvPr>
          <p:cNvSpPr/>
          <p:nvPr/>
        </p:nvSpPr>
        <p:spPr>
          <a:xfrm>
            <a:off x="8792016" y="3319675"/>
            <a:ext cx="281719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dirty="0">
                <a:solidFill>
                  <a:srgbClr val="0282A0"/>
                </a:solidFill>
              </a:rPr>
              <a:t>Выбрать вкладку «Практика»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FE15472-FBD5-4749-968C-F6013CA97698}"/>
              </a:ext>
            </a:extLst>
          </p:cNvPr>
          <p:cNvSpPr/>
          <p:nvPr/>
        </p:nvSpPr>
        <p:spPr>
          <a:xfrm>
            <a:off x="8125085" y="337284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282A0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19"/>
            <a:endParaRPr lang="ru-RU" sz="115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Shape 3624">
            <a:extLst>
              <a:ext uri="{FF2B5EF4-FFF2-40B4-BE49-F238E27FC236}">
                <a16:creationId xmlns:a16="http://schemas.microsoft.com/office/drawing/2014/main" id="{D0FFD0B4-571A-4149-8A22-4E644DF1B669}"/>
              </a:ext>
            </a:extLst>
          </p:cNvPr>
          <p:cNvSpPr/>
          <p:nvPr/>
        </p:nvSpPr>
        <p:spPr>
          <a:xfrm>
            <a:off x="8240668" y="3488424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0282A0"/>
            </a:solidFill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26" name="Shape 3624">
            <a:extLst>
              <a:ext uri="{FF2B5EF4-FFF2-40B4-BE49-F238E27FC236}">
                <a16:creationId xmlns:a16="http://schemas.microsoft.com/office/drawing/2014/main" id="{32E15A87-7AC6-4984-90EE-7AD9957CCFB9}"/>
              </a:ext>
            </a:extLst>
          </p:cNvPr>
          <p:cNvSpPr/>
          <p:nvPr/>
        </p:nvSpPr>
        <p:spPr>
          <a:xfrm>
            <a:off x="8240668" y="234542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0282A0"/>
            </a:solidFill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>
              <a:solidFill>
                <a:prstClr val="black"/>
              </a:solidFill>
              <a:latin typeface="Montserrat Light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308" y="2576884"/>
            <a:ext cx="1114581" cy="428685"/>
          </a:xfrm>
          <a:prstGeom prst="rect">
            <a:avLst/>
          </a:prstGeom>
          <a:ln>
            <a:solidFill>
              <a:srgbClr val="0282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32665" t="12277" r="31915" b="22095"/>
          <a:stretch/>
        </p:blipFill>
        <p:spPr>
          <a:xfrm>
            <a:off x="10359307" y="3761816"/>
            <a:ext cx="1114581" cy="1093942"/>
          </a:xfrm>
          <a:prstGeom prst="rect">
            <a:avLst/>
          </a:prstGeom>
          <a:ln>
            <a:solidFill>
              <a:srgbClr val="0282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74" r="-162" b="3290"/>
          <a:stretch/>
        </p:blipFill>
        <p:spPr/>
      </p:pic>
      <p:sp>
        <p:nvSpPr>
          <p:cNvPr id="29" name="Прямоугольник 28"/>
          <p:cNvSpPr/>
          <p:nvPr/>
        </p:nvSpPr>
        <p:spPr>
          <a:xfrm>
            <a:off x="5238601" y="4655127"/>
            <a:ext cx="1005840" cy="89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rgbClr val="FF0000"/>
              </a:solidFill>
            </a:endParaRPr>
          </a:p>
        </p:txBody>
      </p:sp>
      <p:pic>
        <p:nvPicPr>
          <p:cNvPr id="2050" name="Picture 2" descr="http://qrcoder.ru/code/?http%3A%2F%2Fwww.fa.ru%2Fpartner%2Fpcg%2FPages%2Fpractic-docs.aspx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8" y="5786349"/>
            <a:ext cx="935126" cy="9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3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386" y="5076560"/>
            <a:ext cx="2640687" cy="74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Эльканова Елена Алексеевна </a:t>
            </a:r>
            <a:endParaRPr lang="ru-RU" sz="1100" b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Начальник Отдела</a:t>
            </a:r>
            <a:endParaRPr lang="ru-RU" sz="11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(499) 553-10-59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7137" y="5076560"/>
            <a:ext cx="2844376" cy="753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Новикова Марина Анатольевна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Главный специалист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(499) 553-10-60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54577" y="5076560"/>
            <a:ext cx="2565086" cy="753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Шалаев Илья Леонидович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Главный специалист</a:t>
            </a:r>
          </a:p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 (499) 553-10-60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726" y="1534931"/>
            <a:ext cx="96377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02636A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Фактический адрес</a:t>
            </a:r>
            <a:r>
              <a:rPr lang="ru-RU" sz="2800" b="1" dirty="0">
                <a:solidFill>
                  <a:srgbClr val="02636A"/>
                </a:solidFill>
                <a:latin typeface="Bahnschrift SemiCondensed" panose="020B0502040204020203" pitchFamily="34" charset="0"/>
                <a:ea typeface="Cambria Math" panose="02040503050406030204" pitchFamily="18" charset="0"/>
              </a:rPr>
              <a:t> Отдела координации практической подготовки</a:t>
            </a:r>
            <a:r>
              <a:rPr lang="ru-RU" sz="2800" b="1" dirty="0">
                <a:solidFill>
                  <a:srgbClr val="02636A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г. Москва, ул. О.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Дундича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, д. 23, 1 этаж, кабинет А103</a:t>
            </a:r>
            <a:endParaRPr lang="ru-RU" sz="2800" b="1" dirty="0">
              <a:solidFill>
                <a:srgbClr val="006666"/>
              </a:solidFill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006666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Почтовый адрес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: 125167, г. Москва,  </a:t>
            </a:r>
            <a:r>
              <a:rPr lang="ru-RU" sz="2800" dirty="0" err="1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вн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. тер. г. муниципальный округ Хорошевский, Ленинградский проспект, д. 49/2 </a:t>
            </a:r>
          </a:p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006666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E</a:t>
            </a:r>
            <a:r>
              <a:rPr lang="ru-RU" sz="2800" b="1" dirty="0">
                <a:solidFill>
                  <a:srgbClr val="006666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6666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mail</a:t>
            </a:r>
            <a:r>
              <a:rPr lang="ru-RU" sz="2800" dirty="0">
                <a:solidFill>
                  <a:srgbClr val="00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praktika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@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fa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ru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Bahnschrift SemiCondensed" panose="020B0502040204020203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qrcoder.ru/code/?http%3A%2F%2Fwww.fa.ru%2Fpartner%2Fpcg%2FPages%2FHome.aspx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1534931"/>
            <a:ext cx="2088805" cy="208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1" cy="1131779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1127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Bahnschrift SemiCondensed" panose="020B0502040204020203" pitchFamily="34" charset="0"/>
                <a:ea typeface="Cambria Math" panose="020405030504060302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692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90490931"/>
              </p:ext>
            </p:extLst>
          </p:nvPr>
        </p:nvGraphicFramePr>
        <p:xfrm>
          <a:off x="295776" y="1683008"/>
          <a:ext cx="11600443" cy="442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231" y="118936"/>
            <a:ext cx="10742357" cy="1239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Документы, регламентирующие порядок организации практической подготовки при проведении практики обучающихся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0" y="2063340"/>
            <a:ext cx="553598" cy="663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2" y="3080699"/>
            <a:ext cx="553598" cy="663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2" y="4093808"/>
            <a:ext cx="553598" cy="663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0" y="5141625"/>
            <a:ext cx="553598" cy="6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9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9024" y="159026"/>
            <a:ext cx="11817627" cy="6520069"/>
          </a:xfrm>
          <a:prstGeom prst="rect">
            <a:avLst/>
          </a:prstGeom>
          <a:solidFill>
            <a:srgbClr val="02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2667" y="908295"/>
            <a:ext cx="9461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Направление подготовки: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Экономика</a:t>
            </a:r>
          </a:p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Профиль: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Мировая экономика и международный бизнес (с частичной реализацией  на английском языке)</a:t>
            </a:r>
          </a:p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Учебные группы: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МЭиМБ20-5, МЭиМБ20-6, МЭиМБ20-7, МЭиМБ20-8, МЭиМБ20-9, МБЭК20-1, МБЭК20-2</a:t>
            </a:r>
          </a:p>
          <a:p>
            <a:endParaRPr lang="ru-RU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17049"/>
              </p:ext>
            </p:extLst>
          </p:nvPr>
        </p:nvGraphicFramePr>
        <p:xfrm>
          <a:off x="952667" y="2425147"/>
          <a:ext cx="10422821" cy="3230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583">
                  <a:extLst>
                    <a:ext uri="{9D8B030D-6E8A-4147-A177-3AD203B41FA5}">
                      <a16:colId xmlns:a16="http://schemas.microsoft.com/office/drawing/2014/main" val="3773492929"/>
                    </a:ext>
                  </a:extLst>
                </a:gridCol>
                <a:gridCol w="6537377">
                  <a:extLst>
                    <a:ext uri="{9D8B030D-6E8A-4147-A177-3AD203B41FA5}">
                      <a16:colId xmlns:a16="http://schemas.microsoft.com/office/drawing/2014/main" val="684075202"/>
                    </a:ext>
                  </a:extLst>
                </a:gridCol>
                <a:gridCol w="1394861">
                  <a:extLst>
                    <a:ext uri="{9D8B030D-6E8A-4147-A177-3AD203B41FA5}">
                      <a16:colId xmlns:a16="http://schemas.microsoft.com/office/drawing/2014/main" val="1262400343"/>
                    </a:ext>
                  </a:extLst>
                </a:gridCol>
              </a:tblGrid>
              <a:tr h="56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Виды практик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Типы практик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практик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24986"/>
                  </a:ext>
                </a:extLst>
              </a:tr>
              <a:tr h="824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Учебная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Учебная практика: практика по получению первичных профессиональных умений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20.03.2024-02.04.2024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3451664"/>
                  </a:ext>
                </a:extLst>
              </a:tr>
              <a:tr h="1490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Производственная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Производственная практика: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практика по получению профессиональных умений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 опыта профессиональной деятельности;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преддипломная практика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03.04.2024-116.05.2024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614792"/>
                  </a:ext>
                </a:extLst>
              </a:tr>
              <a:tr h="3500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Из них защита отчетов по практике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16.05.2024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98859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5376" y="257695"/>
            <a:ext cx="52323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Сроки практики</a:t>
            </a:r>
          </a:p>
        </p:txBody>
      </p:sp>
      <p:pic>
        <p:nvPicPr>
          <p:cNvPr id="9" name="Picture 2" descr="http://qrcoder.ru/code/?http%3A%2F%2Fwww.fa.ru%2Fpartner%2Fpcg%2FPages%2Fpractic-terms.aspx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72" y="12724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9024" y="159026"/>
            <a:ext cx="11817627" cy="6520069"/>
          </a:xfrm>
          <a:prstGeom prst="rect">
            <a:avLst/>
          </a:prstGeom>
          <a:solidFill>
            <a:srgbClr val="02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07944" y="1027625"/>
            <a:ext cx="950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Направление подготовки: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Экономика</a:t>
            </a:r>
          </a:p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Профиль: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Международный  бизнес энергетических компаний (с частичной реализацией на английском языке)</a:t>
            </a:r>
          </a:p>
          <a:p>
            <a:r>
              <a:rPr lang="ru-RU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Учебные группы: </a:t>
            </a: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МБЭК19-1, МБЭК19-2, МБЭК19-3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952667" y="2425147"/>
          <a:ext cx="10422821" cy="3230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583">
                  <a:extLst>
                    <a:ext uri="{9D8B030D-6E8A-4147-A177-3AD203B41FA5}">
                      <a16:colId xmlns:a16="http://schemas.microsoft.com/office/drawing/2014/main" val="3773492929"/>
                    </a:ext>
                  </a:extLst>
                </a:gridCol>
                <a:gridCol w="6537377">
                  <a:extLst>
                    <a:ext uri="{9D8B030D-6E8A-4147-A177-3AD203B41FA5}">
                      <a16:colId xmlns:a16="http://schemas.microsoft.com/office/drawing/2014/main" val="684075202"/>
                    </a:ext>
                  </a:extLst>
                </a:gridCol>
                <a:gridCol w="1394861">
                  <a:extLst>
                    <a:ext uri="{9D8B030D-6E8A-4147-A177-3AD203B41FA5}">
                      <a16:colId xmlns:a16="http://schemas.microsoft.com/office/drawing/2014/main" val="1262400343"/>
                    </a:ext>
                  </a:extLst>
                </a:gridCol>
              </a:tblGrid>
              <a:tr h="56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Виды практик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Типы практик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практик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24986"/>
                  </a:ext>
                </a:extLst>
              </a:tr>
              <a:tr h="8242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Учебная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Учебная практика: практика по получению первичных профессиональных умений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21.03.2023-03.04.2023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3451664"/>
                  </a:ext>
                </a:extLst>
              </a:tr>
              <a:tr h="14905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Производственная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Производственная практика: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практика по получению профессиональных умений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и опыта профессиональной деятельности;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преддипломная практика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04.04.2023-18.05.2023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614792"/>
                  </a:ext>
                </a:extLst>
              </a:tr>
              <a:tr h="35000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                         Из них защита отчетов по практике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18.05.2023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98859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5376" y="257695"/>
            <a:ext cx="52323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Сроки практики</a:t>
            </a:r>
          </a:p>
        </p:txBody>
      </p:sp>
      <p:pic>
        <p:nvPicPr>
          <p:cNvPr id="9" name="Picture 2" descr="http://qrcoder.ru/code/?http%3A%2F%2Fwww.fa.ru%2Fpartner%2Fpcg%2FPages%2Fpractic-terms.aspx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272" y="127245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0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9024" y="159026"/>
            <a:ext cx="11817627" cy="6520069"/>
          </a:xfrm>
          <a:prstGeom prst="rect">
            <a:avLst/>
          </a:prstGeom>
          <a:solidFill>
            <a:srgbClr val="02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21967"/>
              </p:ext>
            </p:extLst>
          </p:nvPr>
        </p:nvGraphicFramePr>
        <p:xfrm>
          <a:off x="953666" y="1429017"/>
          <a:ext cx="10228342" cy="46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919">
                  <a:extLst>
                    <a:ext uri="{9D8B030D-6E8A-4147-A177-3AD203B41FA5}">
                      <a16:colId xmlns:a16="http://schemas.microsoft.com/office/drawing/2014/main" val="3791961280"/>
                    </a:ext>
                  </a:extLst>
                </a:gridCol>
                <a:gridCol w="3077123">
                  <a:extLst>
                    <a:ext uri="{9D8B030D-6E8A-4147-A177-3AD203B41FA5}">
                      <a16:colId xmlns:a16="http://schemas.microsoft.com/office/drawing/2014/main" val="3509712248"/>
                    </a:ext>
                  </a:extLst>
                </a:gridCol>
                <a:gridCol w="2713901">
                  <a:extLst>
                    <a:ext uri="{9D8B030D-6E8A-4147-A177-3AD203B41FA5}">
                      <a16:colId xmlns:a16="http://schemas.microsoft.com/office/drawing/2014/main" val="1010913796"/>
                    </a:ext>
                  </a:extLst>
                </a:gridCol>
                <a:gridCol w="2067399">
                  <a:extLst>
                    <a:ext uri="{9D8B030D-6E8A-4147-A177-3AD203B41FA5}">
                      <a16:colId xmlns:a16="http://schemas.microsoft.com/office/drawing/2014/main" val="3869836157"/>
                    </a:ext>
                  </a:extLst>
                </a:gridCol>
              </a:tblGrid>
              <a:tr h="3273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Департамент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Ответственный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Контакты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Адрес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8955314"/>
                  </a:ext>
                </a:extLst>
              </a:tr>
              <a:tr h="1313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Департамент мировой экономики и международного бизнеса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ДАНИЛОВ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Роман Владимирович, доцент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  <a:hlinkClick r:id="rId3"/>
                        </a:rPr>
                        <a:t>rudanilov@fa.ru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Ленинградский просп., д. 49/2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8605"/>
                  </a:ext>
                </a:extLst>
              </a:tr>
              <a:tr h="13134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</a:rPr>
                        <a:t>Жанна Владимировна, доцент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  <a:hlinkClick r:id="rId4"/>
                        </a:rPr>
                        <a:t>zvivanovskaya@fa.ru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99678"/>
                  </a:ext>
                </a:extLst>
              </a:tr>
              <a:tr h="13134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 SemiCondensed" panose="020B0502040204020203" pitchFamily="34" charset="0"/>
                          <a:ea typeface="Cambria Math" panose="02040503050406030204" pitchFamily="18" charset="0"/>
                          <a:cs typeface="+mn-cs"/>
                        </a:rPr>
                        <a:t>(499)553-1297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 SemiCondensed" panose="020B0502040204020203" pitchFamily="34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641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1087" y="563189"/>
            <a:ext cx="102283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Ответственные за практику от Департамента</a:t>
            </a:r>
          </a:p>
        </p:txBody>
      </p:sp>
    </p:spTree>
    <p:extLst>
      <p:ext uri="{BB962C8B-B14F-4D97-AF65-F5344CB8AC3E}">
        <p14:creationId xmlns:p14="http://schemas.microsoft.com/office/powerpoint/2010/main" val="32925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45E267-BFF5-6141-A47F-F2795CA22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6</a:t>
            </a:fld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D83DD6A-C2E1-E440-9145-E2686DCE6CBE}"/>
              </a:ext>
            </a:extLst>
          </p:cNvPr>
          <p:cNvCxnSpPr/>
          <p:nvPr/>
        </p:nvCxnSpPr>
        <p:spPr>
          <a:xfrm flipH="1">
            <a:off x="8005404" y="1529488"/>
            <a:ext cx="14646" cy="37794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8D5A9D9-FF4D-4546-9198-E21360A6FF2C}"/>
              </a:ext>
            </a:extLst>
          </p:cNvPr>
          <p:cNvCxnSpPr/>
          <p:nvPr/>
        </p:nvCxnSpPr>
        <p:spPr>
          <a:xfrm flipH="1">
            <a:off x="4204315" y="1529488"/>
            <a:ext cx="34310" cy="37794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B34F3FB-5485-CA46-ABFC-8EFCD2D03026}"/>
              </a:ext>
            </a:extLst>
          </p:cNvPr>
          <p:cNvGrpSpPr/>
          <p:nvPr/>
        </p:nvGrpSpPr>
        <p:grpSpPr>
          <a:xfrm>
            <a:off x="915033" y="1955265"/>
            <a:ext cx="3009897" cy="3255072"/>
            <a:chOff x="667383" y="2362200"/>
            <a:chExt cx="3009897" cy="3255072"/>
          </a:xfrm>
        </p:grpSpPr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180B011-19C7-1847-907D-5625CDB971F4}"/>
                </a:ext>
              </a:extLst>
            </p:cNvPr>
            <p:cNvSpPr/>
            <p:nvPr/>
          </p:nvSpPr>
          <p:spPr>
            <a:xfrm>
              <a:off x="667383" y="3401281"/>
              <a:ext cx="3009897" cy="221599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ahnschrift SemiCondensed" panose="020B0502040204020203" pitchFamily="34" charset="0"/>
                  <a:cs typeface="Gotham Pro Bold" panose="02000503040000020004" pitchFamily="2" charset="0"/>
                </a:rPr>
                <a:t>Продолжительность</a:t>
              </a:r>
              <a:r>
                <a:rPr kumimoji="0" lang="ru-RU" sz="2400" b="1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ahnschrift SemiCondensed" panose="020B0502040204020203" pitchFamily="34" charset="0"/>
                  <a:cs typeface="Gotham Pro Bold" panose="02000503040000020004" pitchFamily="2" charset="0"/>
                </a:rPr>
                <a:t> рабочего дня </a:t>
              </a:r>
              <a:endPara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Bold" panose="02000503040000020004" pitchFamily="2" charset="0"/>
              </a:endParaRPr>
            </a:p>
            <a:p>
              <a:pPr lvl="0" defTabSz="457200">
                <a:spcAft>
                  <a:spcPts val="1200"/>
                </a:spcAft>
                <a:defRPr/>
              </a:pPr>
              <a:r>
                <a:rPr lang="ru-RU" sz="14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Condensed" panose="020B0502040204020203" pitchFamily="34" charset="0"/>
                  <a:cs typeface="Gotham Pro Light" panose="02000503030000020004" pitchFamily="2" charset="0"/>
                </a:rPr>
                <a:t>для обучающихся, являющихся инвалидами I или II группы, – не более 35 часов в неделю</a:t>
              </a:r>
            </a:p>
            <a:p>
              <a:pPr lvl="0" defTabSz="457200">
                <a:spcAft>
                  <a:spcPts val="1200"/>
                </a:spcAft>
                <a:defRPr/>
              </a:pPr>
              <a:r>
                <a:rPr lang="ru-RU" sz="14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Condensed" panose="020B0502040204020203" pitchFamily="34" charset="0"/>
                  <a:cs typeface="Gotham Pro Light" panose="02000503030000020004" pitchFamily="2" charset="0"/>
                </a:rPr>
                <a:t>в возрасте от 18 и старше – не более 40 часов в неделю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AFA6558-2474-D74D-8751-0FA80CB556F1}"/>
                </a:ext>
              </a:extLst>
            </p:cNvPr>
            <p:cNvGrpSpPr/>
            <p:nvPr/>
          </p:nvGrpSpPr>
          <p:grpSpPr>
            <a:xfrm>
              <a:off x="778355" y="2362200"/>
              <a:ext cx="709683" cy="709683"/>
              <a:chOff x="1400655" y="2362200"/>
              <a:chExt cx="709683" cy="709683"/>
            </a:xfrm>
          </p:grpSpPr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AC019803-0205-7E40-828B-F593B6E54B0A}"/>
                  </a:ext>
                </a:extLst>
              </p:cNvPr>
              <p:cNvSpPr/>
              <p:nvPr/>
            </p:nvSpPr>
            <p:spPr>
              <a:xfrm>
                <a:off x="1400655" y="2362200"/>
                <a:ext cx="709683" cy="709683"/>
              </a:xfrm>
              <a:custGeom>
                <a:avLst/>
                <a:gdLst>
                  <a:gd name="connsiteX0" fmla="*/ 419666 w 839331"/>
                  <a:gd name="connsiteY0" fmla="*/ 0 h 839331"/>
                  <a:gd name="connsiteX1" fmla="*/ 0 w 839331"/>
                  <a:gd name="connsiteY1" fmla="*/ 419666 h 839331"/>
                  <a:gd name="connsiteX2" fmla="*/ 419666 w 839331"/>
                  <a:gd name="connsiteY2" fmla="*/ 839332 h 839331"/>
                  <a:gd name="connsiteX3" fmla="*/ 839332 w 839331"/>
                  <a:gd name="connsiteY3" fmla="*/ 419666 h 839331"/>
                  <a:gd name="connsiteX4" fmla="*/ 419666 w 839331"/>
                  <a:gd name="connsiteY4" fmla="*/ 0 h 839331"/>
                  <a:gd name="connsiteX5" fmla="*/ 419666 w 839331"/>
                  <a:gd name="connsiteY5" fmla="*/ 811040 h 839331"/>
                  <a:gd name="connsiteX6" fmla="*/ 28292 w 839331"/>
                  <a:gd name="connsiteY6" fmla="*/ 419666 h 839331"/>
                  <a:gd name="connsiteX7" fmla="*/ 419666 w 839331"/>
                  <a:gd name="connsiteY7" fmla="*/ 28292 h 839331"/>
                  <a:gd name="connsiteX8" fmla="*/ 811040 w 839331"/>
                  <a:gd name="connsiteY8" fmla="*/ 419666 h 839331"/>
                  <a:gd name="connsiteX9" fmla="*/ 419666 w 839331"/>
                  <a:gd name="connsiteY9" fmla="*/ 811040 h 83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9331" h="839331">
                    <a:moveTo>
                      <a:pt x="419666" y="0"/>
                    </a:moveTo>
                    <a:cubicBezTo>
                      <a:pt x="187891" y="0"/>
                      <a:pt x="0" y="187891"/>
                      <a:pt x="0" y="419666"/>
                    </a:cubicBezTo>
                    <a:cubicBezTo>
                      <a:pt x="0" y="651441"/>
                      <a:pt x="187891" y="839332"/>
                      <a:pt x="419666" y="839332"/>
                    </a:cubicBezTo>
                    <a:cubicBezTo>
                      <a:pt x="651441" y="839332"/>
                      <a:pt x="839332" y="651441"/>
                      <a:pt x="839332" y="419666"/>
                    </a:cubicBezTo>
                    <a:cubicBezTo>
                      <a:pt x="839072" y="187999"/>
                      <a:pt x="651333" y="260"/>
                      <a:pt x="419666" y="0"/>
                    </a:cubicBezTo>
                    <a:close/>
                    <a:moveTo>
                      <a:pt x="419666" y="811040"/>
                    </a:moveTo>
                    <a:cubicBezTo>
                      <a:pt x="203516" y="811040"/>
                      <a:pt x="28292" y="635816"/>
                      <a:pt x="28292" y="419666"/>
                    </a:cubicBezTo>
                    <a:cubicBezTo>
                      <a:pt x="28292" y="203516"/>
                      <a:pt x="203516" y="28292"/>
                      <a:pt x="419666" y="28292"/>
                    </a:cubicBezTo>
                    <a:cubicBezTo>
                      <a:pt x="635816" y="28292"/>
                      <a:pt x="811040" y="203516"/>
                      <a:pt x="811040" y="419666"/>
                    </a:cubicBezTo>
                    <a:cubicBezTo>
                      <a:pt x="810780" y="635708"/>
                      <a:pt x="635708" y="810780"/>
                      <a:pt x="419666" y="81104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77" name="Полилиния 76">
                <a:extLst>
                  <a:ext uri="{FF2B5EF4-FFF2-40B4-BE49-F238E27FC236}">
                    <a16:creationId xmlns:a16="http://schemas.microsoft.com/office/drawing/2014/main" id="{965E1612-C838-0E40-859D-995FDFC7AAAB}"/>
                  </a:ext>
                </a:extLst>
              </p:cNvPr>
              <p:cNvSpPr/>
              <p:nvPr/>
            </p:nvSpPr>
            <p:spPr>
              <a:xfrm>
                <a:off x="1743536" y="2410044"/>
                <a:ext cx="23922" cy="71765"/>
              </a:xfrm>
              <a:custGeom>
                <a:avLst/>
                <a:gdLst>
                  <a:gd name="connsiteX0" fmla="*/ 14146 w 28292"/>
                  <a:gd name="connsiteY0" fmla="*/ 0 h 84876"/>
                  <a:gd name="connsiteX1" fmla="*/ 0 w 28292"/>
                  <a:gd name="connsiteY1" fmla="*/ 14146 h 84876"/>
                  <a:gd name="connsiteX2" fmla="*/ 0 w 28292"/>
                  <a:gd name="connsiteY2" fmla="*/ 70730 h 84876"/>
                  <a:gd name="connsiteX3" fmla="*/ 14146 w 28292"/>
                  <a:gd name="connsiteY3" fmla="*/ 84876 h 84876"/>
                  <a:gd name="connsiteX4" fmla="*/ 28292 w 28292"/>
                  <a:gd name="connsiteY4" fmla="*/ 70730 h 84876"/>
                  <a:gd name="connsiteX5" fmla="*/ 28292 w 28292"/>
                  <a:gd name="connsiteY5" fmla="*/ 14146 h 84876"/>
                  <a:gd name="connsiteX6" fmla="*/ 14146 w 28292"/>
                  <a:gd name="connsiteY6" fmla="*/ 0 h 8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2" h="84876">
                    <a:moveTo>
                      <a:pt x="14146" y="0"/>
                    </a:moveTo>
                    <a:cubicBezTo>
                      <a:pt x="6333" y="0"/>
                      <a:pt x="0" y="6333"/>
                      <a:pt x="0" y="14146"/>
                    </a:cubicBezTo>
                    <a:lnTo>
                      <a:pt x="0" y="70730"/>
                    </a:lnTo>
                    <a:cubicBezTo>
                      <a:pt x="0" y="78543"/>
                      <a:pt x="6333" y="84876"/>
                      <a:pt x="14146" y="84876"/>
                    </a:cubicBezTo>
                    <a:cubicBezTo>
                      <a:pt x="21959" y="84876"/>
                      <a:pt x="28292" y="78543"/>
                      <a:pt x="28292" y="70730"/>
                    </a:cubicBezTo>
                    <a:lnTo>
                      <a:pt x="28292" y="14146"/>
                    </a:lnTo>
                    <a:cubicBezTo>
                      <a:pt x="28292" y="6333"/>
                      <a:pt x="21959" y="0"/>
                      <a:pt x="14146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78" name="Полилиния 77">
                <a:extLst>
                  <a:ext uri="{FF2B5EF4-FFF2-40B4-BE49-F238E27FC236}">
                    <a16:creationId xmlns:a16="http://schemas.microsoft.com/office/drawing/2014/main" id="{9DB1346B-6722-DD47-B375-81C253253542}"/>
                  </a:ext>
                </a:extLst>
              </p:cNvPr>
              <p:cNvSpPr/>
              <p:nvPr/>
            </p:nvSpPr>
            <p:spPr>
              <a:xfrm>
                <a:off x="1743536" y="2952273"/>
                <a:ext cx="23922" cy="71765"/>
              </a:xfrm>
              <a:custGeom>
                <a:avLst/>
                <a:gdLst>
                  <a:gd name="connsiteX0" fmla="*/ 14146 w 28292"/>
                  <a:gd name="connsiteY0" fmla="*/ 0 h 84876"/>
                  <a:gd name="connsiteX1" fmla="*/ 0 w 28292"/>
                  <a:gd name="connsiteY1" fmla="*/ 14146 h 84876"/>
                  <a:gd name="connsiteX2" fmla="*/ 0 w 28292"/>
                  <a:gd name="connsiteY2" fmla="*/ 70730 h 84876"/>
                  <a:gd name="connsiteX3" fmla="*/ 14146 w 28292"/>
                  <a:gd name="connsiteY3" fmla="*/ 84876 h 84876"/>
                  <a:gd name="connsiteX4" fmla="*/ 28292 w 28292"/>
                  <a:gd name="connsiteY4" fmla="*/ 70730 h 84876"/>
                  <a:gd name="connsiteX5" fmla="*/ 28292 w 28292"/>
                  <a:gd name="connsiteY5" fmla="*/ 14146 h 84876"/>
                  <a:gd name="connsiteX6" fmla="*/ 14146 w 28292"/>
                  <a:gd name="connsiteY6" fmla="*/ 0 h 8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2" h="84876">
                    <a:moveTo>
                      <a:pt x="14146" y="0"/>
                    </a:moveTo>
                    <a:cubicBezTo>
                      <a:pt x="6333" y="0"/>
                      <a:pt x="0" y="6333"/>
                      <a:pt x="0" y="14146"/>
                    </a:cubicBezTo>
                    <a:lnTo>
                      <a:pt x="0" y="70730"/>
                    </a:lnTo>
                    <a:cubicBezTo>
                      <a:pt x="0" y="78543"/>
                      <a:pt x="6333" y="84876"/>
                      <a:pt x="14146" y="84876"/>
                    </a:cubicBezTo>
                    <a:cubicBezTo>
                      <a:pt x="21959" y="84876"/>
                      <a:pt x="28292" y="78543"/>
                      <a:pt x="28292" y="70730"/>
                    </a:cubicBezTo>
                    <a:lnTo>
                      <a:pt x="28292" y="14146"/>
                    </a:lnTo>
                    <a:cubicBezTo>
                      <a:pt x="28292" y="6333"/>
                      <a:pt x="21959" y="0"/>
                      <a:pt x="14146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79" name="Полилиния 78">
                <a:extLst>
                  <a:ext uri="{FF2B5EF4-FFF2-40B4-BE49-F238E27FC236}">
                    <a16:creationId xmlns:a16="http://schemas.microsoft.com/office/drawing/2014/main" id="{33111144-C1D4-1243-BD33-D81DB4B78FD0}"/>
                  </a:ext>
                </a:extLst>
              </p:cNvPr>
              <p:cNvSpPr/>
              <p:nvPr/>
            </p:nvSpPr>
            <p:spPr>
              <a:xfrm>
                <a:off x="1990728" y="2705081"/>
                <a:ext cx="71765" cy="23922"/>
              </a:xfrm>
              <a:custGeom>
                <a:avLst/>
                <a:gdLst>
                  <a:gd name="connsiteX0" fmla="*/ 70730 w 84876"/>
                  <a:gd name="connsiteY0" fmla="*/ 0 h 28292"/>
                  <a:gd name="connsiteX1" fmla="*/ 14146 w 84876"/>
                  <a:gd name="connsiteY1" fmla="*/ 0 h 28292"/>
                  <a:gd name="connsiteX2" fmla="*/ 0 w 84876"/>
                  <a:gd name="connsiteY2" fmla="*/ 14146 h 28292"/>
                  <a:gd name="connsiteX3" fmla="*/ 14146 w 84876"/>
                  <a:gd name="connsiteY3" fmla="*/ 28292 h 28292"/>
                  <a:gd name="connsiteX4" fmla="*/ 70730 w 84876"/>
                  <a:gd name="connsiteY4" fmla="*/ 28292 h 28292"/>
                  <a:gd name="connsiteX5" fmla="*/ 84876 w 84876"/>
                  <a:gd name="connsiteY5" fmla="*/ 14146 h 28292"/>
                  <a:gd name="connsiteX6" fmla="*/ 70730 w 84876"/>
                  <a:gd name="connsiteY6" fmla="*/ 0 h 2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76" h="28292">
                    <a:moveTo>
                      <a:pt x="70730" y="0"/>
                    </a:moveTo>
                    <a:lnTo>
                      <a:pt x="14146" y="0"/>
                    </a:lnTo>
                    <a:cubicBezTo>
                      <a:pt x="6333" y="0"/>
                      <a:pt x="0" y="6333"/>
                      <a:pt x="0" y="14146"/>
                    </a:cubicBezTo>
                    <a:cubicBezTo>
                      <a:pt x="0" y="21959"/>
                      <a:pt x="6333" y="28292"/>
                      <a:pt x="14146" y="28292"/>
                    </a:cubicBezTo>
                    <a:lnTo>
                      <a:pt x="70730" y="28292"/>
                    </a:lnTo>
                    <a:cubicBezTo>
                      <a:pt x="78543" y="28292"/>
                      <a:pt x="84876" y="21959"/>
                      <a:pt x="84876" y="14146"/>
                    </a:cubicBezTo>
                    <a:cubicBezTo>
                      <a:pt x="84876" y="6333"/>
                      <a:pt x="78543" y="0"/>
                      <a:pt x="70730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80" name="Полилиния 79">
                <a:extLst>
                  <a:ext uri="{FF2B5EF4-FFF2-40B4-BE49-F238E27FC236}">
                    <a16:creationId xmlns:a16="http://schemas.microsoft.com/office/drawing/2014/main" id="{B23C6B6B-8C3A-3C44-82AA-F8E39AAFA3FD}"/>
                  </a:ext>
                </a:extLst>
              </p:cNvPr>
              <p:cNvSpPr/>
              <p:nvPr/>
            </p:nvSpPr>
            <p:spPr>
              <a:xfrm>
                <a:off x="1448499" y="2705081"/>
                <a:ext cx="71765" cy="23922"/>
              </a:xfrm>
              <a:custGeom>
                <a:avLst/>
                <a:gdLst>
                  <a:gd name="connsiteX0" fmla="*/ 70730 w 84876"/>
                  <a:gd name="connsiteY0" fmla="*/ 0 h 28292"/>
                  <a:gd name="connsiteX1" fmla="*/ 14146 w 84876"/>
                  <a:gd name="connsiteY1" fmla="*/ 0 h 28292"/>
                  <a:gd name="connsiteX2" fmla="*/ 0 w 84876"/>
                  <a:gd name="connsiteY2" fmla="*/ 14146 h 28292"/>
                  <a:gd name="connsiteX3" fmla="*/ 14146 w 84876"/>
                  <a:gd name="connsiteY3" fmla="*/ 28292 h 28292"/>
                  <a:gd name="connsiteX4" fmla="*/ 70730 w 84876"/>
                  <a:gd name="connsiteY4" fmla="*/ 28292 h 28292"/>
                  <a:gd name="connsiteX5" fmla="*/ 84876 w 84876"/>
                  <a:gd name="connsiteY5" fmla="*/ 14146 h 28292"/>
                  <a:gd name="connsiteX6" fmla="*/ 70730 w 84876"/>
                  <a:gd name="connsiteY6" fmla="*/ 0 h 2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76" h="28292">
                    <a:moveTo>
                      <a:pt x="70730" y="0"/>
                    </a:moveTo>
                    <a:lnTo>
                      <a:pt x="14146" y="0"/>
                    </a:lnTo>
                    <a:cubicBezTo>
                      <a:pt x="6333" y="0"/>
                      <a:pt x="0" y="6333"/>
                      <a:pt x="0" y="14146"/>
                    </a:cubicBezTo>
                    <a:cubicBezTo>
                      <a:pt x="0" y="21959"/>
                      <a:pt x="6333" y="28292"/>
                      <a:pt x="14146" y="28292"/>
                    </a:cubicBezTo>
                    <a:lnTo>
                      <a:pt x="70730" y="28292"/>
                    </a:lnTo>
                    <a:cubicBezTo>
                      <a:pt x="78543" y="28292"/>
                      <a:pt x="84876" y="21959"/>
                      <a:pt x="84876" y="14146"/>
                    </a:cubicBezTo>
                    <a:cubicBezTo>
                      <a:pt x="84876" y="6333"/>
                      <a:pt x="78543" y="0"/>
                      <a:pt x="70730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Bahnschrift SemiCondensed" panose="020B0502040204020203" pitchFamily="34" charset="0"/>
                </a:endParaRPr>
              </a:p>
            </p:txBody>
          </p:sp>
          <p:sp>
            <p:nvSpPr>
              <p:cNvPr id="81" name="Полилиния 80">
                <a:extLst>
                  <a:ext uri="{FF2B5EF4-FFF2-40B4-BE49-F238E27FC236}">
                    <a16:creationId xmlns:a16="http://schemas.microsoft.com/office/drawing/2014/main" id="{D29376DE-C484-F845-9E7A-7E6C20645EEA}"/>
                  </a:ext>
                </a:extLst>
              </p:cNvPr>
              <p:cNvSpPr/>
              <p:nvPr/>
            </p:nvSpPr>
            <p:spPr>
              <a:xfrm>
                <a:off x="1743536" y="2529654"/>
                <a:ext cx="23922" cy="207323"/>
              </a:xfrm>
              <a:custGeom>
                <a:avLst/>
                <a:gdLst>
                  <a:gd name="connsiteX0" fmla="*/ 14146 w 28292"/>
                  <a:gd name="connsiteY0" fmla="*/ 0 h 245198"/>
                  <a:gd name="connsiteX1" fmla="*/ 0 w 28292"/>
                  <a:gd name="connsiteY1" fmla="*/ 14146 h 245198"/>
                  <a:gd name="connsiteX2" fmla="*/ 0 w 28292"/>
                  <a:gd name="connsiteY2" fmla="*/ 231052 h 245198"/>
                  <a:gd name="connsiteX3" fmla="*/ 14146 w 28292"/>
                  <a:gd name="connsiteY3" fmla="*/ 245198 h 245198"/>
                  <a:gd name="connsiteX4" fmla="*/ 28292 w 28292"/>
                  <a:gd name="connsiteY4" fmla="*/ 231052 h 245198"/>
                  <a:gd name="connsiteX5" fmla="*/ 28292 w 28292"/>
                  <a:gd name="connsiteY5" fmla="*/ 14146 h 245198"/>
                  <a:gd name="connsiteX6" fmla="*/ 14146 w 28292"/>
                  <a:gd name="connsiteY6" fmla="*/ 0 h 24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92" h="245198">
                    <a:moveTo>
                      <a:pt x="14146" y="0"/>
                    </a:moveTo>
                    <a:cubicBezTo>
                      <a:pt x="6333" y="0"/>
                      <a:pt x="0" y="6333"/>
                      <a:pt x="0" y="14146"/>
                    </a:cubicBezTo>
                    <a:lnTo>
                      <a:pt x="0" y="231052"/>
                    </a:lnTo>
                    <a:cubicBezTo>
                      <a:pt x="0" y="238865"/>
                      <a:pt x="6333" y="245198"/>
                      <a:pt x="14146" y="245198"/>
                    </a:cubicBezTo>
                    <a:cubicBezTo>
                      <a:pt x="21959" y="245198"/>
                      <a:pt x="28292" y="238865"/>
                      <a:pt x="28292" y="231052"/>
                    </a:cubicBezTo>
                    <a:lnTo>
                      <a:pt x="28292" y="14146"/>
                    </a:lnTo>
                    <a:cubicBezTo>
                      <a:pt x="28292" y="6333"/>
                      <a:pt x="21959" y="0"/>
                      <a:pt x="14146" y="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4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latin typeface="Bahnschrift SemiCondensed" panose="020B0502040204020203" pitchFamily="34" charset="0"/>
                </a:endParaRPr>
              </a:p>
            </p:txBody>
          </p:sp>
        </p:grpSp>
      </p:grp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C0B5DE8-D4D7-7347-BAB5-C104B4BD639C}"/>
              </a:ext>
            </a:extLst>
          </p:cNvPr>
          <p:cNvSpPr/>
          <p:nvPr/>
        </p:nvSpPr>
        <p:spPr>
          <a:xfrm>
            <a:off x="8489948" y="2994343"/>
            <a:ext cx="3009897" cy="141577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Проходить практику в ИП нельзя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Согласно части 7 статьи 13 Федерального закона N 273-ФЗ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26A6E0-2725-A443-B22F-68D0A9593333}"/>
              </a:ext>
            </a:extLst>
          </p:cNvPr>
          <p:cNvGrpSpPr/>
          <p:nvPr/>
        </p:nvGrpSpPr>
        <p:grpSpPr>
          <a:xfrm>
            <a:off x="8535988" y="1860566"/>
            <a:ext cx="816391" cy="835600"/>
            <a:chOff x="8910638" y="2267501"/>
            <a:chExt cx="816391" cy="835600"/>
          </a:xfrm>
          <a:solidFill>
            <a:srgbClr val="FF0000"/>
          </a:solidFill>
        </p:grpSpPr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6DFBDFE9-8E5B-E24B-A49D-1C81FC749191}"/>
                </a:ext>
              </a:extLst>
            </p:cNvPr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E471F0AD-782C-274E-A360-610DBC4A33E9}"/>
                </a:ext>
              </a:extLst>
            </p:cNvPr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002378C9-22E5-EA47-82B5-93ED74963050}"/>
                </a:ext>
              </a:extLst>
            </p:cNvPr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0FC50C12-B3B8-714C-9995-2AF6C309A3AE}"/>
                </a:ext>
              </a:extLst>
            </p:cNvPr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12506F88-85DF-6D4D-8B8E-B6EE6A36B522}"/>
                </a:ext>
              </a:extLst>
            </p:cNvPr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E681BE69-2132-064A-9750-AAA65DD770EE}"/>
                </a:ext>
              </a:extLst>
            </p:cNvPr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8E600834-6D42-594B-964D-D076EE40B371}"/>
                </a:ext>
              </a:extLst>
            </p:cNvPr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9F1CC78E-08A5-AA43-A89C-75B161F0A52A}"/>
                </a:ext>
              </a:extLst>
            </p:cNvPr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235AE31-CCF0-764F-AD51-DB914C99E3E4}"/>
                </a:ext>
              </a:extLst>
            </p:cNvPr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A4D2D71-8603-4F40-95C3-A9FA89568745}"/>
              </a:ext>
            </a:extLst>
          </p:cNvPr>
          <p:cNvSpPr/>
          <p:nvPr/>
        </p:nvSpPr>
        <p:spPr>
          <a:xfrm>
            <a:off x="4711360" y="2994343"/>
            <a:ext cx="3009897" cy="163121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Обучающиеся по целевому приёму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Проходят практику СТРОГО в соответствии с Договором о целевом направлении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2" y="0"/>
            <a:ext cx="12192001" cy="1165609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361473" y="0"/>
            <a:ext cx="7469048" cy="11568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Общая информация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-3" y="6003890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AC019803-0205-7E40-828B-F593B6E54B0A}"/>
              </a:ext>
            </a:extLst>
          </p:cNvPr>
          <p:cNvSpPr/>
          <p:nvPr/>
        </p:nvSpPr>
        <p:spPr>
          <a:xfrm>
            <a:off x="4833414" y="1959162"/>
            <a:ext cx="709683" cy="709683"/>
          </a:xfrm>
          <a:custGeom>
            <a:avLst/>
            <a:gdLst>
              <a:gd name="connsiteX0" fmla="*/ 419666 w 839331"/>
              <a:gd name="connsiteY0" fmla="*/ 0 h 839331"/>
              <a:gd name="connsiteX1" fmla="*/ 0 w 839331"/>
              <a:gd name="connsiteY1" fmla="*/ 419666 h 839331"/>
              <a:gd name="connsiteX2" fmla="*/ 419666 w 839331"/>
              <a:gd name="connsiteY2" fmla="*/ 839332 h 839331"/>
              <a:gd name="connsiteX3" fmla="*/ 839332 w 839331"/>
              <a:gd name="connsiteY3" fmla="*/ 419666 h 839331"/>
              <a:gd name="connsiteX4" fmla="*/ 419666 w 839331"/>
              <a:gd name="connsiteY4" fmla="*/ 0 h 839331"/>
              <a:gd name="connsiteX5" fmla="*/ 419666 w 839331"/>
              <a:gd name="connsiteY5" fmla="*/ 811040 h 839331"/>
              <a:gd name="connsiteX6" fmla="*/ 28292 w 839331"/>
              <a:gd name="connsiteY6" fmla="*/ 419666 h 839331"/>
              <a:gd name="connsiteX7" fmla="*/ 419666 w 839331"/>
              <a:gd name="connsiteY7" fmla="*/ 28292 h 839331"/>
              <a:gd name="connsiteX8" fmla="*/ 811040 w 839331"/>
              <a:gd name="connsiteY8" fmla="*/ 419666 h 839331"/>
              <a:gd name="connsiteX9" fmla="*/ 419666 w 839331"/>
              <a:gd name="connsiteY9" fmla="*/ 811040 h 8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9331" h="839331">
                <a:moveTo>
                  <a:pt x="419666" y="0"/>
                </a:moveTo>
                <a:cubicBezTo>
                  <a:pt x="187891" y="0"/>
                  <a:pt x="0" y="187891"/>
                  <a:pt x="0" y="419666"/>
                </a:cubicBezTo>
                <a:cubicBezTo>
                  <a:pt x="0" y="651441"/>
                  <a:pt x="187891" y="839332"/>
                  <a:pt x="419666" y="839332"/>
                </a:cubicBezTo>
                <a:cubicBezTo>
                  <a:pt x="651441" y="839332"/>
                  <a:pt x="839332" y="651441"/>
                  <a:pt x="839332" y="419666"/>
                </a:cubicBezTo>
                <a:cubicBezTo>
                  <a:pt x="839072" y="187999"/>
                  <a:pt x="651333" y="260"/>
                  <a:pt x="419666" y="0"/>
                </a:cubicBezTo>
                <a:close/>
                <a:moveTo>
                  <a:pt x="419666" y="811040"/>
                </a:moveTo>
                <a:cubicBezTo>
                  <a:pt x="203516" y="811040"/>
                  <a:pt x="28292" y="635816"/>
                  <a:pt x="28292" y="419666"/>
                </a:cubicBezTo>
                <a:cubicBezTo>
                  <a:pt x="28292" y="203516"/>
                  <a:pt x="203516" y="28292"/>
                  <a:pt x="419666" y="28292"/>
                </a:cubicBezTo>
                <a:cubicBezTo>
                  <a:pt x="635816" y="28292"/>
                  <a:pt x="811040" y="203516"/>
                  <a:pt x="811040" y="419666"/>
                </a:cubicBezTo>
                <a:cubicBezTo>
                  <a:pt x="810780" y="635708"/>
                  <a:pt x="635708" y="810780"/>
                  <a:pt x="419666" y="811040"/>
                </a:cubicBezTo>
                <a:close/>
              </a:path>
            </a:pathLst>
          </a:custGeom>
          <a:solidFill>
            <a:srgbClr val="FF0000"/>
          </a:solidFill>
          <a:ln w="9431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37" name="Graphic 660">
            <a:extLst>
              <a:ext uri="{FF2B5EF4-FFF2-40B4-BE49-F238E27FC236}">
                <a16:creationId xmlns:a16="http://schemas.microsoft.com/office/drawing/2014/main" id="{74D7DB7D-2CEC-45DE-AE3C-BE579E9F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743" y="2103415"/>
            <a:ext cx="413023" cy="4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Возможные варианты прохождения практики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2943868"/>
              </p:ext>
            </p:extLst>
          </p:nvPr>
        </p:nvGraphicFramePr>
        <p:xfrm>
          <a:off x="-843660" y="1674698"/>
          <a:ext cx="8480056" cy="418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6731724" y="1789268"/>
            <a:ext cx="1053737" cy="470263"/>
          </a:xfrm>
          <a:prstGeom prst="rightArrow">
            <a:avLst/>
          </a:prstGeom>
          <a:solidFill>
            <a:srgbClr val="0282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741263" y="4363039"/>
            <a:ext cx="1053737" cy="470263"/>
          </a:xfrm>
          <a:prstGeom prst="rightArrow">
            <a:avLst/>
          </a:prstGeom>
          <a:solidFill>
            <a:srgbClr val="0282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738194" y="3478397"/>
            <a:ext cx="1053737" cy="470263"/>
          </a:xfrm>
          <a:prstGeom prst="rightArrow">
            <a:avLst/>
          </a:prstGeom>
          <a:solidFill>
            <a:srgbClr val="0282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731725" y="2638450"/>
            <a:ext cx="1053737" cy="470263"/>
          </a:xfrm>
          <a:prstGeom prst="rightArrow">
            <a:avLst/>
          </a:prstGeom>
          <a:solidFill>
            <a:srgbClr val="0282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747732" y="5191797"/>
            <a:ext cx="1053737" cy="470263"/>
          </a:xfrm>
          <a:prstGeom prst="rightArrow">
            <a:avLst/>
          </a:prstGeom>
          <a:solidFill>
            <a:srgbClr val="0282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101" y="6479020"/>
            <a:ext cx="11725793" cy="2645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60000"/>
              </a:lnSpc>
            </a:pPr>
            <a:r>
              <a:rPr lang="ru-RU" b="1" dirty="0">
                <a:ln w="0"/>
                <a:solidFill>
                  <a:srgbClr val="FF0000"/>
                </a:solidFill>
                <a:latin typeface="Bahnschrift SemiCondensed" panose="020B0502040204020203" pitchFamily="34" charset="0"/>
                <a:ea typeface="Cambria Math" panose="02040503050406030204" pitchFamily="18" charset="0"/>
              </a:rPr>
              <a:t>* </a:t>
            </a:r>
            <a:r>
              <a:rPr lang="ru-RU" sz="1400" dirty="0">
                <a:ln w="0"/>
                <a:latin typeface="Bahnschrift SemiCondensed" panose="020B0502040204020203" pitchFamily="34" charset="0"/>
                <a:ea typeface="Cambria Math" panose="02040503050406030204" pitchFamily="18" charset="0"/>
              </a:rPr>
              <a:t>Если между организацией – базой практики и </a:t>
            </a:r>
            <a:r>
              <a:rPr lang="ru-RU" sz="1400" dirty="0" err="1">
                <a:ln w="0"/>
                <a:latin typeface="Bahnschrift SemiCondensed" panose="020B0502040204020203" pitchFamily="34" charset="0"/>
                <a:ea typeface="Cambria Math" panose="02040503050406030204" pitchFamily="18" charset="0"/>
              </a:rPr>
              <a:t>Финуниверситетом</a:t>
            </a:r>
            <a:r>
              <a:rPr lang="ru-RU" sz="1400" dirty="0">
                <a:ln w="0"/>
                <a:latin typeface="Bahnschrift SemiCondensed" panose="020B0502040204020203" pitchFamily="34" charset="0"/>
                <a:ea typeface="Cambria Math" panose="02040503050406030204" pitchFamily="18" charset="0"/>
              </a:rPr>
              <a:t> не заключен долгосрочный договор о практической подготовке обучающихся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64576" y="1817725"/>
            <a:ext cx="3150222" cy="4985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Договор </a:t>
            </a:r>
          </a:p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на срок практики/письмо</a:t>
            </a:r>
            <a:r>
              <a:rPr lang="ru-RU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*</a:t>
            </a:r>
            <a:endParaRPr lang="ru-RU" sz="22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99096" y="4131571"/>
            <a:ext cx="3673726" cy="7017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Заявление на прохождение практики в структурном подразделении университета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47466" y="5163462"/>
            <a:ext cx="3608780" cy="49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В соответствии с договором </a:t>
            </a:r>
          </a:p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о целевом направлении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66499" y="2546544"/>
            <a:ext cx="3215945" cy="4985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Договор </a:t>
            </a:r>
          </a:p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на срок практики/письмо</a:t>
            </a:r>
            <a:r>
              <a:rPr lang="ru-RU" sz="2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*</a:t>
            </a: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64576" y="3510195"/>
            <a:ext cx="3342766" cy="2954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2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Заявление и Резюме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985562" y="1158840"/>
            <a:ext cx="3508246" cy="62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Необходимые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0813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74B1DA-189F-4C42-BAC0-EF6AD67D2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A524-9A7A-4009-BC10-7435B936C7B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7A8C2-2148-4C18-93FD-D384419C68CD}"/>
              </a:ext>
            </a:extLst>
          </p:cNvPr>
          <p:cNvSpPr/>
          <p:nvPr/>
        </p:nvSpPr>
        <p:spPr>
          <a:xfrm>
            <a:off x="8792015" y="2176676"/>
            <a:ext cx="281719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dirty="0">
                <a:solidFill>
                  <a:srgbClr val="0282A0"/>
                </a:solidFill>
              </a:rPr>
              <a:t>Перейти по вкладке «Студентам»</a:t>
            </a:r>
            <a:endParaRPr lang="ru-RU" sz="1100" b="1" dirty="0">
              <a:solidFill>
                <a:srgbClr val="0282A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2E95952F-9CFA-42F4-B5DA-426D9A22DFAE}"/>
              </a:ext>
            </a:extLst>
          </p:cNvPr>
          <p:cNvSpPr/>
          <p:nvPr/>
        </p:nvSpPr>
        <p:spPr>
          <a:xfrm>
            <a:off x="8125085" y="2229841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282A0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19"/>
            <a:endParaRPr lang="ru-RU" sz="115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EB94DDD-9294-4ECE-9805-622B9853B16D}"/>
              </a:ext>
            </a:extLst>
          </p:cNvPr>
          <p:cNvSpPr/>
          <p:nvPr/>
        </p:nvSpPr>
        <p:spPr>
          <a:xfrm>
            <a:off x="8792016" y="3319675"/>
            <a:ext cx="281719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b="1" dirty="0">
                <a:solidFill>
                  <a:srgbClr val="0282A0"/>
                </a:solidFill>
              </a:rPr>
              <a:t>Выбрать вкладку «Практика»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FE15472-FBD5-4749-968C-F6013CA97698}"/>
              </a:ext>
            </a:extLst>
          </p:cNvPr>
          <p:cNvSpPr/>
          <p:nvPr/>
        </p:nvSpPr>
        <p:spPr>
          <a:xfrm>
            <a:off x="8125085" y="337284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282A0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819"/>
            <a:endParaRPr lang="ru-RU" sz="115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0" name="Shape 3624">
            <a:extLst>
              <a:ext uri="{FF2B5EF4-FFF2-40B4-BE49-F238E27FC236}">
                <a16:creationId xmlns:a16="http://schemas.microsoft.com/office/drawing/2014/main" id="{D0FFD0B4-571A-4149-8A22-4E644DF1B669}"/>
              </a:ext>
            </a:extLst>
          </p:cNvPr>
          <p:cNvSpPr/>
          <p:nvPr/>
        </p:nvSpPr>
        <p:spPr>
          <a:xfrm>
            <a:off x="8240668" y="3488424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0282A0"/>
            </a:solidFill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41" name="Shape 3624">
            <a:extLst>
              <a:ext uri="{FF2B5EF4-FFF2-40B4-BE49-F238E27FC236}">
                <a16:creationId xmlns:a16="http://schemas.microsoft.com/office/drawing/2014/main" id="{32E15A87-7AC6-4984-90EE-7AD9957CCFB9}"/>
              </a:ext>
            </a:extLst>
          </p:cNvPr>
          <p:cNvSpPr/>
          <p:nvPr/>
        </p:nvSpPr>
        <p:spPr>
          <a:xfrm>
            <a:off x="8240668" y="234542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solidFill>
              <a:srgbClr val="0282A0"/>
            </a:solidFill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>
              <a:solidFill>
                <a:prstClr val="black"/>
              </a:solidFill>
              <a:latin typeface="Montserrat Light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" b="4348"/>
          <a:stretch/>
        </p:blipFill>
        <p:spPr/>
      </p:pic>
      <p:sp>
        <p:nvSpPr>
          <p:cNvPr id="17" name="Прямоугольник 16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Какой вариант мне подходит?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-77606" y="5546706"/>
            <a:ext cx="12192002" cy="809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>
                <a:latin typeface="Bahnschrift SemiCondensed" panose="020B0502040204020203" pitchFamily="34" charset="0"/>
                <a:ea typeface="Cambria Math" panose="02040503050406030204" pitchFamily="18" charset="0"/>
              </a:rPr>
              <a:t>До начала подготовки документов ознакомьтесь со списком организаций, предоставляющих места практик на сайте </a:t>
            </a:r>
            <a:r>
              <a:rPr lang="ru-RU" sz="2600" dirty="0" err="1">
                <a:latin typeface="Bahnschrift SemiCondensed" panose="020B0502040204020203" pitchFamily="34" charset="0"/>
                <a:ea typeface="Cambria Math" panose="02040503050406030204" pitchFamily="18" charset="0"/>
              </a:rPr>
              <a:t>Финуниверситета</a:t>
            </a:r>
            <a:endParaRPr lang="ru-RU" sz="2600" dirty="0">
              <a:latin typeface="Bahnschrift SemiCondensed" panose="020B0502040204020203" pitchFamily="34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3540" y="4385733"/>
            <a:ext cx="1005840" cy="242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308" y="2576884"/>
            <a:ext cx="1114581" cy="428685"/>
          </a:xfrm>
          <a:prstGeom prst="rect">
            <a:avLst/>
          </a:prstGeom>
          <a:ln>
            <a:solidFill>
              <a:srgbClr val="0282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2665" t="12277" r="31915" b="22095"/>
          <a:stretch/>
        </p:blipFill>
        <p:spPr>
          <a:xfrm>
            <a:off x="10359307" y="3761816"/>
            <a:ext cx="1114581" cy="1093942"/>
          </a:xfrm>
          <a:prstGeom prst="rect">
            <a:avLst/>
          </a:prstGeom>
          <a:ln>
            <a:solidFill>
              <a:srgbClr val="0282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qrcoder.ru/code/?http%3A%2F%2Fwww.fa.ru%2Fpartner%2Fpcg%2FPages%2Fpractic.aspx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810" y="1199796"/>
            <a:ext cx="940586" cy="9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6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78EB99-BE77-9C44-A2F3-206F8E4E2D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9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480F0DA-3528-D041-9ED0-D776D7753EDB}"/>
              </a:ext>
            </a:extLst>
          </p:cNvPr>
          <p:cNvCxnSpPr>
            <a:cxnSpLocks/>
          </p:cNvCxnSpPr>
          <p:nvPr/>
        </p:nvCxnSpPr>
        <p:spPr>
          <a:xfrm>
            <a:off x="13286" y="3033458"/>
            <a:ext cx="879125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7322B3-803C-8346-ACED-C25E2A062AEC}"/>
              </a:ext>
            </a:extLst>
          </p:cNvPr>
          <p:cNvSpPr txBox="1"/>
          <p:nvPr/>
        </p:nvSpPr>
        <p:spPr>
          <a:xfrm>
            <a:off x="708715" y="1284118"/>
            <a:ext cx="2305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none" spc="0" normalizeH="0" baseline="0" noProof="0" dirty="0">
                <a:ln>
                  <a:noFill/>
                </a:ln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lvl="0" defTabSz="457200">
              <a:defRPr/>
            </a:pPr>
            <a:r>
              <a:rPr kumimoji="0" lang="ru-RU" sz="11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Зайти на</a:t>
            </a:r>
            <a:r>
              <a:rPr kumimoji="0" lang="ru-RU" sz="11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Condensed" panose="020B0502040204020203" pitchFamily="34" charset="0"/>
                <a:cs typeface="Gotham Pro Light" panose="02000503030000020004" pitchFamily="2" charset="0"/>
              </a:rPr>
              <a:t> сайт Финансового университета (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2"/>
              </a:rPr>
              <a:t>http://www.fa.ru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) в раздел «Студентам» во вкладку «Практика» - «Документы по практике (формы). Скачать договор</a:t>
            </a:r>
            <a:endParaRPr kumimoji="0" lang="ru-RU" sz="11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2062-CC3E-8249-AB45-CF21536F4126}"/>
              </a:ext>
            </a:extLst>
          </p:cNvPr>
          <p:cNvSpPr txBox="1"/>
          <p:nvPr/>
        </p:nvSpPr>
        <p:spPr>
          <a:xfrm>
            <a:off x="2982444" y="3826910"/>
            <a:ext cx="23050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«Шапке»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Название организации (базы практики)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Должность и ФИО подписанта со стороны организации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Документ на право подписи (Устав/«Положение о...»/Доверенность №… дата..)</a:t>
            </a:r>
          </a:p>
          <a:p>
            <a:pPr marL="228600" indent="-228600" defTabSz="457200">
              <a:buAutoNum type="arabicPeriod"/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Поле с номером договора и поле с датой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 ЗАПОЛНЯТЬ</a:t>
            </a:r>
          </a:p>
          <a:p>
            <a:pPr marL="228600" indent="-228600" defTabSz="457200">
              <a:buAutoNum type="arabicPeriod"/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marL="228600" indent="-228600" defTabSz="457200">
              <a:buAutoNum type="arabicPeriod"/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51F23-6FAA-7F46-86AE-DA5A384C08DC}"/>
              </a:ext>
            </a:extLst>
          </p:cNvPr>
          <p:cNvSpPr txBox="1"/>
          <p:nvPr/>
        </p:nvSpPr>
        <p:spPr>
          <a:xfrm>
            <a:off x="5504604" y="1281341"/>
            <a:ext cx="23050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Заполнить поля для ввода текста: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разделе «1. Предмет договора»: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пункте 1.2. - вид практики, курс, ФИО студента, учебная группа, срок практики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пункте 1.3. – помещение Профильной организации</a:t>
            </a:r>
          </a:p>
          <a:p>
            <a:pPr marL="228600" indent="-228600" defTabSz="457200"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 пункте 1.4. - руководитель практики от Профильной организации </a:t>
            </a:r>
          </a:p>
          <a:p>
            <a:pPr defTabSz="457200"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1510CC-E71F-F140-A109-AE42563DA978}"/>
              </a:ext>
            </a:extLst>
          </p:cNvPr>
          <p:cNvSpPr txBox="1"/>
          <p:nvPr/>
        </p:nvSpPr>
        <p:spPr>
          <a:xfrm>
            <a:off x="7332809" y="3845171"/>
            <a:ext cx="230506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ru-RU" sz="2400" dirty="0">
                <a:solidFill>
                  <a:srgbClr val="0282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Medium" panose="02000503040000020004" pitchFamily="2" charset="0"/>
              </a:rPr>
              <a:t>Шаг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u="none" strike="noStrike" kern="1200" cap="none" spc="0" normalizeH="0" baseline="0" noProof="0" dirty="0">
              <a:ln>
                <a:noFill/>
              </a:ln>
              <a:solidFill>
                <a:srgbClr val="5E6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После заполнения всех реквизитов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2 экземпляра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Договора необходимо в первую очередь подписать и поставить печать в Профильной организации</a:t>
            </a:r>
          </a:p>
          <a:p>
            <a:pPr marL="228600" indent="-228600" defTabSz="457200">
              <a:buFont typeface="+mj-lt"/>
              <a:buAutoNum type="arabicPeriod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С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«живой»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печатью и подписью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2 экз.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Договора (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 скан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)</a:t>
            </a:r>
            <a:r>
              <a: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передать ответственному за практику в Департамент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24FD74-EDC7-8A4C-B82C-100706DA095B}"/>
              </a:ext>
            </a:extLst>
          </p:cNvPr>
          <p:cNvSpPr txBox="1"/>
          <p:nvPr/>
        </p:nvSpPr>
        <p:spPr>
          <a:xfrm>
            <a:off x="9662795" y="1281341"/>
            <a:ext cx="2529205" cy="543225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1. Если организация вносит изменения или дополнения в типовую форму договора, вам необходимо направить договор для согласования с юридической службой </a:t>
            </a:r>
            <a:r>
              <a:rPr lang="ru-RU" sz="110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Финуниверситета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на электронную почту 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  <a:hlinkClick r:id="rId3"/>
              </a:rPr>
              <a:t>praktika@fa.ru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2. Договоры </a:t>
            </a:r>
            <a:r>
              <a:rPr lang="ru-RU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 принимаются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для подписания в следующих случаях: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Предоставлен договор в одном экземпляре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Предоставлен договор со сканированной подписью и/или печатью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Договор не по форме </a:t>
            </a:r>
            <a:r>
              <a:rPr lang="ru-RU" sz="1100" dirty="0" err="1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Финуниверситета</a:t>
            </a: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 без согласования</a:t>
            </a:r>
          </a:p>
          <a:p>
            <a:pPr defTabSz="457200"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3. Договоры с допущенными ошибками в следующих пунктах отправляются на доработку: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Виды практики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Сроки практики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Несоответствие должности и ФИО подписанта на первой и последней страницах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Несоответствие документа дающего право подписи (Устав, доверенность)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Gotham Pro Light" panose="02000503030000020004" pitchFamily="2" charset="0"/>
              </a:rPr>
              <a:t>Несоответствие названия организации на первой и последней страницах</a:t>
            </a:r>
          </a:p>
          <a:p>
            <a:pPr marL="228600" indent="-228600" defTabSz="457200">
              <a:buFont typeface="+mj-lt"/>
              <a:buAutoNum type="arabicPeriod"/>
              <a:defRPr/>
            </a:pPr>
            <a:endParaRPr lang="ru-RU" sz="11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Gotham Pro Light" panose="02000503030000020004" pitchFamily="2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4CB9A93-6906-D546-B13D-E239A3ECA35E}"/>
              </a:ext>
            </a:extLst>
          </p:cNvPr>
          <p:cNvGrpSpPr/>
          <p:nvPr/>
        </p:nvGrpSpPr>
        <p:grpSpPr>
          <a:xfrm>
            <a:off x="995395" y="2852397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6CBF778-59A5-B647-882A-B44552455639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38DFC800-49FA-FF40-90FB-5AF7AB72E2DF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E660C31-4975-224D-81C2-0E9DE6129C42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7DC2048-F088-7440-BDD3-18B96656C1AD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54B9BB24-E80C-CA4B-8A29-6ABB4A50802A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852D9319-7425-BE41-9546-C8E5F355B70F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1474471" y="3033458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5C9A13A-8EB2-DD45-B8B3-2FD1945858F6}"/>
              </a:ext>
            </a:extLst>
          </p:cNvPr>
          <p:cNvGrpSpPr/>
          <p:nvPr/>
        </p:nvGrpSpPr>
        <p:grpSpPr>
          <a:xfrm>
            <a:off x="3118564" y="3398859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425CC0EF-DDA5-7942-830D-3937F3C232B3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FCD0300C-2ED7-E14D-B6C8-B95E318CCEB0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1E7A09B6-1E9E-6046-8B65-16BB695642C4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38F745F9-0EF9-4F40-890C-7CD3F399DD9C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CA09D775-DD1E-4048-8C1D-5CCA29A55989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DB997235-3DB4-874A-B3E3-37CD3EF77519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E850EF8-A611-6E41-B793-1BDC49BB54EA}"/>
              </a:ext>
            </a:extLst>
          </p:cNvPr>
          <p:cNvGrpSpPr/>
          <p:nvPr/>
        </p:nvGrpSpPr>
        <p:grpSpPr>
          <a:xfrm>
            <a:off x="5262594" y="3398859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359C2C07-A738-D24D-8DD2-B9F250A4CE26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AAB8AEC8-6538-4549-A94E-8B3AB8705FE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682F01B9-472F-5448-99AB-3009F6523C1E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CD95E40E-381E-CC43-AA75-4B705E97AE1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26698936-AC4D-DF46-8216-1942DE75FD10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46C621A6-99E3-2543-8652-BEF4814DD205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E9522-1999-544A-ADB9-7818C5897EE2}"/>
              </a:ext>
            </a:extLst>
          </p:cNvPr>
          <p:cNvGrpSpPr/>
          <p:nvPr/>
        </p:nvGrpSpPr>
        <p:grpSpPr>
          <a:xfrm>
            <a:off x="7406624" y="3407427"/>
            <a:ext cx="369613" cy="369613"/>
            <a:chOff x="982109" y="3382234"/>
            <a:chExt cx="369613" cy="369613"/>
          </a:xfrm>
          <a:solidFill>
            <a:schemeClr val="accent2"/>
          </a:solidFill>
        </p:grpSpPr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DC1FF59C-9A85-A941-BCC9-361DF6B0C78A}"/>
                </a:ext>
              </a:extLst>
            </p:cNvPr>
            <p:cNvSpPr/>
            <p:nvPr/>
          </p:nvSpPr>
          <p:spPr>
            <a:xfrm>
              <a:off x="982109" y="3382234"/>
              <a:ext cx="369613" cy="36961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AD144C77-BA89-0A4E-833A-8154279AE8B2}"/>
                </a:ext>
              </a:extLst>
            </p:cNvPr>
            <p:cNvSpPr/>
            <p:nvPr/>
          </p:nvSpPr>
          <p:spPr>
            <a:xfrm>
              <a:off x="1160687" y="34071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6F3AB80D-0D0F-A54F-A054-027977984F7B}"/>
                </a:ext>
              </a:extLst>
            </p:cNvPr>
            <p:cNvSpPr/>
            <p:nvPr/>
          </p:nvSpPr>
          <p:spPr>
            <a:xfrm>
              <a:off x="1160687" y="3689552"/>
              <a:ext cx="12459" cy="37377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BDD58151-A1A6-FE4D-93EB-6F874B88BA02}"/>
                </a:ext>
              </a:extLst>
            </p:cNvPr>
            <p:cNvSpPr/>
            <p:nvPr/>
          </p:nvSpPr>
          <p:spPr>
            <a:xfrm>
              <a:off x="12894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BC33B37B-E7AF-E344-8EBD-9BC72C5175EE}"/>
                </a:ext>
              </a:extLst>
            </p:cNvPr>
            <p:cNvSpPr/>
            <p:nvPr/>
          </p:nvSpPr>
          <p:spPr>
            <a:xfrm>
              <a:off x="1007027" y="3560812"/>
              <a:ext cx="37377" cy="12459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C227502B-B61B-604D-9B39-6F874C8A2400}"/>
                </a:ext>
              </a:extLst>
            </p:cNvPr>
            <p:cNvSpPr/>
            <p:nvPr/>
          </p:nvSpPr>
          <p:spPr>
            <a:xfrm>
              <a:off x="1160687" y="3469446"/>
              <a:ext cx="12459" cy="107977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solidFill>
                <a:srgbClr val="0282A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0282A0"/>
                </a:solidFill>
              </a:endParaRPr>
            </a:p>
          </p:txBody>
        </p:sp>
      </p:grp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68329B-8C57-E945-8468-8FA41A6DA29D}"/>
              </a:ext>
            </a:extLst>
          </p:cNvPr>
          <p:cNvCxnSpPr>
            <a:cxnSpLocks/>
          </p:cNvCxnSpPr>
          <p:nvPr/>
        </p:nvCxnSpPr>
        <p:spPr>
          <a:xfrm>
            <a:off x="3604355" y="3579920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ED1ACC71-2F4A-1942-8AF7-379FA93988A3}"/>
              </a:ext>
            </a:extLst>
          </p:cNvPr>
          <p:cNvCxnSpPr>
            <a:cxnSpLocks/>
          </p:cNvCxnSpPr>
          <p:nvPr/>
        </p:nvCxnSpPr>
        <p:spPr>
          <a:xfrm>
            <a:off x="5745492" y="3579920"/>
            <a:ext cx="1549701" cy="0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-2" y="311499"/>
            <a:ext cx="12192001" cy="854110"/>
          </a:xfrm>
          <a:prstGeom prst="rect">
            <a:avLst/>
          </a:prstGeom>
          <a:solidFill>
            <a:srgbClr val="02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2249322" y="388939"/>
            <a:ext cx="7538146" cy="6271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ea typeface="Cambria Math" panose="02040503050406030204" pitchFamily="18" charset="0"/>
              </a:rPr>
              <a:t>Как оформить договор на срок на практики?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67" y="3312674"/>
            <a:ext cx="2169729" cy="824382"/>
          </a:xfrm>
          <a:prstGeom prst="rect">
            <a:avLst/>
          </a:prstGeom>
          <a:ln>
            <a:solidFill>
              <a:srgbClr val="0282A0"/>
            </a:solidFill>
          </a:ln>
        </p:spPr>
      </p:pic>
      <p:pic>
        <p:nvPicPr>
          <p:cNvPr id="60" name="Graphic 190">
            <a:extLst>
              <a:ext uri="{FF2B5EF4-FFF2-40B4-BE49-F238E27FC236}">
                <a16:creationId xmlns:a16="http://schemas.microsoft.com/office/drawing/2014/main" id="{A0856AC0-6B5A-443A-8BB4-CCEE944C6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2142" y="6230335"/>
            <a:ext cx="252030" cy="252030"/>
          </a:xfrm>
          <a:prstGeom prst="rect">
            <a:avLst/>
          </a:prstGeom>
        </p:spPr>
      </p:pic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1126BC0-50EB-7E47-9DA0-B576F8ED376C}"/>
              </a:ext>
            </a:extLst>
          </p:cNvPr>
          <p:cNvCxnSpPr>
            <a:cxnSpLocks/>
          </p:cNvCxnSpPr>
          <p:nvPr/>
        </p:nvCxnSpPr>
        <p:spPr>
          <a:xfrm>
            <a:off x="3074117" y="3091897"/>
            <a:ext cx="191697" cy="228235"/>
          </a:xfrm>
          <a:prstGeom prst="line">
            <a:avLst/>
          </a:prstGeom>
          <a:ln w="12700">
            <a:solidFill>
              <a:srgbClr val="028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756986" y="1348016"/>
            <a:ext cx="340821" cy="331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0397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C5550B00867D458981B591E77A3BD3" ma:contentTypeVersion="1" ma:contentTypeDescription="Создание документа." ma:contentTypeScope="" ma:versionID="26980944b7d62c015eec5429afebfe59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8C48CF-D45E-415A-BA37-5E9599B2006D}"/>
</file>

<file path=customXml/itemProps2.xml><?xml version="1.0" encoding="utf-8"?>
<ds:datastoreItem xmlns:ds="http://schemas.openxmlformats.org/officeDocument/2006/customXml" ds:itemID="{E0D62582-ACD2-4A24-A3B0-053735AEE226}"/>
</file>

<file path=customXml/itemProps3.xml><?xml version="1.0" encoding="utf-8"?>
<ds:datastoreItem xmlns:ds="http://schemas.openxmlformats.org/officeDocument/2006/customXml" ds:itemID="{9714659C-7B34-4B80-AD90-1A364EC8DD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1548</Words>
  <Application>Microsoft Office PowerPoint</Application>
  <PresentationFormat>Широкоэкранный</PresentationFormat>
  <Paragraphs>215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Bahnschrift SemiCondensed</vt:lpstr>
      <vt:lpstr>Calibri</vt:lpstr>
      <vt:lpstr>Calibri Light</vt:lpstr>
      <vt:lpstr>Cambria Math</vt:lpstr>
      <vt:lpstr>Gotham Pro Bold</vt:lpstr>
      <vt:lpstr>Gotham Pro Light</vt:lpstr>
      <vt:lpstr>Gotham Pro Medium</vt:lpstr>
      <vt:lpstr>Montserrat Light</vt:lpstr>
      <vt:lpstr>Times New Roman</vt:lpstr>
      <vt:lpstr>Тема Office</vt:lpstr>
      <vt:lpstr>Организация практической подготовки при проведении практики обучающихся Финансового университета </vt:lpstr>
      <vt:lpstr>Документы, регламентирующие порядок организации практической подготовки при проведении практики обучающихся</vt:lpstr>
      <vt:lpstr>Презентация PowerPoint</vt:lpstr>
      <vt:lpstr>Презентация PowerPoint</vt:lpstr>
      <vt:lpstr>Презентация PowerPoint</vt:lpstr>
      <vt:lpstr>Общая информация</vt:lpstr>
      <vt:lpstr>Возможные варианты прохождения практики</vt:lpstr>
      <vt:lpstr>Какой вариант мне подходит?</vt:lpstr>
      <vt:lpstr>Как оформить договор на срок на практики?</vt:lpstr>
      <vt:lpstr>Как оформить письмо?</vt:lpstr>
      <vt:lpstr>Как оформить обращение о предоставлении места практики?</vt:lpstr>
      <vt:lpstr>Как оформить отчётные документы по практике?</vt:lpstr>
      <vt:lpstr>Как оформить отчётные документы по практике?</vt:lpstr>
      <vt:lpstr>Порядок расположения документов в отчете по практике</vt:lpstr>
      <vt:lpstr>Как оформить отчётные документы по практике?</vt:lpstr>
      <vt:lpstr>Все образцы документов необходимо скачать на сайте Финансового университета в разделе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Тапкина Амуланга Бадминовна</dc:creator>
  <cp:lastModifiedBy>Былинкина Наталия Николаевна</cp:lastModifiedBy>
  <cp:revision>242</cp:revision>
  <cp:lastPrinted>2022-10-18T07:58:26Z</cp:lastPrinted>
  <dcterms:created xsi:type="dcterms:W3CDTF">2019-10-08T12:50:12Z</dcterms:created>
  <dcterms:modified xsi:type="dcterms:W3CDTF">2023-09-05T11:37:00Z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0x010100FDC5550B00867D458981B591E77A3BD3</vt:lpwstr>
  </property>
</Properties>
</file>