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8" r:id="rId5"/>
    <p:sldId id="263" r:id="rId6"/>
    <p:sldId id="258" r:id="rId7"/>
    <p:sldId id="279" r:id="rId8"/>
    <p:sldId id="280" r:id="rId9"/>
    <p:sldId id="261" r:id="rId10"/>
    <p:sldId id="259" r:id="rId11"/>
    <p:sldId id="267" r:id="rId12"/>
    <p:sldId id="262" r:id="rId13"/>
    <p:sldId id="264" r:id="rId14"/>
    <p:sldId id="265" r:id="rId15"/>
    <p:sldId id="266" r:id="rId16"/>
    <p:sldId id="269" r:id="rId17"/>
    <p:sldId id="276" r:id="rId18"/>
    <p:sldId id="270" r:id="rId19"/>
    <p:sldId id="278" r:id="rId20"/>
    <p:sldId id="271" r:id="rId21"/>
    <p:sldId id="272" r:id="rId22"/>
    <p:sldId id="275" r:id="rId23"/>
    <p:sldId id="273" r:id="rId24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7478"/>
    <a:srgbClr val="0F3A3D"/>
    <a:srgbClr val="225D60"/>
    <a:srgbClr val="256569"/>
    <a:srgbClr val="595959"/>
    <a:srgbClr val="59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39DD1B-574C-4AF0-9982-1F6D339DF9C9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4DDC4C-35D2-4080-B521-751643164CD8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Белая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футболка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406785-0763-4C92-B6A5-2FDC65927973}" type="parTrans" cxnId="{08AF5332-F997-498D-8782-7F3C7EDFF254}">
      <dgm:prSet/>
      <dgm:spPr/>
      <dgm:t>
        <a:bodyPr/>
        <a:lstStyle/>
        <a:p>
          <a:endParaRPr lang="ru-RU"/>
        </a:p>
      </dgm:t>
    </dgm:pt>
    <dgm:pt modelId="{B6A333DA-3894-4B18-8752-93B01D940ED2}" type="sibTrans" cxnId="{08AF5332-F997-498D-8782-7F3C7EDFF254}">
      <dgm:prSet/>
      <dgm:spPr/>
      <dgm:t>
        <a:bodyPr/>
        <a:lstStyle/>
        <a:p>
          <a:endParaRPr lang="ru-RU"/>
        </a:p>
      </dgm:t>
    </dgm:pt>
    <dgm:pt modelId="{6645CCF7-44E7-4859-8BB8-501BBBC24D8F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Спортивные штаны (</a:t>
          </a:r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велосипедки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лосины и т.д.)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6DE76E-ED16-4F4F-8AC5-796F9FF6868E}" type="parTrans" cxnId="{3F50A79D-4B8E-4062-B1B4-EC9907D5B122}">
      <dgm:prSet/>
      <dgm:spPr/>
      <dgm:t>
        <a:bodyPr/>
        <a:lstStyle/>
        <a:p>
          <a:endParaRPr lang="ru-RU"/>
        </a:p>
      </dgm:t>
    </dgm:pt>
    <dgm:pt modelId="{083EFDB0-6F93-4791-8511-A906EF9DF172}" type="sibTrans" cxnId="{3F50A79D-4B8E-4062-B1B4-EC9907D5B122}">
      <dgm:prSet/>
      <dgm:spPr/>
      <dgm:t>
        <a:bodyPr/>
        <a:lstStyle/>
        <a:p>
          <a:endParaRPr lang="ru-RU"/>
        </a:p>
      </dgm:t>
    </dgm:pt>
    <dgm:pt modelId="{8BA01B1B-7E57-4993-AA82-BA9886BA75B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Спортивная обувь со светлой подошвой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51F424-27D2-4263-8421-4D6F273C07FC}" type="parTrans" cxnId="{23BFADE6-485F-410F-B09F-C0D3F227C97A}">
      <dgm:prSet/>
      <dgm:spPr/>
      <dgm:t>
        <a:bodyPr/>
        <a:lstStyle/>
        <a:p>
          <a:endParaRPr lang="ru-RU"/>
        </a:p>
      </dgm:t>
    </dgm:pt>
    <dgm:pt modelId="{5E4759A5-5130-4BB7-81B2-A0C2484E9715}" type="sibTrans" cxnId="{23BFADE6-485F-410F-B09F-C0D3F227C97A}">
      <dgm:prSet/>
      <dgm:spPr/>
      <dgm:t>
        <a:bodyPr/>
        <a:lstStyle/>
        <a:p>
          <a:endParaRPr lang="ru-RU"/>
        </a:p>
      </dgm:t>
    </dgm:pt>
    <dgm:pt modelId="{29ED6CD0-FA95-44C2-91B7-C9C77DC47742}" type="pres">
      <dgm:prSet presAssocID="{AF39DD1B-574C-4AF0-9982-1F6D339DF9C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64FC4E-E714-4DB6-A488-A20A37B61FAF}" type="pres">
      <dgm:prSet presAssocID="{264DDC4C-35D2-4080-B521-751643164CD8}" presName="composite" presStyleCnt="0"/>
      <dgm:spPr/>
    </dgm:pt>
    <dgm:pt modelId="{8179064D-1A6A-4F74-8B5E-4992D9E0F07D}" type="pres">
      <dgm:prSet presAssocID="{264DDC4C-35D2-4080-B521-751643164CD8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3F925-C77C-4309-A718-9963FA4E0C69}" type="pres">
      <dgm:prSet presAssocID="{264DDC4C-35D2-4080-B521-751643164CD8}" presName="rect2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BD488AB9-A960-48BD-B41B-9EC4DFD5928B}" type="pres">
      <dgm:prSet presAssocID="{B6A333DA-3894-4B18-8752-93B01D940ED2}" presName="sibTrans" presStyleCnt="0"/>
      <dgm:spPr/>
    </dgm:pt>
    <dgm:pt modelId="{24D4B76F-C7F6-4949-ABFA-96E6DA699162}" type="pres">
      <dgm:prSet presAssocID="{6645CCF7-44E7-4859-8BB8-501BBBC24D8F}" presName="composite" presStyleCnt="0"/>
      <dgm:spPr/>
    </dgm:pt>
    <dgm:pt modelId="{5E7AA888-6B1C-498B-8F7D-F50CE7E00EBC}" type="pres">
      <dgm:prSet presAssocID="{6645CCF7-44E7-4859-8BB8-501BBBC24D8F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1FA09-94C7-485B-B266-98FE2AE46906}" type="pres">
      <dgm:prSet presAssocID="{6645CCF7-44E7-4859-8BB8-501BBBC24D8F}" presName="rect2" presStyleLbl="fgImgPlace1" presStyleIdx="1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46EFADFF-A4D1-4304-8E28-B979AF483D9B}" type="pres">
      <dgm:prSet presAssocID="{083EFDB0-6F93-4791-8511-A906EF9DF172}" presName="sibTrans" presStyleCnt="0"/>
      <dgm:spPr/>
    </dgm:pt>
    <dgm:pt modelId="{4C5D53F5-DC8A-4A9A-AA62-BAC266329FF3}" type="pres">
      <dgm:prSet presAssocID="{8BA01B1B-7E57-4993-AA82-BA9886BA75BD}" presName="composite" presStyleCnt="0"/>
      <dgm:spPr/>
    </dgm:pt>
    <dgm:pt modelId="{4E88E8D9-C2C5-4D61-A755-FEEDA89A3F50}" type="pres">
      <dgm:prSet presAssocID="{8BA01B1B-7E57-4993-AA82-BA9886BA75BD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B9245D-1C4B-4A08-AF84-0479F13240CC}" type="pres">
      <dgm:prSet presAssocID="{8BA01B1B-7E57-4993-AA82-BA9886BA75BD}" presName="rect2" presStyleLbl="fgImgPlace1" presStyleIdx="2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</dgm:ptLst>
  <dgm:cxnLst>
    <dgm:cxn modelId="{C86B5562-3903-4C44-9474-81A540936949}" type="presOf" srcId="{264DDC4C-35D2-4080-B521-751643164CD8}" destId="{8179064D-1A6A-4F74-8B5E-4992D9E0F07D}" srcOrd="0" destOrd="0" presId="urn:microsoft.com/office/officeart/2008/layout/PictureStrips"/>
    <dgm:cxn modelId="{08AF5332-F997-498D-8782-7F3C7EDFF254}" srcId="{AF39DD1B-574C-4AF0-9982-1F6D339DF9C9}" destId="{264DDC4C-35D2-4080-B521-751643164CD8}" srcOrd="0" destOrd="0" parTransId="{5A406785-0763-4C92-B6A5-2FDC65927973}" sibTransId="{B6A333DA-3894-4B18-8752-93B01D940ED2}"/>
    <dgm:cxn modelId="{84B6DFE2-745D-4DFF-A5D7-BE8ADEDC7CC4}" type="presOf" srcId="{6645CCF7-44E7-4859-8BB8-501BBBC24D8F}" destId="{5E7AA888-6B1C-498B-8F7D-F50CE7E00EBC}" srcOrd="0" destOrd="0" presId="urn:microsoft.com/office/officeart/2008/layout/PictureStrips"/>
    <dgm:cxn modelId="{305A54A8-FC60-4DB7-92D2-7D01065D5C9D}" type="presOf" srcId="{AF39DD1B-574C-4AF0-9982-1F6D339DF9C9}" destId="{29ED6CD0-FA95-44C2-91B7-C9C77DC47742}" srcOrd="0" destOrd="0" presId="urn:microsoft.com/office/officeart/2008/layout/PictureStrips"/>
    <dgm:cxn modelId="{23BFADE6-485F-410F-B09F-C0D3F227C97A}" srcId="{AF39DD1B-574C-4AF0-9982-1F6D339DF9C9}" destId="{8BA01B1B-7E57-4993-AA82-BA9886BA75BD}" srcOrd="2" destOrd="0" parTransId="{F251F424-27D2-4263-8421-4D6F273C07FC}" sibTransId="{5E4759A5-5130-4BB7-81B2-A0C2484E9715}"/>
    <dgm:cxn modelId="{3F50A79D-4B8E-4062-B1B4-EC9907D5B122}" srcId="{AF39DD1B-574C-4AF0-9982-1F6D339DF9C9}" destId="{6645CCF7-44E7-4859-8BB8-501BBBC24D8F}" srcOrd="1" destOrd="0" parTransId="{EB6DE76E-ED16-4F4F-8AC5-796F9FF6868E}" sibTransId="{083EFDB0-6F93-4791-8511-A906EF9DF172}"/>
    <dgm:cxn modelId="{E185E981-D5B3-4989-BD6C-0F6FD860F20B}" type="presOf" srcId="{8BA01B1B-7E57-4993-AA82-BA9886BA75BD}" destId="{4E88E8D9-C2C5-4D61-A755-FEEDA89A3F50}" srcOrd="0" destOrd="0" presId="urn:microsoft.com/office/officeart/2008/layout/PictureStrips"/>
    <dgm:cxn modelId="{FE000F31-2F1A-466B-A948-1A4197BE9A6F}" type="presParOf" srcId="{29ED6CD0-FA95-44C2-91B7-C9C77DC47742}" destId="{C964FC4E-E714-4DB6-A488-A20A37B61FAF}" srcOrd="0" destOrd="0" presId="urn:microsoft.com/office/officeart/2008/layout/PictureStrips"/>
    <dgm:cxn modelId="{846692C8-64A2-411F-85DB-45B9A87B2903}" type="presParOf" srcId="{C964FC4E-E714-4DB6-A488-A20A37B61FAF}" destId="{8179064D-1A6A-4F74-8B5E-4992D9E0F07D}" srcOrd="0" destOrd="0" presId="urn:microsoft.com/office/officeart/2008/layout/PictureStrips"/>
    <dgm:cxn modelId="{7FA0B9A3-90C6-4F55-87B9-45A74D99413D}" type="presParOf" srcId="{C964FC4E-E714-4DB6-A488-A20A37B61FAF}" destId="{8D73F925-C77C-4309-A718-9963FA4E0C69}" srcOrd="1" destOrd="0" presId="urn:microsoft.com/office/officeart/2008/layout/PictureStrips"/>
    <dgm:cxn modelId="{80D0739B-C87B-47D7-A376-A1D8254AED4E}" type="presParOf" srcId="{29ED6CD0-FA95-44C2-91B7-C9C77DC47742}" destId="{BD488AB9-A960-48BD-B41B-9EC4DFD5928B}" srcOrd="1" destOrd="0" presId="urn:microsoft.com/office/officeart/2008/layout/PictureStrips"/>
    <dgm:cxn modelId="{B67AB1FB-F2C3-4ECE-A486-EE76B6A9F757}" type="presParOf" srcId="{29ED6CD0-FA95-44C2-91B7-C9C77DC47742}" destId="{24D4B76F-C7F6-4949-ABFA-96E6DA699162}" srcOrd="2" destOrd="0" presId="urn:microsoft.com/office/officeart/2008/layout/PictureStrips"/>
    <dgm:cxn modelId="{6C81B64B-A99D-45EF-8BEA-9EE6D8D8B342}" type="presParOf" srcId="{24D4B76F-C7F6-4949-ABFA-96E6DA699162}" destId="{5E7AA888-6B1C-498B-8F7D-F50CE7E00EBC}" srcOrd="0" destOrd="0" presId="urn:microsoft.com/office/officeart/2008/layout/PictureStrips"/>
    <dgm:cxn modelId="{511BCBA2-A3E8-40BF-882B-70B11DBB9C30}" type="presParOf" srcId="{24D4B76F-C7F6-4949-ABFA-96E6DA699162}" destId="{B831FA09-94C7-485B-B266-98FE2AE46906}" srcOrd="1" destOrd="0" presId="urn:microsoft.com/office/officeart/2008/layout/PictureStrips"/>
    <dgm:cxn modelId="{1EBD57C0-1833-4ABD-B0B0-37FB279A6FA0}" type="presParOf" srcId="{29ED6CD0-FA95-44C2-91B7-C9C77DC47742}" destId="{46EFADFF-A4D1-4304-8E28-B979AF483D9B}" srcOrd="3" destOrd="0" presId="urn:microsoft.com/office/officeart/2008/layout/PictureStrips"/>
    <dgm:cxn modelId="{131EBBEC-A3D0-4924-A7B1-89C037B4E7E3}" type="presParOf" srcId="{29ED6CD0-FA95-44C2-91B7-C9C77DC47742}" destId="{4C5D53F5-DC8A-4A9A-AA62-BAC266329FF3}" srcOrd="4" destOrd="0" presId="urn:microsoft.com/office/officeart/2008/layout/PictureStrips"/>
    <dgm:cxn modelId="{3BC74CF2-E1FE-4276-A899-4539E6047C86}" type="presParOf" srcId="{4C5D53F5-DC8A-4A9A-AA62-BAC266329FF3}" destId="{4E88E8D9-C2C5-4D61-A755-FEEDA89A3F50}" srcOrd="0" destOrd="0" presId="urn:microsoft.com/office/officeart/2008/layout/PictureStrips"/>
    <dgm:cxn modelId="{8485DA73-CF03-4FB7-A1CF-124F3BDFC6C0}" type="presParOf" srcId="{4C5D53F5-DC8A-4A9A-AA62-BAC266329FF3}" destId="{E0B9245D-1C4B-4A08-AF84-0479F13240C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C5F720-C067-42DD-8820-DA0B2454134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1CB499-475F-444A-A8D1-9C04B5871D14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Паспорт (подлинник) + копия паспорта (2,3 страницы и лист с последней пропиской)</a:t>
          </a:r>
        </a:p>
      </dgm:t>
    </dgm:pt>
    <dgm:pt modelId="{F02093D0-016A-4488-9438-2A63E0E27A03}" type="parTrans" cxnId="{4FB63490-AA8E-4614-A91F-C7C8F230EF49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0F1A92-1843-4E43-BDC0-656320FF3105}" type="sibTrans" cxnId="{4FB63490-AA8E-4614-A91F-C7C8F230EF49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89A76D-2340-4636-B4FA-820BE30AF2F5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несовершеннолетних – копия паспорта одного из родителей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EF302E-0042-4F69-9586-2F2EE6064AF8}" type="parTrans" cxnId="{6B1FF79D-3ECE-41E6-BD33-E8F3BA3DF68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12A252-4F1B-4EFA-85B7-577DB50B4F80}" type="sibTrans" cxnId="{6B1FF79D-3ECE-41E6-BD33-E8F3BA3DF68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849B68-BBB9-4DC1-BC74-5990779CCF60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Копия медицинской справки формы 086/у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E6E008-13A8-4D68-A4E4-C4E8A8E8F65B}" type="parTrans" cxnId="{1AE14924-5CAD-4346-99E3-890E6E46C74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25BF9D-E5C5-47D8-992C-CAD3C443F4D9}" type="sibTrans" cxnId="{1AE14924-5CAD-4346-99E3-890E6E46C74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9CB85D-3C8A-40D4-B6ED-BFD3145DC3B5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Фотографии 3*4 (6 шт.)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D24CB3-8DE4-47EB-8130-60CA4CF87AE9}" type="parTrans" cxnId="{2DA66A61-1803-4869-A64A-2E76FB3E5611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99448C-19A2-4EED-B426-06DB3AE20F3B}" type="sibTrans" cxnId="{2DA66A61-1803-4869-A64A-2E76FB3E5611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FD7800-773E-4ED4-9CED-B67403E57DA7}" type="pres">
      <dgm:prSet presAssocID="{66C5F720-C067-42DD-8820-DA0B245413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8EA024-34DF-4C0C-82AD-B629466C71BF}" type="pres">
      <dgm:prSet presAssocID="{E21CB499-475F-444A-A8D1-9C04B5871D14}" presName="parentLin" presStyleCnt="0"/>
      <dgm:spPr/>
    </dgm:pt>
    <dgm:pt modelId="{9C1D2C35-071A-407C-91CE-45633CDF84FE}" type="pres">
      <dgm:prSet presAssocID="{E21CB499-475F-444A-A8D1-9C04B5871D1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338FC7D-BCBD-4ABE-A2A3-5AF990487B87}" type="pres">
      <dgm:prSet presAssocID="{E21CB499-475F-444A-A8D1-9C04B5871D1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21D2A-F68A-4147-B4A0-12D9B29C4614}" type="pres">
      <dgm:prSet presAssocID="{E21CB499-475F-444A-A8D1-9C04B5871D14}" presName="negativeSpace" presStyleCnt="0"/>
      <dgm:spPr/>
    </dgm:pt>
    <dgm:pt modelId="{ABE0DD0D-9D1F-488D-AEF2-9FA13E3355B6}" type="pres">
      <dgm:prSet presAssocID="{E21CB499-475F-444A-A8D1-9C04B5871D14}" presName="childText" presStyleLbl="conFgAcc1" presStyleIdx="0" presStyleCnt="4">
        <dgm:presLayoutVars>
          <dgm:bulletEnabled val="1"/>
        </dgm:presLayoutVars>
      </dgm:prSet>
      <dgm:spPr/>
    </dgm:pt>
    <dgm:pt modelId="{53416806-11CC-4857-A8DB-4A0CE7A62284}" type="pres">
      <dgm:prSet presAssocID="{BF0F1A92-1843-4E43-BDC0-656320FF3105}" presName="spaceBetweenRectangles" presStyleCnt="0"/>
      <dgm:spPr/>
    </dgm:pt>
    <dgm:pt modelId="{D72F20A3-1F50-4D10-8C82-9B1B89856839}" type="pres">
      <dgm:prSet presAssocID="{4289A76D-2340-4636-B4FA-820BE30AF2F5}" presName="parentLin" presStyleCnt="0"/>
      <dgm:spPr/>
    </dgm:pt>
    <dgm:pt modelId="{AD17C90E-F617-4B84-A034-EA0115A3FEDE}" type="pres">
      <dgm:prSet presAssocID="{4289A76D-2340-4636-B4FA-820BE30AF2F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122168A-181B-4BD4-ADFE-25F7C1524596}" type="pres">
      <dgm:prSet presAssocID="{4289A76D-2340-4636-B4FA-820BE30AF2F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CFEF8-7C31-40E2-A967-02F11B01A57C}" type="pres">
      <dgm:prSet presAssocID="{4289A76D-2340-4636-B4FA-820BE30AF2F5}" presName="negativeSpace" presStyleCnt="0"/>
      <dgm:spPr/>
    </dgm:pt>
    <dgm:pt modelId="{78C5931F-0C82-4797-ABAE-787E7412DB18}" type="pres">
      <dgm:prSet presAssocID="{4289A76D-2340-4636-B4FA-820BE30AF2F5}" presName="childText" presStyleLbl="conFgAcc1" presStyleIdx="1" presStyleCnt="4">
        <dgm:presLayoutVars>
          <dgm:bulletEnabled val="1"/>
        </dgm:presLayoutVars>
      </dgm:prSet>
      <dgm:spPr/>
    </dgm:pt>
    <dgm:pt modelId="{1F1DB4FD-7AFA-4130-A908-9E2A78B31929}" type="pres">
      <dgm:prSet presAssocID="{9912A252-4F1B-4EFA-85B7-577DB50B4F80}" presName="spaceBetweenRectangles" presStyleCnt="0"/>
      <dgm:spPr/>
    </dgm:pt>
    <dgm:pt modelId="{887BF67D-C1BF-4D4F-8B2A-47FBCB9EA061}" type="pres">
      <dgm:prSet presAssocID="{8E849B68-BBB9-4DC1-BC74-5990779CCF60}" presName="parentLin" presStyleCnt="0"/>
      <dgm:spPr/>
    </dgm:pt>
    <dgm:pt modelId="{CDB1CE9E-E579-4514-9623-077FE1DEC35C}" type="pres">
      <dgm:prSet presAssocID="{8E849B68-BBB9-4DC1-BC74-5990779CCF60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CDB6436F-3DD1-4A60-94CB-914470ED300D}" type="pres">
      <dgm:prSet presAssocID="{8E849B68-BBB9-4DC1-BC74-5990779CCF6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47D31-8D14-4575-A491-979C2D331775}" type="pres">
      <dgm:prSet presAssocID="{8E849B68-BBB9-4DC1-BC74-5990779CCF60}" presName="negativeSpace" presStyleCnt="0"/>
      <dgm:spPr/>
    </dgm:pt>
    <dgm:pt modelId="{7169DD65-A4FA-4AFC-B15F-1C245E2BDADC}" type="pres">
      <dgm:prSet presAssocID="{8E849B68-BBB9-4DC1-BC74-5990779CCF60}" presName="childText" presStyleLbl="conFgAcc1" presStyleIdx="2" presStyleCnt="4">
        <dgm:presLayoutVars>
          <dgm:bulletEnabled val="1"/>
        </dgm:presLayoutVars>
      </dgm:prSet>
      <dgm:spPr/>
    </dgm:pt>
    <dgm:pt modelId="{41F53B65-6CBB-4395-B4E8-D86F2648D155}" type="pres">
      <dgm:prSet presAssocID="{AB25BF9D-E5C5-47D8-992C-CAD3C443F4D9}" presName="spaceBetweenRectangles" presStyleCnt="0"/>
      <dgm:spPr/>
    </dgm:pt>
    <dgm:pt modelId="{47E14B17-B47B-40B9-AE4F-175192DC4488}" type="pres">
      <dgm:prSet presAssocID="{109CB85D-3C8A-40D4-B6ED-BFD3145DC3B5}" presName="parentLin" presStyleCnt="0"/>
      <dgm:spPr/>
    </dgm:pt>
    <dgm:pt modelId="{3BA14440-F726-4A8C-A456-16FA396EF13B}" type="pres">
      <dgm:prSet presAssocID="{109CB85D-3C8A-40D4-B6ED-BFD3145DC3B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48747372-6850-4A96-9A9A-01653F3777C4}" type="pres">
      <dgm:prSet presAssocID="{109CB85D-3C8A-40D4-B6ED-BFD3145DC3B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333A6-7037-4BCF-9E7A-8E255864E5B1}" type="pres">
      <dgm:prSet presAssocID="{109CB85D-3C8A-40D4-B6ED-BFD3145DC3B5}" presName="negativeSpace" presStyleCnt="0"/>
      <dgm:spPr/>
    </dgm:pt>
    <dgm:pt modelId="{2D67D243-F977-4EB2-97A8-856A750FE4FA}" type="pres">
      <dgm:prSet presAssocID="{109CB85D-3C8A-40D4-B6ED-BFD3145DC3B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068B9E9-877B-45FC-ADEB-CE7EB58FBE5A}" type="presOf" srcId="{109CB85D-3C8A-40D4-B6ED-BFD3145DC3B5}" destId="{3BA14440-F726-4A8C-A456-16FA396EF13B}" srcOrd="0" destOrd="0" presId="urn:microsoft.com/office/officeart/2005/8/layout/list1"/>
    <dgm:cxn modelId="{B6EC6A67-704E-4B04-954F-D01C7F76C3C0}" type="presOf" srcId="{109CB85D-3C8A-40D4-B6ED-BFD3145DC3B5}" destId="{48747372-6850-4A96-9A9A-01653F3777C4}" srcOrd="1" destOrd="0" presId="urn:microsoft.com/office/officeart/2005/8/layout/list1"/>
    <dgm:cxn modelId="{87C637CF-0760-4DED-89E7-9650536F31C0}" type="presOf" srcId="{8E849B68-BBB9-4DC1-BC74-5990779CCF60}" destId="{CDB1CE9E-E579-4514-9623-077FE1DEC35C}" srcOrd="0" destOrd="0" presId="urn:microsoft.com/office/officeart/2005/8/layout/list1"/>
    <dgm:cxn modelId="{238B2CCA-E5BB-4009-A766-BAA0C4160249}" type="presOf" srcId="{4289A76D-2340-4636-B4FA-820BE30AF2F5}" destId="{AD17C90E-F617-4B84-A034-EA0115A3FEDE}" srcOrd="0" destOrd="0" presId="urn:microsoft.com/office/officeart/2005/8/layout/list1"/>
    <dgm:cxn modelId="{4FB63490-AA8E-4614-A91F-C7C8F230EF49}" srcId="{66C5F720-C067-42DD-8820-DA0B24541346}" destId="{E21CB499-475F-444A-A8D1-9C04B5871D14}" srcOrd="0" destOrd="0" parTransId="{F02093D0-016A-4488-9438-2A63E0E27A03}" sibTransId="{BF0F1A92-1843-4E43-BDC0-656320FF3105}"/>
    <dgm:cxn modelId="{1AE14924-5CAD-4346-99E3-890E6E46C74D}" srcId="{66C5F720-C067-42DD-8820-DA0B24541346}" destId="{8E849B68-BBB9-4DC1-BC74-5990779CCF60}" srcOrd="2" destOrd="0" parTransId="{0FE6E008-13A8-4D68-A4E4-C4E8A8E8F65B}" sibTransId="{AB25BF9D-E5C5-47D8-992C-CAD3C443F4D9}"/>
    <dgm:cxn modelId="{2DA66A61-1803-4869-A64A-2E76FB3E5611}" srcId="{66C5F720-C067-42DD-8820-DA0B24541346}" destId="{109CB85D-3C8A-40D4-B6ED-BFD3145DC3B5}" srcOrd="3" destOrd="0" parTransId="{29D24CB3-8DE4-47EB-8130-60CA4CF87AE9}" sibTransId="{5099448C-19A2-4EED-B426-06DB3AE20F3B}"/>
    <dgm:cxn modelId="{6B1FF79D-3ECE-41E6-BD33-E8F3BA3DF685}" srcId="{66C5F720-C067-42DD-8820-DA0B24541346}" destId="{4289A76D-2340-4636-B4FA-820BE30AF2F5}" srcOrd="1" destOrd="0" parTransId="{00EF302E-0042-4F69-9586-2F2EE6064AF8}" sibTransId="{9912A252-4F1B-4EFA-85B7-577DB50B4F80}"/>
    <dgm:cxn modelId="{D4AFDC1F-7809-44B5-91C3-08572E5810BC}" type="presOf" srcId="{66C5F720-C067-42DD-8820-DA0B24541346}" destId="{28FD7800-773E-4ED4-9CED-B67403E57DA7}" srcOrd="0" destOrd="0" presId="urn:microsoft.com/office/officeart/2005/8/layout/list1"/>
    <dgm:cxn modelId="{7156B99F-7812-439D-AB74-F65705054B70}" type="presOf" srcId="{E21CB499-475F-444A-A8D1-9C04B5871D14}" destId="{D338FC7D-BCBD-4ABE-A2A3-5AF990487B87}" srcOrd="1" destOrd="0" presId="urn:microsoft.com/office/officeart/2005/8/layout/list1"/>
    <dgm:cxn modelId="{60397D14-E2F2-4C56-BD69-B9615E8CC882}" type="presOf" srcId="{4289A76D-2340-4636-B4FA-820BE30AF2F5}" destId="{1122168A-181B-4BD4-ADFE-25F7C1524596}" srcOrd="1" destOrd="0" presId="urn:microsoft.com/office/officeart/2005/8/layout/list1"/>
    <dgm:cxn modelId="{54FD94FC-73DF-4E87-ACD5-287A2A8348F0}" type="presOf" srcId="{E21CB499-475F-444A-A8D1-9C04B5871D14}" destId="{9C1D2C35-071A-407C-91CE-45633CDF84FE}" srcOrd="0" destOrd="0" presId="urn:microsoft.com/office/officeart/2005/8/layout/list1"/>
    <dgm:cxn modelId="{D1FC0C1E-7E31-4608-AC6D-A1139BC62932}" type="presOf" srcId="{8E849B68-BBB9-4DC1-BC74-5990779CCF60}" destId="{CDB6436F-3DD1-4A60-94CB-914470ED300D}" srcOrd="1" destOrd="0" presId="urn:microsoft.com/office/officeart/2005/8/layout/list1"/>
    <dgm:cxn modelId="{9DABDFB8-CCB7-40CB-8535-7B6E20892DAA}" type="presParOf" srcId="{28FD7800-773E-4ED4-9CED-B67403E57DA7}" destId="{428EA024-34DF-4C0C-82AD-B629466C71BF}" srcOrd="0" destOrd="0" presId="urn:microsoft.com/office/officeart/2005/8/layout/list1"/>
    <dgm:cxn modelId="{6E2E99DF-4C3A-4F8A-B8DC-F9D95349B49D}" type="presParOf" srcId="{428EA024-34DF-4C0C-82AD-B629466C71BF}" destId="{9C1D2C35-071A-407C-91CE-45633CDF84FE}" srcOrd="0" destOrd="0" presId="urn:microsoft.com/office/officeart/2005/8/layout/list1"/>
    <dgm:cxn modelId="{35F1D9EA-3CE0-4188-A43E-251288AF07FA}" type="presParOf" srcId="{428EA024-34DF-4C0C-82AD-B629466C71BF}" destId="{D338FC7D-BCBD-4ABE-A2A3-5AF990487B87}" srcOrd="1" destOrd="0" presId="urn:microsoft.com/office/officeart/2005/8/layout/list1"/>
    <dgm:cxn modelId="{3F204389-BCE2-448A-B4C9-D5E6796EFF3B}" type="presParOf" srcId="{28FD7800-773E-4ED4-9CED-B67403E57DA7}" destId="{0D421D2A-F68A-4147-B4A0-12D9B29C4614}" srcOrd="1" destOrd="0" presId="urn:microsoft.com/office/officeart/2005/8/layout/list1"/>
    <dgm:cxn modelId="{93AB356B-76E0-498D-AECD-EEF3CD0A956A}" type="presParOf" srcId="{28FD7800-773E-4ED4-9CED-B67403E57DA7}" destId="{ABE0DD0D-9D1F-488D-AEF2-9FA13E3355B6}" srcOrd="2" destOrd="0" presId="urn:microsoft.com/office/officeart/2005/8/layout/list1"/>
    <dgm:cxn modelId="{95281F6A-66CC-4102-8AB1-1AB0233551DF}" type="presParOf" srcId="{28FD7800-773E-4ED4-9CED-B67403E57DA7}" destId="{53416806-11CC-4857-A8DB-4A0CE7A62284}" srcOrd="3" destOrd="0" presId="urn:microsoft.com/office/officeart/2005/8/layout/list1"/>
    <dgm:cxn modelId="{61F8CD6B-A0AD-4E94-8AC6-273869BC78DB}" type="presParOf" srcId="{28FD7800-773E-4ED4-9CED-B67403E57DA7}" destId="{D72F20A3-1F50-4D10-8C82-9B1B89856839}" srcOrd="4" destOrd="0" presId="urn:microsoft.com/office/officeart/2005/8/layout/list1"/>
    <dgm:cxn modelId="{4392707A-2DDE-4B0A-9244-4B8C3D6FFEE1}" type="presParOf" srcId="{D72F20A3-1F50-4D10-8C82-9B1B89856839}" destId="{AD17C90E-F617-4B84-A034-EA0115A3FEDE}" srcOrd="0" destOrd="0" presId="urn:microsoft.com/office/officeart/2005/8/layout/list1"/>
    <dgm:cxn modelId="{23F4B2DE-E354-4BF4-99C3-DE936F7D4DC7}" type="presParOf" srcId="{D72F20A3-1F50-4D10-8C82-9B1B89856839}" destId="{1122168A-181B-4BD4-ADFE-25F7C1524596}" srcOrd="1" destOrd="0" presId="urn:microsoft.com/office/officeart/2005/8/layout/list1"/>
    <dgm:cxn modelId="{004A5A42-6FC3-4DC3-BAF7-0357A99DE623}" type="presParOf" srcId="{28FD7800-773E-4ED4-9CED-B67403E57DA7}" destId="{32CCFEF8-7C31-40E2-A967-02F11B01A57C}" srcOrd="5" destOrd="0" presId="urn:microsoft.com/office/officeart/2005/8/layout/list1"/>
    <dgm:cxn modelId="{D34510A0-AEA3-411D-AF69-8BCBFB4AE176}" type="presParOf" srcId="{28FD7800-773E-4ED4-9CED-B67403E57DA7}" destId="{78C5931F-0C82-4797-ABAE-787E7412DB18}" srcOrd="6" destOrd="0" presId="urn:microsoft.com/office/officeart/2005/8/layout/list1"/>
    <dgm:cxn modelId="{0977B4A9-510A-4F3F-A2B3-3B80B792A15A}" type="presParOf" srcId="{28FD7800-773E-4ED4-9CED-B67403E57DA7}" destId="{1F1DB4FD-7AFA-4130-A908-9E2A78B31929}" srcOrd="7" destOrd="0" presId="urn:microsoft.com/office/officeart/2005/8/layout/list1"/>
    <dgm:cxn modelId="{B7FCF554-17D1-4FBC-A589-4434C6E90B8B}" type="presParOf" srcId="{28FD7800-773E-4ED4-9CED-B67403E57DA7}" destId="{887BF67D-C1BF-4D4F-8B2A-47FBCB9EA061}" srcOrd="8" destOrd="0" presId="urn:microsoft.com/office/officeart/2005/8/layout/list1"/>
    <dgm:cxn modelId="{7CB2BC9C-575A-4D35-998C-33537BDE35FA}" type="presParOf" srcId="{887BF67D-C1BF-4D4F-8B2A-47FBCB9EA061}" destId="{CDB1CE9E-E579-4514-9623-077FE1DEC35C}" srcOrd="0" destOrd="0" presId="urn:microsoft.com/office/officeart/2005/8/layout/list1"/>
    <dgm:cxn modelId="{7B0BFA74-A84D-4676-B712-322D2A2304DD}" type="presParOf" srcId="{887BF67D-C1BF-4D4F-8B2A-47FBCB9EA061}" destId="{CDB6436F-3DD1-4A60-94CB-914470ED300D}" srcOrd="1" destOrd="0" presId="urn:microsoft.com/office/officeart/2005/8/layout/list1"/>
    <dgm:cxn modelId="{EAD8C612-035C-4479-AAE1-B040E59C0DDB}" type="presParOf" srcId="{28FD7800-773E-4ED4-9CED-B67403E57DA7}" destId="{ED247D31-8D14-4575-A491-979C2D331775}" srcOrd="9" destOrd="0" presId="urn:microsoft.com/office/officeart/2005/8/layout/list1"/>
    <dgm:cxn modelId="{908522FD-0ADF-48FD-A484-A32D0597C45C}" type="presParOf" srcId="{28FD7800-773E-4ED4-9CED-B67403E57DA7}" destId="{7169DD65-A4FA-4AFC-B15F-1C245E2BDADC}" srcOrd="10" destOrd="0" presId="urn:microsoft.com/office/officeart/2005/8/layout/list1"/>
    <dgm:cxn modelId="{5BA97365-5F1E-4CBC-9938-926F2A95A730}" type="presParOf" srcId="{28FD7800-773E-4ED4-9CED-B67403E57DA7}" destId="{41F53B65-6CBB-4395-B4E8-D86F2648D155}" srcOrd="11" destOrd="0" presId="urn:microsoft.com/office/officeart/2005/8/layout/list1"/>
    <dgm:cxn modelId="{9A5F66B3-1736-4DF2-B757-19B0189E1E0E}" type="presParOf" srcId="{28FD7800-773E-4ED4-9CED-B67403E57DA7}" destId="{47E14B17-B47B-40B9-AE4F-175192DC4488}" srcOrd="12" destOrd="0" presId="urn:microsoft.com/office/officeart/2005/8/layout/list1"/>
    <dgm:cxn modelId="{B6C9EF1A-D84B-4C28-8B8C-7BB239DF1505}" type="presParOf" srcId="{47E14B17-B47B-40B9-AE4F-175192DC4488}" destId="{3BA14440-F726-4A8C-A456-16FA396EF13B}" srcOrd="0" destOrd="0" presId="urn:microsoft.com/office/officeart/2005/8/layout/list1"/>
    <dgm:cxn modelId="{C91C944A-248B-407A-B650-22103AF9B482}" type="presParOf" srcId="{47E14B17-B47B-40B9-AE4F-175192DC4488}" destId="{48747372-6850-4A96-9A9A-01653F3777C4}" srcOrd="1" destOrd="0" presId="urn:microsoft.com/office/officeart/2005/8/layout/list1"/>
    <dgm:cxn modelId="{C76B64B7-C421-43DE-BFAA-C824DC1CE903}" type="presParOf" srcId="{28FD7800-773E-4ED4-9CED-B67403E57DA7}" destId="{845333A6-7037-4BCF-9E7A-8E255864E5B1}" srcOrd="13" destOrd="0" presId="urn:microsoft.com/office/officeart/2005/8/layout/list1"/>
    <dgm:cxn modelId="{CEF5FFBD-1D00-4D74-968A-04C33CBEFF09}" type="presParOf" srcId="{28FD7800-773E-4ED4-9CED-B67403E57DA7}" destId="{2D67D243-F977-4EB2-97A8-856A750FE4F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9064D-1A6A-4F74-8B5E-4992D9E0F07D}">
      <dsp:nvSpPr>
        <dsp:cNvPr id="0" name=""/>
        <dsp:cNvSpPr/>
      </dsp:nvSpPr>
      <dsp:spPr>
        <a:xfrm>
          <a:off x="2525163" y="317358"/>
          <a:ext cx="4538134" cy="14181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572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Белая</a:t>
          </a: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футболка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25163" y="317358"/>
        <a:ext cx="4538134" cy="1418167"/>
      </dsp:txXfrm>
    </dsp:sp>
    <dsp:sp modelId="{8D73F925-C77C-4309-A718-9963FA4E0C69}">
      <dsp:nvSpPr>
        <dsp:cNvPr id="0" name=""/>
        <dsp:cNvSpPr/>
      </dsp:nvSpPr>
      <dsp:spPr>
        <a:xfrm>
          <a:off x="2336074" y="112511"/>
          <a:ext cx="992716" cy="148907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AA888-6B1C-498B-8F7D-F50CE7E00EBC}">
      <dsp:nvSpPr>
        <dsp:cNvPr id="0" name=""/>
        <dsp:cNvSpPr/>
      </dsp:nvSpPr>
      <dsp:spPr>
        <a:xfrm>
          <a:off x="2525163" y="2102673"/>
          <a:ext cx="4538134" cy="14181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572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Спортивные штаны (</a:t>
          </a:r>
          <a:r>
            <a:rPr lang="ru-RU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велосипедки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лосины и т.д.)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25163" y="2102673"/>
        <a:ext cx="4538134" cy="1418167"/>
      </dsp:txXfrm>
    </dsp:sp>
    <dsp:sp modelId="{B831FA09-94C7-485B-B266-98FE2AE46906}">
      <dsp:nvSpPr>
        <dsp:cNvPr id="0" name=""/>
        <dsp:cNvSpPr/>
      </dsp:nvSpPr>
      <dsp:spPr>
        <a:xfrm>
          <a:off x="2336074" y="1897826"/>
          <a:ext cx="992716" cy="148907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8E8D9-C2C5-4D61-A755-FEEDA89A3F50}">
      <dsp:nvSpPr>
        <dsp:cNvPr id="0" name=""/>
        <dsp:cNvSpPr/>
      </dsp:nvSpPr>
      <dsp:spPr>
        <a:xfrm>
          <a:off x="2525163" y="3887987"/>
          <a:ext cx="4538134" cy="14181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572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Спортивная обувь со светлой подошвой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25163" y="3887987"/>
        <a:ext cx="4538134" cy="1418167"/>
      </dsp:txXfrm>
    </dsp:sp>
    <dsp:sp modelId="{E0B9245D-1C4B-4A08-AF84-0479F13240CC}">
      <dsp:nvSpPr>
        <dsp:cNvPr id="0" name=""/>
        <dsp:cNvSpPr/>
      </dsp:nvSpPr>
      <dsp:spPr>
        <a:xfrm>
          <a:off x="2336074" y="3683141"/>
          <a:ext cx="992716" cy="148907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0DD0D-9D1F-488D-AEF2-9FA13E3355B6}">
      <dsp:nvSpPr>
        <dsp:cNvPr id="0" name=""/>
        <dsp:cNvSpPr/>
      </dsp:nvSpPr>
      <dsp:spPr>
        <a:xfrm>
          <a:off x="0" y="234794"/>
          <a:ext cx="1104497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8FC7D-BCBD-4ABE-A2A3-5AF990487B87}">
      <dsp:nvSpPr>
        <dsp:cNvPr id="0" name=""/>
        <dsp:cNvSpPr/>
      </dsp:nvSpPr>
      <dsp:spPr>
        <a:xfrm>
          <a:off x="552248" y="13394"/>
          <a:ext cx="773148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232" tIns="0" rIns="29223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Паспорт (подлинник) + копия паспорта (2,3 страницы и лист с последней пропиской)</a:t>
          </a:r>
        </a:p>
      </dsp:txBody>
      <dsp:txXfrm>
        <a:off x="573864" y="35010"/>
        <a:ext cx="7688248" cy="399568"/>
      </dsp:txXfrm>
    </dsp:sp>
    <dsp:sp modelId="{78C5931F-0C82-4797-ABAE-787E7412DB18}">
      <dsp:nvSpPr>
        <dsp:cNvPr id="0" name=""/>
        <dsp:cNvSpPr/>
      </dsp:nvSpPr>
      <dsp:spPr>
        <a:xfrm>
          <a:off x="0" y="915194"/>
          <a:ext cx="1104497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2168A-181B-4BD4-ADFE-25F7C1524596}">
      <dsp:nvSpPr>
        <dsp:cNvPr id="0" name=""/>
        <dsp:cNvSpPr/>
      </dsp:nvSpPr>
      <dsp:spPr>
        <a:xfrm>
          <a:off x="552248" y="693794"/>
          <a:ext cx="773148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232" tIns="0" rIns="29223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несовершеннолетних – копия паспорта одного из родителей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3864" y="715410"/>
        <a:ext cx="7688248" cy="399568"/>
      </dsp:txXfrm>
    </dsp:sp>
    <dsp:sp modelId="{7169DD65-A4FA-4AFC-B15F-1C245E2BDADC}">
      <dsp:nvSpPr>
        <dsp:cNvPr id="0" name=""/>
        <dsp:cNvSpPr/>
      </dsp:nvSpPr>
      <dsp:spPr>
        <a:xfrm>
          <a:off x="0" y="1595595"/>
          <a:ext cx="1104497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6436F-3DD1-4A60-94CB-914470ED300D}">
      <dsp:nvSpPr>
        <dsp:cNvPr id="0" name=""/>
        <dsp:cNvSpPr/>
      </dsp:nvSpPr>
      <dsp:spPr>
        <a:xfrm>
          <a:off x="552248" y="1374194"/>
          <a:ext cx="773148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232" tIns="0" rIns="29223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Копия медицинской справки формы 086/у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3864" y="1395810"/>
        <a:ext cx="7688248" cy="399568"/>
      </dsp:txXfrm>
    </dsp:sp>
    <dsp:sp modelId="{2D67D243-F977-4EB2-97A8-856A750FE4FA}">
      <dsp:nvSpPr>
        <dsp:cNvPr id="0" name=""/>
        <dsp:cNvSpPr/>
      </dsp:nvSpPr>
      <dsp:spPr>
        <a:xfrm>
          <a:off x="0" y="2275995"/>
          <a:ext cx="1104497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47372-6850-4A96-9A9A-01653F3777C4}">
      <dsp:nvSpPr>
        <dsp:cNvPr id="0" name=""/>
        <dsp:cNvSpPr/>
      </dsp:nvSpPr>
      <dsp:spPr>
        <a:xfrm>
          <a:off x="552248" y="2054595"/>
          <a:ext cx="773148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232" tIns="0" rIns="29223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Фотографии 3*4 (6 шт.)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3864" y="2076211"/>
        <a:ext cx="7688248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gradFill flip="none" rotWithShape="1">
          <a:gsLst>
            <a:gs pos="1000">
              <a:srgbClr val="0F3A3D"/>
            </a:gs>
            <a:gs pos="50000">
              <a:srgbClr val="256569"/>
            </a:gs>
            <a:gs pos="98000">
              <a:srgbClr val="2A747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95" y="0"/>
            <a:ext cx="653940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1108364" y="376454"/>
            <a:ext cx="3131127" cy="108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755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56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246903"/>
            <a:ext cx="7734300" cy="49300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02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31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gradFill flip="none" rotWithShape="1">
          <a:gsLst>
            <a:gs pos="1000">
              <a:schemeClr val="bg1">
                <a:lumMod val="95000"/>
              </a:schemeClr>
            </a:gs>
            <a:gs pos="26000">
              <a:schemeClr val="bg1">
                <a:lumMod val="65000"/>
              </a:schemeClr>
            </a:gs>
            <a:gs pos="9000">
              <a:schemeClr val="bg1">
                <a:lumMod val="85000"/>
              </a:schemeClr>
            </a:gs>
            <a:gs pos="94000">
              <a:srgbClr val="25656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51" y="572013"/>
            <a:ext cx="10515600" cy="404133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03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885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671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8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ятиугольник 6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05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9" y="642938"/>
            <a:ext cx="5729286" cy="344486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671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654" y="509428"/>
            <a:ext cx="8514860" cy="501651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61417" y="12469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2413" y="244713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396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>
                <a:lumMod val="95000"/>
              </a:schemeClr>
            </a:gs>
            <a:gs pos="86000">
              <a:schemeClr val="bg1">
                <a:lumMod val="85000"/>
              </a:schemeClr>
            </a:gs>
            <a:gs pos="29000">
              <a:schemeClr val="bg1">
                <a:lumMod val="95000"/>
              </a:schemeClr>
            </a:gs>
            <a:gs pos="98000">
              <a:srgbClr val="25656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530AB-7E7F-42A0-9819-35D12B816B3C}" type="datetimeFigureOut">
              <a:rPr lang="ru-RU" smtClean="0"/>
              <a:t>18.08.2023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912B7-E224-4081-8122-29E446CEC7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80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4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0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fa.ru/fil/ufa/Pages/Home.aspx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.ru/fil/ufa/pk/spo/Pages/predz_spo.asp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www.fa.ru/fil/ufa/pk/spo/Pages/predzach_platnoe.aspx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112" y="2309648"/>
            <a:ext cx="10842515" cy="1496082"/>
          </a:xfrm>
        </p:spPr>
        <p:txBody>
          <a:bodyPr/>
          <a:lstStyle/>
          <a:p>
            <a:r>
              <a:rPr lang="ru-RU" sz="4200" dirty="0" smtClean="0"/>
              <a:t>Общее собрание по вопросам зачисления и обучения в </a:t>
            </a:r>
            <a:br>
              <a:rPr lang="ru-RU" sz="4200" dirty="0" smtClean="0"/>
            </a:br>
            <a:r>
              <a:rPr lang="ru-RU" sz="4200" dirty="0" smtClean="0"/>
              <a:t>Уфимском филиале </a:t>
            </a:r>
            <a:r>
              <a:rPr lang="ru-RU" sz="4200" dirty="0" err="1" smtClean="0"/>
              <a:t>Финуниверситета</a:t>
            </a:r>
            <a:endParaRPr lang="ru-RU" sz="4200" dirty="0"/>
          </a:p>
        </p:txBody>
      </p:sp>
      <p:sp>
        <p:nvSpPr>
          <p:cNvPr id="3" name="TextBox 2"/>
          <p:cNvSpPr txBox="1"/>
          <p:nvPr/>
        </p:nvSpPr>
        <p:spPr>
          <a:xfrm>
            <a:off x="3350172" y="4089511"/>
            <a:ext cx="6203731" cy="2346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Докладчики:</a:t>
            </a:r>
          </a:p>
          <a:p>
            <a:r>
              <a:rPr lang="ru-RU" u="sng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Домрачева</a:t>
            </a:r>
            <a:r>
              <a:rPr lang="ru-RU" u="sng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Марина Владимировна</a:t>
            </a:r>
            <a:r>
              <a:rPr lang="ru-RU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– начальник учебно-методического отдела по программам СПО</a:t>
            </a:r>
          </a:p>
          <a:p>
            <a:endParaRPr lang="ru-RU" sz="105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ru-RU" u="sng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Сабитова</a:t>
            </a:r>
            <a:r>
              <a:rPr lang="ru-RU" u="sng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Лилия Юрьевна</a:t>
            </a:r>
            <a:r>
              <a:rPr lang="ru-RU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– заместитель начальника учебно-методического отдела по программам СПО</a:t>
            </a:r>
          </a:p>
          <a:p>
            <a:endParaRPr lang="ru-RU" sz="10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ru-RU" u="sng" dirty="0" err="1">
                <a:solidFill>
                  <a:schemeClr val="bg1"/>
                </a:solidFill>
                <a:latin typeface="Book Antiqua" panose="02040602050305030304" pitchFamily="18" charset="0"/>
              </a:rPr>
              <a:t>Ванюшова</a:t>
            </a:r>
            <a:r>
              <a:rPr lang="ru-RU" u="sng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u="sng" dirty="0" err="1">
                <a:solidFill>
                  <a:schemeClr val="bg1"/>
                </a:solidFill>
                <a:latin typeface="Book Antiqua" panose="02040602050305030304" pitchFamily="18" charset="0"/>
              </a:rPr>
              <a:t>Радмила</a:t>
            </a:r>
            <a:r>
              <a:rPr lang="ru-RU" u="sng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u="sng" dirty="0" err="1">
                <a:solidFill>
                  <a:schemeClr val="bg1"/>
                </a:solidFill>
                <a:latin typeface="Book Antiqua" panose="02040602050305030304" pitchFamily="18" charset="0"/>
              </a:rPr>
              <a:t>Фуатовна</a:t>
            </a:r>
            <a:r>
              <a:rPr lang="ru-RU" dirty="0">
                <a:solidFill>
                  <a:schemeClr val="bg1"/>
                </a:solidFill>
                <a:latin typeface="Book Antiqua" panose="02040602050305030304" pitchFamily="18" charset="0"/>
              </a:rPr>
              <a:t> – специалист по учебно-методической работе 1 категории</a:t>
            </a:r>
          </a:p>
        </p:txBody>
      </p:sp>
    </p:spTree>
    <p:extLst>
      <p:ext uri="{BB962C8B-B14F-4D97-AF65-F5344CB8AC3E}">
        <p14:creationId xmlns:p14="http://schemas.microsoft.com/office/powerpoint/2010/main" val="51472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Ознакомление с расписанием учебных занятий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737608" y="1206846"/>
            <a:ext cx="5015735" cy="57186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ознакомления со списками можно уточнить расписание занятий на ближайшую неделю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1095" t="6635" r="12119" b="6255"/>
          <a:stretch/>
        </p:blipFill>
        <p:spPr>
          <a:xfrm>
            <a:off x="113953" y="1213078"/>
            <a:ext cx="5302109" cy="3383485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184333" y="3419578"/>
            <a:ext cx="1493742" cy="26816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>
            <a:endCxn id="18" idx="6"/>
          </p:cNvCxnSpPr>
          <p:nvPr/>
        </p:nvCxnSpPr>
        <p:spPr>
          <a:xfrm flipH="1">
            <a:off x="1678075" y="1477108"/>
            <a:ext cx="4059534" cy="207655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" t="3910" r="1334" b="6845"/>
          <a:stretch/>
        </p:blipFill>
        <p:spPr>
          <a:xfrm>
            <a:off x="5632704" y="2904820"/>
            <a:ext cx="5620512" cy="3823167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7696089" y="4317800"/>
            <a:ext cx="1493742" cy="26816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8442960" y="2662197"/>
            <a:ext cx="1237488" cy="1643519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757416" y="1912791"/>
            <a:ext cx="4495800" cy="73685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выпадающего списка выбрать № учебной группы студента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67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Что необходимо приобрести до начала учебного года?</a:t>
            </a:r>
            <a:endParaRPr lang="ru-RU" sz="2400" dirty="0"/>
          </a:p>
        </p:txBody>
      </p:sp>
      <p:pic>
        <p:nvPicPr>
          <p:cNvPr id="2050" name="Picture 2" descr="https://www.ukazka.ru/img/g/uk6236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92" y="1638486"/>
            <a:ext cx="3919375" cy="391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5351" y="5697976"/>
            <a:ext cx="338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Тетради в клетку (48 листов)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6201" t="21307" r="32500" b="24575"/>
          <a:stretch/>
        </p:blipFill>
        <p:spPr>
          <a:xfrm>
            <a:off x="5719483" y="1892193"/>
            <a:ext cx="5118846" cy="30375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84576" y="5079411"/>
            <a:ext cx="338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Ручки с синими чернилами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94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Продолжительность учебных занятий</a:t>
            </a:r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889323" y="1250939"/>
            <a:ext cx="7463681" cy="61269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минут (1,5 часа)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661505"/>
              </p:ext>
            </p:extLst>
          </p:nvPr>
        </p:nvGraphicFramePr>
        <p:xfrm>
          <a:off x="269505" y="2070286"/>
          <a:ext cx="10729422" cy="4420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65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963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764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5303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Расписание звонков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8052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занятий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Перерыв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80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пара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08:00-09:30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мин.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80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пара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09:40-11:10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мин.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80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пара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11:50-13:20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мин.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80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пара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13:30-15:00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мин.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80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пара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15:15-16:45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мин.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877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пара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16:55-18:25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мин.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80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пара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18:35-20:05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мин.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80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пара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20:15-21:45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мин.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96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 smtClean="0"/>
              <a:t>Дресс</a:t>
            </a:r>
            <a:r>
              <a:rPr lang="ru-RU" sz="2400" dirty="0" smtClean="0"/>
              <a:t>-код в Уфимском филиале </a:t>
            </a:r>
            <a:r>
              <a:rPr lang="ru-RU" sz="2400" dirty="0" err="1" smtClean="0"/>
              <a:t>Финуниверситета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5714" t="15238" r="37000" b="15809"/>
          <a:stretch/>
        </p:blipFill>
        <p:spPr>
          <a:xfrm>
            <a:off x="113212" y="1550125"/>
            <a:ext cx="3326674" cy="4728755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951272"/>
              </p:ext>
            </p:extLst>
          </p:nvPr>
        </p:nvGraphicFramePr>
        <p:xfrm>
          <a:off x="3550457" y="1188720"/>
          <a:ext cx="8545749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2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275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296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допускается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ношение следующих видов одежды и обуви: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0032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Спортивная одежда и обувь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костюмы (или их отдельных элементов), тренировочных штанов, лосин, </a:t>
                      </a:r>
                      <a:r>
                        <a:rPr lang="ru-RU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леггинсов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ветровок, курток, маек и пр., специализированной обуви для спорта, за исключением кед, предназначенных для повседневного ношения;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1769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Одежды (аксессуаров)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изображениями и надписями, выражающими (содержащими):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Агрессию, жестокость и насилие;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Политическую агитацию;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Национальную, расовую и религиозную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нетерпимость;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Отношения физиологического характера;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Явную принадлежность к субкультурам;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Нецензурные и непристойные выражения, в </a:t>
                      </a:r>
                      <a:r>
                        <a:rPr lang="ru-RU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на иностранных языках.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176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Одежду, излишне обнажающую поверхность тела:</a:t>
                      </a:r>
                    </a:p>
                    <a:p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Шорты любой длины;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Юбки длиной выше 10 см от линии колен;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Декольтированные кофты,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платья, рубашки, блузы, в </a:t>
                      </a:r>
                      <a:r>
                        <a:rPr lang="ru-RU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 открытой спиной и плечами;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Майки на бретельках и футболки без рукавов;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Одежду из прозрачных (просвечивающих материалов, а также не скрывающую элементы нижнего белья.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296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Обувь, предназначенную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пляжного отдыха: сланцы, шлепанцы и т.д.</a:t>
                      </a:r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813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Одежда с обилием декоративных элементов (стразы, люрекс, шипы, заклепки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т.д.)</a:t>
                      </a:r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9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Занятия физической культурой</a:t>
            </a:r>
            <a:endParaRPr lang="ru-RU" sz="2400" dirty="0"/>
          </a:p>
        </p:txBody>
      </p:sp>
      <p:pic>
        <p:nvPicPr>
          <p:cNvPr id="1026" name="Picture 2" descr="https://img-fotki.yandex.ru/get/233354/129367479.2d0/0_1602dd_2d2a366a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28" y="1170171"/>
            <a:ext cx="4139209" cy="275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k12.ru/wp-content/uploads/2017/02/tehnika_bezopasnosti_pos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" r="4010"/>
          <a:stretch/>
        </p:blipFill>
        <p:spPr bwMode="auto">
          <a:xfrm>
            <a:off x="425080" y="4156998"/>
            <a:ext cx="4147457" cy="253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90500001"/>
              </p:ext>
            </p:extLst>
          </p:nvPr>
        </p:nvGraphicFramePr>
        <p:xfrm>
          <a:off x="2792627" y="1269004"/>
          <a:ext cx="939937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058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Электронные библиотечные системы (ЭБС)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4611" b="5285"/>
          <a:stretch/>
        </p:blipFill>
        <p:spPr>
          <a:xfrm>
            <a:off x="86625" y="1342862"/>
            <a:ext cx="5061857" cy="25655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4489" b="4484"/>
          <a:stretch/>
        </p:blipFill>
        <p:spPr>
          <a:xfrm>
            <a:off x="3081007" y="4002458"/>
            <a:ext cx="5347317" cy="2737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t="4706" b="4968"/>
          <a:stretch/>
        </p:blipFill>
        <p:spPr>
          <a:xfrm>
            <a:off x="6304275" y="1325752"/>
            <a:ext cx="5116760" cy="259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9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Стипендиальное обеспечение</a:t>
            </a:r>
            <a:endParaRPr lang="ru-RU" sz="2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632734"/>
              </p:ext>
            </p:extLst>
          </p:nvPr>
        </p:nvGraphicFramePr>
        <p:xfrm>
          <a:off x="269505" y="1837439"/>
          <a:ext cx="11330824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40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567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8312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стипендии </a:t>
                      </a:r>
                    </a:p>
                    <a:p>
                      <a:pPr algn="ctr"/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2022/2023 учебный год)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171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1377,70 руб.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Повышенная стипендия (назначается студентам, сдавшим сессию на «отлично»)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874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918,85 руб.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Стипендия (назначается студентам, сдавшим сессию на «отлично» и «хорошо»)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72989" y="1129552"/>
            <a:ext cx="9708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академическая стипендия назначается студентам, обучающимся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бюджетных ассигнований (ФЕДЕРАЛЬНЫЙ БЮДЖЕТ)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2989" y="4591342"/>
            <a:ext cx="9708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социальная стипендия назначается студентам, имеющим право на ее назначение (получатели государственной социальной помощи и др.)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769504"/>
              </p:ext>
            </p:extLst>
          </p:nvPr>
        </p:nvGraphicFramePr>
        <p:xfrm>
          <a:off x="269505" y="5402618"/>
          <a:ext cx="11330824" cy="1177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08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6655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стипендии </a:t>
                      </a:r>
                    </a:p>
                    <a:p>
                      <a:pPr algn="ctr"/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2022/2023 учебный год)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644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1377,70 руб.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9505" y="3704959"/>
            <a:ext cx="10919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8288"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*ГАС назначается всем студентам, зачисленным на бюджетную основу обучения с 01.09.2023 по 31.12.2023 в размере 918,85 руб., далее размер и факт назначения зависит от результатов сдачи сессии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89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Стипендиальное обеспечение</a:t>
            </a:r>
            <a:endParaRPr lang="ru-RU" sz="2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298126"/>
              </p:ext>
            </p:extLst>
          </p:nvPr>
        </p:nvGraphicFramePr>
        <p:xfrm>
          <a:off x="269505" y="1837439"/>
          <a:ext cx="1133082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40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567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8312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стипендии </a:t>
                      </a:r>
                    </a:p>
                    <a:p>
                      <a:pPr algn="ctr"/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2022/2023 учебный год)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874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 руб.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Стипендия (назначается студентам, сдавшим сессию на «отлично» и «хорошо»)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72989" y="1129552"/>
            <a:ext cx="9708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академическая стипендия назначается студентам, обучающимся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бюджетных ассигнований (РЕГИОНАЛЬНЫЙ БЮДЖЕТ)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2989" y="4274601"/>
            <a:ext cx="9708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социальная стипендия назначается студентам, имеющим право на ее назначение (получатели государственной социальной помощи и др.)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943253"/>
              </p:ext>
            </p:extLst>
          </p:nvPr>
        </p:nvGraphicFramePr>
        <p:xfrm>
          <a:off x="269505" y="5081071"/>
          <a:ext cx="11330824" cy="1177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08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6655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стипендии </a:t>
                      </a:r>
                    </a:p>
                    <a:p>
                      <a:pPr algn="ctr"/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2022/2023 учебный год)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644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1089 руб.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9505" y="3208139"/>
            <a:ext cx="10919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8288"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*ГАС назначается всем студентам, зачисленным на бюджетную основу обучения с 01.09.2023 по 31.12.2023 в размере 726 руб., далее размер и факт назначения зависит от результатов сдачи сессии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48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858" y="417199"/>
            <a:ext cx="8901389" cy="324087"/>
          </a:xfrm>
        </p:spPr>
        <p:txBody>
          <a:bodyPr/>
          <a:lstStyle/>
          <a:p>
            <a:r>
              <a:rPr lang="ru-RU" sz="2400" dirty="0" smtClean="0"/>
              <a:t>Обучение по договору об оказании платных образовательных услуг</a:t>
            </a:r>
            <a:endParaRPr lang="ru-RU" sz="2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540008"/>
              </p:ext>
            </p:extLst>
          </p:nvPr>
        </p:nvGraphicFramePr>
        <p:xfrm>
          <a:off x="179858" y="1215891"/>
          <a:ext cx="11687244" cy="25144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27261">
                  <a:extLst>
                    <a:ext uri="{9D8B030D-6E8A-4147-A177-3AD203B41FA5}">
                      <a16:colId xmlns="" xmlns:a16="http://schemas.microsoft.com/office/drawing/2014/main" val="566079767"/>
                    </a:ext>
                  </a:extLst>
                </a:gridCol>
                <a:gridCol w="1686912">
                  <a:extLst>
                    <a:ext uri="{9D8B030D-6E8A-4147-A177-3AD203B41FA5}">
                      <a16:colId xmlns="" xmlns:a16="http://schemas.microsoft.com/office/drawing/2014/main" val="3955279753"/>
                    </a:ext>
                  </a:extLst>
                </a:gridCol>
                <a:gridCol w="2602523">
                  <a:extLst>
                    <a:ext uri="{9D8B030D-6E8A-4147-A177-3AD203B41FA5}">
                      <a16:colId xmlns="" xmlns:a16="http://schemas.microsoft.com/office/drawing/2014/main" val="724455638"/>
                    </a:ext>
                  </a:extLst>
                </a:gridCol>
                <a:gridCol w="1678075">
                  <a:extLst>
                    <a:ext uri="{9D8B030D-6E8A-4147-A177-3AD203B41FA5}">
                      <a16:colId xmlns="" xmlns:a16="http://schemas.microsoft.com/office/drawing/2014/main" val="2229811695"/>
                    </a:ext>
                  </a:extLst>
                </a:gridCol>
                <a:gridCol w="1251545">
                  <a:extLst>
                    <a:ext uri="{9D8B030D-6E8A-4147-A177-3AD203B41FA5}">
                      <a16:colId xmlns="" xmlns:a16="http://schemas.microsoft.com/office/drawing/2014/main" val="2323691321"/>
                    </a:ext>
                  </a:extLst>
                </a:gridCol>
                <a:gridCol w="1340928">
                  <a:extLst>
                    <a:ext uri="{9D8B030D-6E8A-4147-A177-3AD203B41FA5}">
                      <a16:colId xmlns="" xmlns:a16="http://schemas.microsoft.com/office/drawing/2014/main" val="329264741"/>
                    </a:ext>
                  </a:extLst>
                </a:gridCol>
              </a:tblGrid>
              <a:tr h="15993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специальности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предоставления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скидки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63736548"/>
                  </a:ext>
                </a:extLst>
              </a:tr>
              <a:tr h="3198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34%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6945079"/>
                  </a:ext>
                </a:extLst>
              </a:tr>
              <a:tr h="479799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38.02.01 Экономика и бухгалтерский учет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 отраслям)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38.02.02 Страховое дело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 отраслям)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38.02.06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38.02.07 Банковское дело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40.02.01 Право и организация социального обеспечения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весь период обучения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аттестата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4,8-5,00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4,0-4,79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3,0-3,99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0363398"/>
                  </a:ext>
                </a:extLst>
              </a:tr>
              <a:tr h="479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скидки, 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39 311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35 173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31 035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794993"/>
                  </a:ext>
                </a:extLst>
              </a:tr>
              <a:tr h="479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к оплате, 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64 139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68 277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72 415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01086438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675082"/>
              </p:ext>
            </p:extLst>
          </p:nvPr>
        </p:nvGraphicFramePr>
        <p:xfrm>
          <a:off x="923941" y="3892764"/>
          <a:ext cx="10199078" cy="188801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49500">
                  <a:extLst>
                    <a:ext uri="{9D8B030D-6E8A-4147-A177-3AD203B41FA5}">
                      <a16:colId xmlns="" xmlns:a16="http://schemas.microsoft.com/office/drawing/2014/main" val="1727158984"/>
                    </a:ext>
                  </a:extLst>
                </a:gridCol>
                <a:gridCol w="2549500">
                  <a:extLst>
                    <a:ext uri="{9D8B030D-6E8A-4147-A177-3AD203B41FA5}">
                      <a16:colId xmlns="" xmlns:a16="http://schemas.microsoft.com/office/drawing/2014/main" val="3867330298"/>
                    </a:ext>
                  </a:extLst>
                </a:gridCol>
                <a:gridCol w="2549500">
                  <a:extLst>
                    <a:ext uri="{9D8B030D-6E8A-4147-A177-3AD203B41FA5}">
                      <a16:colId xmlns="" xmlns:a16="http://schemas.microsoft.com/office/drawing/2014/main" val="1391569094"/>
                    </a:ext>
                  </a:extLst>
                </a:gridCol>
                <a:gridCol w="2550578">
                  <a:extLst>
                    <a:ext uri="{9D8B030D-6E8A-4147-A177-3AD203B41FA5}">
                      <a16:colId xmlns="" xmlns:a16="http://schemas.microsoft.com/office/drawing/2014/main" val="3818363739"/>
                    </a:ext>
                  </a:extLst>
                </a:gridCol>
              </a:tblGrid>
              <a:tr h="595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Даты внесения платежей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64 139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68 277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/год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72 415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/год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46742213"/>
                  </a:ext>
                </a:extLst>
              </a:tr>
              <a:tr h="323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20.08.2023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16 034,75 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17 069,25 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18 103,75 руб.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70218188"/>
                  </a:ext>
                </a:extLst>
              </a:tr>
              <a:tr h="323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10.10.2023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16 034,75 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17 069,25 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18 103,75 руб.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262204717"/>
                  </a:ext>
                </a:extLst>
              </a:tr>
              <a:tr h="323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10.02.2024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16 034,75 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17 069,25 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18 103,75 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95376810"/>
                  </a:ext>
                </a:extLst>
              </a:tr>
              <a:tr h="323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10.04.2024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16 034,75 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17 069,25 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18 103,75 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4650413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3977" y="5780782"/>
            <a:ext cx="11071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оплаты обучения обращаться в бухгалтерию филиала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(главный бухгалтер Гарипова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Фания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Фанусовна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</a:p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(347) 251-08-59 или по адресу: г. Уфа, ул. </a:t>
            </a:r>
            <a:r>
              <a:rPr lang="ru-RU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М.Карима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69/1 (</a:t>
            </a:r>
            <a:r>
              <a:rPr lang="ru-RU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102)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50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858" y="417199"/>
            <a:ext cx="8901389" cy="324087"/>
          </a:xfrm>
        </p:spPr>
        <p:txBody>
          <a:bodyPr/>
          <a:lstStyle/>
          <a:p>
            <a:r>
              <a:rPr lang="ru-RU" sz="2400" dirty="0" smtClean="0"/>
              <a:t>Обучение по договору об оказании платных образовательных услуг</a:t>
            </a:r>
            <a:endParaRPr lang="ru-RU" sz="2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257727"/>
              </p:ext>
            </p:extLst>
          </p:nvPr>
        </p:nvGraphicFramePr>
        <p:xfrm>
          <a:off x="179858" y="1110743"/>
          <a:ext cx="11476229" cy="249088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70798">
                  <a:extLst>
                    <a:ext uri="{9D8B030D-6E8A-4147-A177-3AD203B41FA5}">
                      <a16:colId xmlns="" xmlns:a16="http://schemas.microsoft.com/office/drawing/2014/main" val="566079767"/>
                    </a:ext>
                  </a:extLst>
                </a:gridCol>
                <a:gridCol w="1656455">
                  <a:extLst>
                    <a:ext uri="{9D8B030D-6E8A-4147-A177-3AD203B41FA5}">
                      <a16:colId xmlns="" xmlns:a16="http://schemas.microsoft.com/office/drawing/2014/main" val="3955279753"/>
                    </a:ext>
                  </a:extLst>
                </a:gridCol>
                <a:gridCol w="2555534">
                  <a:extLst>
                    <a:ext uri="{9D8B030D-6E8A-4147-A177-3AD203B41FA5}">
                      <a16:colId xmlns="" xmlns:a16="http://schemas.microsoft.com/office/drawing/2014/main" val="724455638"/>
                    </a:ext>
                  </a:extLst>
                </a:gridCol>
                <a:gridCol w="1647777">
                  <a:extLst>
                    <a:ext uri="{9D8B030D-6E8A-4147-A177-3AD203B41FA5}">
                      <a16:colId xmlns="" xmlns:a16="http://schemas.microsoft.com/office/drawing/2014/main" val="2229811695"/>
                    </a:ext>
                  </a:extLst>
                </a:gridCol>
                <a:gridCol w="1228948">
                  <a:extLst>
                    <a:ext uri="{9D8B030D-6E8A-4147-A177-3AD203B41FA5}">
                      <a16:colId xmlns="" xmlns:a16="http://schemas.microsoft.com/office/drawing/2014/main" val="2323691321"/>
                    </a:ext>
                  </a:extLst>
                </a:gridCol>
                <a:gridCol w="1316717">
                  <a:extLst>
                    <a:ext uri="{9D8B030D-6E8A-4147-A177-3AD203B41FA5}">
                      <a16:colId xmlns="" xmlns:a16="http://schemas.microsoft.com/office/drawing/2014/main" val="329264741"/>
                    </a:ext>
                  </a:extLst>
                </a:gridCol>
              </a:tblGrid>
              <a:tr h="28255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специальности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предоставления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скидки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63736548"/>
                  </a:ext>
                </a:extLst>
              </a:tr>
              <a:tr h="370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34%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6945079"/>
                  </a:ext>
                </a:extLst>
              </a:tr>
              <a:tr h="55597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09.02.07 Информационные системы и программирование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весь период обучения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аттестата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4,8-5,00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4,0-4,79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3,0-3,99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0363398"/>
                  </a:ext>
                </a:extLst>
              </a:tr>
              <a:tr h="555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скидки, руб.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40 058,08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35 841,44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31 624,80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794993"/>
                  </a:ext>
                </a:extLst>
              </a:tr>
              <a:tr h="555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к оплате, руб.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65 357,92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69 574,56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73 791,20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01086438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251248"/>
              </p:ext>
            </p:extLst>
          </p:nvPr>
        </p:nvGraphicFramePr>
        <p:xfrm>
          <a:off x="1116191" y="3652250"/>
          <a:ext cx="10008379" cy="21871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01830">
                  <a:extLst>
                    <a:ext uri="{9D8B030D-6E8A-4147-A177-3AD203B41FA5}">
                      <a16:colId xmlns="" xmlns:a16="http://schemas.microsoft.com/office/drawing/2014/main" val="3908586232"/>
                    </a:ext>
                  </a:extLst>
                </a:gridCol>
                <a:gridCol w="2501830">
                  <a:extLst>
                    <a:ext uri="{9D8B030D-6E8A-4147-A177-3AD203B41FA5}">
                      <a16:colId xmlns="" xmlns:a16="http://schemas.microsoft.com/office/drawing/2014/main" val="4215552150"/>
                    </a:ext>
                  </a:extLst>
                </a:gridCol>
                <a:gridCol w="2501830">
                  <a:extLst>
                    <a:ext uri="{9D8B030D-6E8A-4147-A177-3AD203B41FA5}">
                      <a16:colId xmlns="" xmlns:a16="http://schemas.microsoft.com/office/drawing/2014/main" val="382070649"/>
                    </a:ext>
                  </a:extLst>
                </a:gridCol>
                <a:gridCol w="2502889">
                  <a:extLst>
                    <a:ext uri="{9D8B030D-6E8A-4147-A177-3AD203B41FA5}">
                      <a16:colId xmlns="" xmlns:a16="http://schemas.microsoft.com/office/drawing/2014/main" val="4102209692"/>
                    </a:ext>
                  </a:extLst>
                </a:gridCol>
              </a:tblGrid>
              <a:tr h="6929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Даты внесения платежей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65 357,92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руб./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69 574,56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руб./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73 791,20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руб./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1121562"/>
                  </a:ext>
                </a:extLst>
              </a:tr>
              <a:tr h="381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20.08.2023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16 339,48 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17 393,64 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18 447,80 руб.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28085916"/>
                  </a:ext>
                </a:extLst>
              </a:tr>
              <a:tr h="348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10.10.2023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16 339,48 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17 393,64 руб.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18 447,80 руб.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65166873"/>
                  </a:ext>
                </a:extLst>
              </a:tr>
              <a:tr h="381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10.02.2024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16 339,48 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17 393,64 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18 447,80 руб.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37463408"/>
                  </a:ext>
                </a:extLst>
              </a:tr>
              <a:tr h="381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10.04.2024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16 339,48 руб.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17 393,64 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18 447,80 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6168167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4674" y="5780782"/>
            <a:ext cx="11071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оплаты обучения обращаться в бухгалтерию филиала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(Гарипова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Фания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Фанусовна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</a:p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(347) 251-08-59 или по адресу: г. Уфа, ул. </a:t>
            </a:r>
            <a:r>
              <a:rPr lang="ru-RU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М.Карима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69/1 (</a:t>
            </a:r>
            <a:r>
              <a:rPr lang="ru-RU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102)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56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62607" y="1555292"/>
            <a:ext cx="3728545" cy="66050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Учебный корпус № 1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(г. Уфа, ул. </a:t>
            </a:r>
            <a:r>
              <a:rPr lang="ru-RU" dirty="0" err="1" smtClean="0">
                <a:solidFill>
                  <a:schemeClr val="tx1"/>
                </a:solidFill>
              </a:rPr>
              <a:t>М.Карима</a:t>
            </a:r>
            <a:r>
              <a:rPr lang="ru-RU" dirty="0" smtClean="0">
                <a:solidFill>
                  <a:schemeClr val="tx1"/>
                </a:solidFill>
              </a:rPr>
              <a:t> 69/1)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Учебные корпуса Уфимского филиала </a:t>
            </a:r>
            <a:r>
              <a:rPr lang="ru-RU" sz="2400" dirty="0" err="1" smtClean="0"/>
              <a:t>Финуниверситета</a:t>
            </a:r>
            <a:endParaRPr lang="ru-RU" sz="2400" dirty="0"/>
          </a:p>
        </p:txBody>
      </p:sp>
      <p:pic>
        <p:nvPicPr>
          <p:cNvPr id="1026" name="Picture 2" descr="http://www.fa.ru/fil/ufa/PublishingImages/zdanie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5" y="2355998"/>
            <a:ext cx="3821647" cy="26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1"/>
          <p:cNvSpPr txBox="1">
            <a:spLocks/>
          </p:cNvSpPr>
          <p:nvPr/>
        </p:nvSpPr>
        <p:spPr>
          <a:xfrm>
            <a:off x="4239377" y="2732879"/>
            <a:ext cx="3728545" cy="6605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2400" b="1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2000" b="1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1800" b="1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1600" b="1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1600" b="1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Учебный корпус № 2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(г. Уфа, ул. Революционная 169)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Текст 1"/>
          <p:cNvSpPr txBox="1">
            <a:spLocks/>
          </p:cNvSpPr>
          <p:nvPr/>
        </p:nvSpPr>
        <p:spPr>
          <a:xfrm>
            <a:off x="7934312" y="1369702"/>
            <a:ext cx="3728545" cy="6605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2400" b="1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2000" b="1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1800" b="1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1600" b="1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1600" b="1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Учебный корпус № </a:t>
            </a:r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ru-RU" dirty="0" smtClean="0">
                <a:solidFill>
                  <a:schemeClr val="tx1"/>
                </a:solidFill>
              </a:rPr>
              <a:t> (пристрой)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(г. Уфа, ул. Революционная 169)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922" y="2157859"/>
            <a:ext cx="3661324" cy="27459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15" y="3529014"/>
            <a:ext cx="3621443" cy="271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1928" y="578564"/>
            <a:ext cx="8901389" cy="324087"/>
          </a:xfrm>
        </p:spPr>
        <p:txBody>
          <a:bodyPr/>
          <a:lstStyle/>
          <a:p>
            <a:r>
              <a:rPr lang="ru-RU" sz="2400" dirty="0" smtClean="0"/>
              <a:t>Перевод с платного обучения на бесплатное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857" y="1268869"/>
            <a:ext cx="11384613" cy="5189596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ТОЛЬКО при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свободных бюджетных мест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конкретной специальности на курсе!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Очередность перевода: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студенты, относящиеся к категории детей-сирот и детей, оставшихся без попечения родителей;</a:t>
            </a:r>
          </a:p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студенты, потерявшие родителя в период обучения;</a:t>
            </a:r>
          </a:p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студенты, сдавшие экзамены за два семестра обучения на «хорошо» и «отлично».</a:t>
            </a:r>
          </a:p>
          <a:p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85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xfrm>
            <a:off x="161928" y="578564"/>
            <a:ext cx="8901389" cy="324087"/>
          </a:xfrm>
        </p:spPr>
        <p:txBody>
          <a:bodyPr/>
          <a:lstStyle/>
          <a:p>
            <a:r>
              <a:rPr lang="ru-RU" sz="2400" dirty="0" smtClean="0"/>
              <a:t>Заселение в общежития</a:t>
            </a:r>
            <a:endParaRPr lang="ru-RU" sz="2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215754"/>
              </p:ext>
            </p:extLst>
          </p:nvPr>
        </p:nvGraphicFramePr>
        <p:xfrm>
          <a:off x="172994" y="2107011"/>
          <a:ext cx="11857641" cy="1535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76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9744">
                <a:tc>
                  <a:txBody>
                    <a:bodyPr/>
                    <a:lstStyle/>
                    <a:p>
                      <a:pPr algn="ctr"/>
                      <a:endParaRPr lang="ru-RU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69551"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График заселения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общежития будет размещен на сайте Уфимского филиала </a:t>
                      </a:r>
                      <a:r>
                        <a:rPr lang="ru-RU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Финуниверситета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23.08.2023.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030214231"/>
              </p:ext>
            </p:extLst>
          </p:nvPr>
        </p:nvGraphicFramePr>
        <p:xfrm>
          <a:off x="643445" y="4101158"/>
          <a:ext cx="11044972" cy="2667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61661" y="3677479"/>
            <a:ext cx="9064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заселению необходимо приготовить </a:t>
            </a:r>
            <a:r>
              <a:rPr lang="ru-RU" sz="20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документы: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71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xfrm>
            <a:off x="161928" y="578564"/>
            <a:ext cx="8901389" cy="324087"/>
          </a:xfrm>
        </p:spPr>
        <p:txBody>
          <a:bodyPr/>
          <a:lstStyle/>
          <a:p>
            <a:r>
              <a:rPr lang="ru-RU" sz="2400" dirty="0" smtClean="0"/>
              <a:t>Что взять с собой в общежитие?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7" y="1222248"/>
            <a:ext cx="2157939" cy="32353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00867" y="1371600"/>
            <a:ext cx="9389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желанию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студенты привозят личное постельное белье, матрас, подушки и т.д.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0867" y="1740932"/>
            <a:ext cx="93895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наличие в комнате общежития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холодильника, НО!!!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соблюдением предъявляемых требований:</a:t>
            </a:r>
          </a:p>
          <a:p>
            <a:pPr marL="342900" indent="284163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старше 10 лет;</a:t>
            </a:r>
          </a:p>
          <a:p>
            <a:pPr marL="342900" indent="284163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выше – 150 см;</a:t>
            </a:r>
          </a:p>
          <a:p>
            <a:pPr marL="342900" indent="284163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шире – 60 см.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 холодильник и шнуры должны находиться в исправном состоянии.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Галочка Значок Галочки Вектор Бесплатные Иконки И Зеленая Галочка Значок,  Символ, Символ Утилизации, Логотип Hd Png Скачать – Потрясающие бесплатные  прозрачные png клипарт изображения скачать бесплатн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8" y="1222248"/>
            <a:ext cx="699559" cy="6987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упить Фен Philips HP4935/22 в каталоге интернет магазина М.Видео по  выгодной цене с доставкой, отзывы, фотографии - Москв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60" y="4619886"/>
            <a:ext cx="1963206" cy="196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Галочка Значок Галочки Вектор Бесплатные Иконки И Зеленая Галочка Значок,  Символ, Символ Утилизации, Логотип Hd Png Скачать – Потрясающие бесплатные  прозрачные png клипарт изображения скачать бесплатн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88" y="4596252"/>
            <a:ext cx="699559" cy="6987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Мультиварка год спустя - Обзор товара Мультиварка Redmond RMC-M90,  черный/серебристый (738527) от N\A в интернет-магазине СИТИЛИНК – Мурманс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065" y="3829744"/>
            <a:ext cx="1588809" cy="146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66" y="3703117"/>
            <a:ext cx="859244" cy="859244"/>
          </a:xfrm>
          <a:prstGeom prst="rect">
            <a:avLst/>
          </a:prstGeom>
        </p:spPr>
      </p:pic>
      <p:pic>
        <p:nvPicPr>
          <p:cNvPr id="1036" name="Picture 12" descr="Кипятильник Mirax 55418-20 - цена, отзывы, фото - купить в Москве, СПб и РФ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867" y="5386715"/>
            <a:ext cx="2018242" cy="134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866" y="5171867"/>
            <a:ext cx="859244" cy="859244"/>
          </a:xfrm>
          <a:prstGeom prst="rect">
            <a:avLst/>
          </a:prstGeom>
        </p:spPr>
      </p:pic>
      <p:pic>
        <p:nvPicPr>
          <p:cNvPr id="1038" name="Picture 14" descr="Чайник электрический 1,8 л, 1500 Вт, нержавейка/пластик 475-154 купить по  цене 769 ₽ - Галамарт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t="3946" r="13913" b="4871"/>
          <a:stretch/>
        </p:blipFill>
        <p:spPr bwMode="auto">
          <a:xfrm>
            <a:off x="4871510" y="3719611"/>
            <a:ext cx="1351186" cy="1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300" y="3645230"/>
            <a:ext cx="859244" cy="859244"/>
          </a:xfrm>
          <a:prstGeom prst="rect">
            <a:avLst/>
          </a:prstGeom>
        </p:spPr>
      </p:pic>
      <p:pic>
        <p:nvPicPr>
          <p:cNvPr id="1040" name="Picture 16" descr="Вред плоек и щипцов для волос - есть ли защита от него? &gt; читать на сайте  Mustang Professional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0"/>
          <a:stretch/>
        </p:blipFill>
        <p:spPr bwMode="auto">
          <a:xfrm>
            <a:off x="5674601" y="5521765"/>
            <a:ext cx="2372867" cy="121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Галочка Значок Галочки Вектор Бесплатные Иконки И Зеленая Галочка Значок,  Символ, Символ Утилизации, Логотип Hd Png Скачать – Потрясающие бесплатные  прозрачные png клипарт изображения скачать бесплатн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429" y="5437293"/>
            <a:ext cx="699559" cy="6987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Типичные неисправности микроволновки и способы устранения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5" b="12881"/>
          <a:stretch/>
        </p:blipFill>
        <p:spPr bwMode="auto">
          <a:xfrm>
            <a:off x="6477683" y="3796578"/>
            <a:ext cx="2125799" cy="159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733" y="3662577"/>
            <a:ext cx="859244" cy="859244"/>
          </a:xfrm>
          <a:prstGeom prst="rect">
            <a:avLst/>
          </a:prstGeom>
        </p:spPr>
      </p:pic>
      <p:pic>
        <p:nvPicPr>
          <p:cNvPr id="1044" name="Picture 20" descr="Выбираем обогреватель для дома: полное руководство — Ferra.ru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298" y="3922156"/>
            <a:ext cx="1529769" cy="180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870" y="3764752"/>
            <a:ext cx="859244" cy="859244"/>
          </a:xfrm>
          <a:prstGeom prst="rect">
            <a:avLst/>
          </a:prstGeom>
        </p:spPr>
      </p:pic>
      <p:pic>
        <p:nvPicPr>
          <p:cNvPr id="1046" name="Picture 22" descr="Ноутбук IRBIS NB NB73, NB73, белый - купить в Ситилинк | 149674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710" y="5010139"/>
            <a:ext cx="1763690" cy="16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Галочка Значок Галочки Вектор Бесплатные Иконки И Зеленая Галочка Значок,  Символ, Символ Утилизации, Логотип Hd Png Скачать – Потрясающие бесплатные  прозрачные png клипарт изображения скачать бесплатн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696" y="5885663"/>
            <a:ext cx="699559" cy="6987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31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xfrm>
            <a:off x="161928" y="578564"/>
            <a:ext cx="8901389" cy="324087"/>
          </a:xfrm>
        </p:spPr>
        <p:txBody>
          <a:bodyPr/>
          <a:lstStyle/>
          <a:p>
            <a:r>
              <a:rPr lang="ru-RU" sz="2400" dirty="0" smtClean="0"/>
              <a:t>Получение высшего образования в филиале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7" y="1184223"/>
            <a:ext cx="4371483" cy="30873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4" b="14536"/>
          <a:stretch/>
        </p:blipFill>
        <p:spPr>
          <a:xfrm>
            <a:off x="505385" y="4362137"/>
            <a:ext cx="3601920" cy="2377661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576820"/>
              </p:ext>
            </p:extLst>
          </p:nvPr>
        </p:nvGraphicFramePr>
        <p:xfrm>
          <a:off x="4612622" y="1184223"/>
          <a:ext cx="7354965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6301">
                  <a:extLst>
                    <a:ext uri="{9D8B030D-6E8A-4147-A177-3AD203B41FA5}">
                      <a16:colId xmlns="" xmlns:a16="http://schemas.microsoft.com/office/drawing/2014/main" val="439220137"/>
                    </a:ext>
                  </a:extLst>
                </a:gridCol>
                <a:gridCol w="2220686">
                  <a:extLst>
                    <a:ext uri="{9D8B030D-6E8A-4147-A177-3AD203B41FA5}">
                      <a16:colId xmlns="" xmlns:a16="http://schemas.microsoft.com/office/drawing/2014/main" val="694470778"/>
                    </a:ext>
                  </a:extLst>
                </a:gridCol>
                <a:gridCol w="1657978">
                  <a:extLst>
                    <a:ext uri="{9D8B030D-6E8A-4147-A177-3AD203B41FA5}">
                      <a16:colId xmlns="" xmlns:a16="http://schemas.microsoft.com/office/drawing/2014/main" val="2860280052"/>
                    </a:ext>
                  </a:extLst>
                </a:gridCol>
              </a:tblGrid>
              <a:tr h="35226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Направление 09.03.03 Прикладная информатика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3058833"/>
                  </a:ext>
                </a:extLst>
              </a:tr>
              <a:tr h="60588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Прикладные информационные системы в экономике и финансах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Заочная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 года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2304519"/>
                  </a:ext>
                </a:extLst>
              </a:tr>
              <a:tr h="35226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Направление 38.03.01 Экономика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6461354"/>
                  </a:ext>
                </a:extLst>
              </a:tr>
              <a:tr h="34621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 и финансы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Очная/очно-заочная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года/4,5 года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35028025"/>
                  </a:ext>
                </a:extLst>
              </a:tr>
              <a:tr h="34621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Бизнес-анализ, налоги и аудит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Очная/очно-заочная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года/4,5 года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32397952"/>
                  </a:ext>
                </a:extLst>
              </a:tr>
              <a:tr h="352266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38.03.02 Менеджмент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93181927"/>
                  </a:ext>
                </a:extLst>
              </a:tr>
              <a:tr h="35226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бизнесом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Очная/очно-заочная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года/4,5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82872757"/>
                  </a:ext>
                </a:extLst>
              </a:tr>
              <a:tr h="352266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38.03.05 Бизнес-информатика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94614191"/>
                  </a:ext>
                </a:extLst>
              </a:tr>
              <a:tr h="60588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Цифровая трансформация управления бизнесом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года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12581332"/>
                  </a:ext>
                </a:extLst>
              </a:tr>
              <a:tr h="352266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40.03.01 Юриспруденция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6698313"/>
                  </a:ext>
                </a:extLst>
              </a:tr>
              <a:tr h="60588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Юриспруденция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Очная/Заочная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года</a:t>
                      </a: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3893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76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Реализуемые образовательные программы</a:t>
            </a:r>
            <a:endParaRPr lang="ru-RU" sz="2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171071"/>
              </p:ext>
            </p:extLst>
          </p:nvPr>
        </p:nvGraphicFramePr>
        <p:xfrm>
          <a:off x="104038" y="1357134"/>
          <a:ext cx="11356442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29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180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854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180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обучения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1801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базе 9 класса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180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38.02.06 Финансы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 10 мес.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Финансист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180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38.02.01 Экономика и бухгалтерский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учёт (по отраслям)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 10 мес.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180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38.02.07 Банковское дело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 10 мес.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банковского дела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103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40.02.01 Право и организация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социального обеспечения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 10 мес.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Юрист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180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09.02.07 Информационные системы и программирование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 10 мес.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Администратор баз данных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180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базе 11 класса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180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38.02.06 Финансы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 10 мес.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Финансист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180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38.02.07 Банковское дело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 10 мес.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банковского дела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180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40.02.01 Право и организация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социального обеспечения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 10 мес.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Юрист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180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38.02.02 Страховое дело (по отраслям)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 10 мес.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страхового дела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55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График учебного процесса</a:t>
            </a:r>
            <a:endParaRPr lang="ru-RU" sz="2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746521"/>
              </p:ext>
            </p:extLst>
          </p:nvPr>
        </p:nvGraphicFramePr>
        <p:xfrm>
          <a:off x="269503" y="1302370"/>
          <a:ext cx="11739616" cy="5409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4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74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74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74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674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674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6745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6745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31358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группы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семестр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семестр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936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Теоретическое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обучение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Экзаменационная сессия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Каникулы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Теоретическое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обучение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Экзаменационная сессия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Каникулы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689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курс на базе 9 класса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01.09.2023-24.12.2023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25.12.2023-31.12.2023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01.01.2024-14.01.2024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15.01.2024-23.06.2024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24.06.2024-30.06.2024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01.07.2024-31.08.2024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372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курс на базе 11 класса (кроме 38.02.02 Страховое дело)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01.09.2023-24.12.2023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25.12.2023-31.12.2023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01.01.2024-14.01.2024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15.01.2024-23.06.2024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24.06.2024-30.06.2024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01.07.2024-31.08.2024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778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38.02.02 Страховое дело (по отраслям)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01.09.2023-24.12.2023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25.12.2023-31.12.2023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01.01.2024-14.01.2024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15.01.2024-09.06.2024</a:t>
                      </a: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10.06.2024-16.06.2024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17.06.2024-30.06.2024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01.07.2024-31.08.2024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56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Контакты для связи по вопросам учебного процесса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671703"/>
              </p:ext>
            </p:extLst>
          </p:nvPr>
        </p:nvGraphicFramePr>
        <p:xfrm>
          <a:off x="269505" y="1494729"/>
          <a:ext cx="11161491" cy="4783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446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528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096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2322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511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работы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телефона, кабинета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Эл. почта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20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38.02.06 Финансы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Айзадуллина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Оксана Анатольевна</a:t>
                      </a: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Климова Виолетта Владимировна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08:00-17:00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(347) 228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52 19, кабинет 28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oaaizadullina@fa.ru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vvklimova@fa.ru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933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38.02.01 Экономика и бухгалтерский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учёт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 отраслям)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20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38.02.07 Банковское дело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Афлятунова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Ляйсан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Науфилевна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Махиянова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Эльвира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Ризаевна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08:00-17:00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(347) 228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52 19, кабинет 207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lnaflyatunova@fa.ru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ermakhiyanova@fa.ru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40.02.01 Право и организация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социального обеспечения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09.02.07 Информационные системы и программирование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511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38.02.02 Страховое дело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 отраслям)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55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Официальный сайт Уфимского филиала </a:t>
            </a:r>
            <a:r>
              <a:rPr lang="ru-RU" sz="2400" dirty="0" err="1" smtClean="0"/>
              <a:t>Финуниверситета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84426" y="6104819"/>
            <a:ext cx="75438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2A747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http://www.fa.ru/fil/ufa/Pages/Home.aspx</a:t>
            </a:r>
            <a:r>
              <a:rPr lang="ru-RU" sz="3200" b="1" dirty="0" smtClean="0">
                <a:solidFill>
                  <a:srgbClr val="2A74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2A74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9896" t="2992" r="13411" b="7025"/>
          <a:stretch/>
        </p:blipFill>
        <p:spPr>
          <a:xfrm>
            <a:off x="2170621" y="1141322"/>
            <a:ext cx="7371471" cy="486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8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0076" t="16801" r="32197" b="15185"/>
          <a:stretch/>
        </p:blipFill>
        <p:spPr>
          <a:xfrm>
            <a:off x="124692" y="1516421"/>
            <a:ext cx="7024254" cy="46551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62801" y="1065493"/>
            <a:ext cx="5029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Предзачисление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(БЮДЖЕТ):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Страницы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Предзачисление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бюджет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fa.ru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)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2470" y="3856564"/>
            <a:ext cx="5015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Предзачисление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(ПЛАТНОЕ):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Страницы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Предзачисление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платное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fa.ru)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711" y="4592160"/>
            <a:ext cx="2168861" cy="21688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566" y="1773379"/>
            <a:ext cx="2168861" cy="2168861"/>
          </a:xfrm>
          <a:prstGeom prst="rect">
            <a:avLst/>
          </a:prstGeom>
        </p:spPr>
      </p:pic>
      <p:sp>
        <p:nvSpPr>
          <p:cNvPr id="12" name="Заголовок 5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</p:spPr>
        <p:txBody>
          <a:bodyPr/>
          <a:lstStyle/>
          <a:p>
            <a:r>
              <a:rPr lang="ru-RU" sz="2400" dirty="0" smtClean="0"/>
              <a:t>Списки рекомендованных к зачислению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4654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1189" t="3261" r="12035" b="7775"/>
          <a:stretch/>
        </p:blipFill>
        <p:spPr>
          <a:xfrm>
            <a:off x="675503" y="1164697"/>
            <a:ext cx="8608541" cy="561092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Приказы о зачислении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5634681" y="4399005"/>
            <a:ext cx="1433384" cy="5189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Распределение абитуриентов по учебным группам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5530" t="2930" r="11364" b="4545"/>
          <a:stretch/>
        </p:blipFill>
        <p:spPr>
          <a:xfrm>
            <a:off x="75154" y="1958031"/>
            <a:ext cx="4989894" cy="31249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0635" t="3655" r="11984" b="6297"/>
          <a:stretch/>
        </p:blipFill>
        <p:spPr>
          <a:xfrm>
            <a:off x="5228680" y="2311482"/>
            <a:ext cx="5882081" cy="3850291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768688" y="2894245"/>
            <a:ext cx="400204" cy="21887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992424" y="1843772"/>
            <a:ext cx="612842" cy="1050473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934058" y="1289182"/>
            <a:ext cx="4130990" cy="5545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главной странице сайта в верхней части экрана находим вкладку «Студентам»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505353" y="4939588"/>
            <a:ext cx="1186361" cy="23381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6098533" y="2143071"/>
            <a:ext cx="1399039" cy="276840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217922" y="1464287"/>
            <a:ext cx="3357464" cy="67878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СПИСКИ студентов по группам на базе 9 и 11 класса скачиваются в формате 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315353" y="4225870"/>
            <a:ext cx="1186361" cy="23381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9908533" y="2143071"/>
            <a:ext cx="791096" cy="2082799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8625450" y="1464288"/>
            <a:ext cx="3510338" cy="67878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ознакомления со списками можно уточнить 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занятий на ближайшую учебную неделю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68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Финансовый Университет">
      <a:dk1>
        <a:sysClr val="windowText" lastClr="000000"/>
      </a:dk1>
      <a:lt1>
        <a:sysClr val="window" lastClr="FFFFFF"/>
      </a:lt1>
      <a:dk2>
        <a:srgbClr val="373545"/>
      </a:dk2>
      <a:lt2>
        <a:srgbClr val="A5A5A5"/>
      </a:lt2>
      <a:accent1>
        <a:srgbClr val="256569"/>
      </a:accent1>
      <a:accent2>
        <a:srgbClr val="AFAFAF"/>
      </a:accent2>
      <a:accent3>
        <a:srgbClr val="5BBFC5"/>
      </a:accent3>
      <a:accent4>
        <a:srgbClr val="7B7B7B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Финансовый Университет" id="{B61C6C59-7E8E-44EC-9D0A-175FD0FD7AA0}" vid="{4B9A828B-7C95-4D9C-8B7B-426AD85F479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Shablon_Finuniver</Template>
  <TotalTime>1446</TotalTime>
  <Words>1475</Words>
  <Application>Microsoft Office PowerPoint</Application>
  <PresentationFormat>Широкоэкранный</PresentationFormat>
  <Paragraphs>363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Book Antiqua</vt:lpstr>
      <vt:lpstr>Calibri</vt:lpstr>
      <vt:lpstr>Times New Roman</vt:lpstr>
      <vt:lpstr>Wingdings</vt:lpstr>
      <vt:lpstr>Тема Office</vt:lpstr>
      <vt:lpstr>Общее собрание по вопросам зачисления и обучения в  Уфимском филиале Финуниверситета</vt:lpstr>
      <vt:lpstr>Учебные корпуса Уфимского филиала Финуниверситета</vt:lpstr>
      <vt:lpstr>Реализуемые образовательные программы</vt:lpstr>
      <vt:lpstr>График учебного процесса</vt:lpstr>
      <vt:lpstr>Контакты для связи по вопросам учебного процесса</vt:lpstr>
      <vt:lpstr>Официальный сайт Уфимского филиала Финуниверситета</vt:lpstr>
      <vt:lpstr>Списки рекомендованных к зачислению</vt:lpstr>
      <vt:lpstr>Приказы о зачислении</vt:lpstr>
      <vt:lpstr>Распределение абитуриентов по учебным группам</vt:lpstr>
      <vt:lpstr>Ознакомление с расписанием учебных занятий</vt:lpstr>
      <vt:lpstr>Что необходимо приобрести до начала учебного года?</vt:lpstr>
      <vt:lpstr>Продолжительность учебных занятий</vt:lpstr>
      <vt:lpstr>Дресс-код в Уфимском филиале Финуниверситета</vt:lpstr>
      <vt:lpstr>Занятия физической культурой</vt:lpstr>
      <vt:lpstr>Электронные библиотечные системы (ЭБС)</vt:lpstr>
      <vt:lpstr>Стипендиальное обеспечение</vt:lpstr>
      <vt:lpstr>Стипендиальное обеспечение</vt:lpstr>
      <vt:lpstr>Обучение по договору об оказании платных образовательных услуг</vt:lpstr>
      <vt:lpstr>Обучение по договору об оказании платных образовательных услуг</vt:lpstr>
      <vt:lpstr>Перевод с платного обучения на бесплатное</vt:lpstr>
      <vt:lpstr>Заселение в общежития</vt:lpstr>
      <vt:lpstr>Что взять с собой в общежитие?</vt:lpstr>
      <vt:lpstr>Получение высшего образования в филиале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Общее собрание по вопросам зачисления и обучения в  Уфимском филиале Финуниверситета</dc:title>
  <dc:creator>prkom</dc:creator>
  <cp:lastModifiedBy>Ткаченко Ольга Сергеевна</cp:lastModifiedBy>
  <cp:revision>59</cp:revision>
  <cp:lastPrinted>2023-08-15T06:30:45Z</cp:lastPrinted>
  <dcterms:created xsi:type="dcterms:W3CDTF">2022-08-02T11:42:08Z</dcterms:created>
  <dcterms:modified xsi:type="dcterms:W3CDTF">2023-08-18T11:52:27Z</dcterms:modified>
</cp:coreProperties>
</file>