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7"/>
  </p:notesMasterIdLst>
  <p:sldIdLst>
    <p:sldId id="276" r:id="rId2"/>
    <p:sldId id="277" r:id="rId3"/>
    <p:sldId id="278" r:id="rId4"/>
    <p:sldId id="280" r:id="rId5"/>
    <p:sldId id="281" r:id="rId6"/>
    <p:sldId id="279" r:id="rId7"/>
    <p:sldId id="282" r:id="rId8"/>
    <p:sldId id="283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182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501</c:v>
                </c:pt>
                <c:pt idx="1">
                  <c:v>16</c:v>
                </c:pt>
                <c:pt idx="2">
                  <c:v>360</c:v>
                </c:pt>
                <c:pt idx="3">
                  <c:v>100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8.5689610091197937E-2"/>
                  <c:y val="0.166468949003260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0.49480000000000002</c:v>
                </c:pt>
                <c:pt idx="1">
                  <c:v>0.11890000000000001</c:v>
                </c:pt>
                <c:pt idx="2">
                  <c:v>0.20949999999999999</c:v>
                </c:pt>
                <c:pt idx="3">
                  <c:v>7.5800000000000006E-2</c:v>
                </c:pt>
                <c:pt idx="4">
                  <c:v>0.10100000000000001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8.8925916719591297E-2"/>
                  <c:y val="0.198166870736400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567</c:v>
                </c:pt>
                <c:pt idx="1">
                  <c:v>65</c:v>
                </c:pt>
                <c:pt idx="2">
                  <c:v>180</c:v>
                </c:pt>
                <c:pt idx="3">
                  <c:v>51</c:v>
                </c:pt>
                <c:pt idx="4">
                  <c:v>114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8.8925916719591297E-2"/>
                  <c:y val="0.198166870736400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0.33729999999999999</c:v>
                </c:pt>
                <c:pt idx="1">
                  <c:v>7.5700000000000003E-2</c:v>
                </c:pt>
                <c:pt idx="2">
                  <c:v>0.23180000000000001</c:v>
                </c:pt>
                <c:pt idx="3">
                  <c:v>4.7500000000000001E-2</c:v>
                </c:pt>
                <c:pt idx="4">
                  <c:v>0.30759999999999998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0.45319999999999999</c:v>
                </c:pt>
                <c:pt idx="1">
                  <c:v>2.0799999999999999E-2</c:v>
                </c:pt>
                <c:pt idx="2">
                  <c:v>0.40860000000000002</c:v>
                </c:pt>
                <c:pt idx="3">
                  <c:v>0.11700000000000001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7.8049850631413509E-2"/>
                  <c:y val="0.150379080811207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626</c:v>
                </c:pt>
                <c:pt idx="1">
                  <c:v>8</c:v>
                </c:pt>
                <c:pt idx="2">
                  <c:v>234</c:v>
                </c:pt>
                <c:pt idx="3">
                  <c:v>17</c:v>
                </c:pt>
                <c:pt idx="4">
                  <c:v>92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8.4187030160475948E-2"/>
                  <c:y val="0.149319770172920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0.57799999999999996</c:v>
                </c:pt>
                <c:pt idx="1">
                  <c:v>1.34E-2</c:v>
                </c:pt>
                <c:pt idx="2">
                  <c:v>0.30159999999999998</c:v>
                </c:pt>
                <c:pt idx="3">
                  <c:v>7.4000000000000003E-3</c:v>
                </c:pt>
                <c:pt idx="4">
                  <c:v>9.9500000000000005E-2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9.5009906069854391E-2"/>
                  <c:y val="0.141412293084175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</c:v>
                </c:pt>
                <c:pt idx="1">
                  <c:v>55</c:v>
                </c:pt>
                <c:pt idx="2">
                  <c:v>194</c:v>
                </c:pt>
                <c:pt idx="3">
                  <c:v>29</c:v>
                </c:pt>
                <c:pt idx="4">
                  <c:v>116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9.5009906069854391E-2"/>
                  <c:y val="0.141412293084175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0.52300000000000002</c:v>
                </c:pt>
                <c:pt idx="1">
                  <c:v>7.4300000000000005E-2</c:v>
                </c:pt>
                <c:pt idx="2">
                  <c:v>0.2407</c:v>
                </c:pt>
                <c:pt idx="3">
                  <c:v>4.1599999999999998E-2</c:v>
                </c:pt>
                <c:pt idx="4">
                  <c:v>0.12039999999999999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8.7055631452090915E-2"/>
                  <c:y val="0.13661456696549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575</c:v>
                </c:pt>
                <c:pt idx="1">
                  <c:v>45</c:v>
                </c:pt>
                <c:pt idx="2">
                  <c:v>220</c:v>
                </c:pt>
                <c:pt idx="3">
                  <c:v>37</c:v>
                </c:pt>
                <c:pt idx="4">
                  <c:v>100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9.2661594516532608E-2"/>
                  <c:y val="0.16357865417013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0.52</c:v>
                </c:pt>
                <c:pt idx="1">
                  <c:v>5.0500000000000003E-2</c:v>
                </c:pt>
                <c:pt idx="2">
                  <c:v>0.25850000000000001</c:v>
                </c:pt>
                <c:pt idx="3">
                  <c:v>5.0500000000000003E-2</c:v>
                </c:pt>
                <c:pt idx="4">
                  <c:v>0.1203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2">
                  <c:v>Скорее да, чем нет</c:v>
                </c:pt>
                <c:pt idx="3">
                  <c:v>Скорее нет, чем да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505</c:v>
                </c:pt>
                <c:pt idx="1">
                  <c:v>97</c:v>
                </c:pt>
                <c:pt idx="2">
                  <c:v>192</c:v>
                </c:pt>
                <c:pt idx="3">
                  <c:v>66</c:v>
                </c:pt>
                <c:pt idx="4">
                  <c:v>117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2225" cap="flat" cmpd="sng" algn="ctr">
      <a:solidFill>
        <a:srgbClr val="256569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86719A68-6EDB-49C6-8727-43203E8DC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AD42B49B-E38C-4A5D-9075-B61B2596B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121417"/>
            <a:ext cx="6858000" cy="12418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внутренней независимой оценки качества образования по программам СПО в 2022/2023 учебном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6428" y="45665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Начальник учебно-методического отдела по программам СПО</a:t>
            </a:r>
          </a:p>
          <a:p>
            <a:pPr algn="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Домрачева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05624"/>
            <a:ext cx="7015552" cy="10839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Удовлетворены ли Вы ресурсным обеспечением образовательного процесса (квалификация научно-педагогических работников)?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62930261"/>
              </p:ext>
            </p:extLst>
          </p:nvPr>
        </p:nvGraphicFramePr>
        <p:xfrm>
          <a:off x="127976" y="1153428"/>
          <a:ext cx="4407888" cy="334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676" y="4516864"/>
            <a:ext cx="439418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644978" y="5238612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9814098"/>
              </p:ext>
            </p:extLst>
          </p:nvPr>
        </p:nvGraphicFramePr>
        <p:xfrm>
          <a:off x="4626132" y="3342023"/>
          <a:ext cx="4407888" cy="334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30406" y="2680213"/>
            <a:ext cx="439418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08569" y="1280690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05624"/>
            <a:ext cx="7015552" cy="108391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Удовлетворены ли Вы ресурсным обеспечением образовательного процесса (удобство пользования ЭБС)?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81149602"/>
              </p:ext>
            </p:extLst>
          </p:nvPr>
        </p:nvGraphicFramePr>
        <p:xfrm>
          <a:off x="182966" y="1311483"/>
          <a:ext cx="4390606" cy="321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383" y="4535718"/>
            <a:ext cx="439418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644978" y="5238612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22678016"/>
              </p:ext>
            </p:extLst>
          </p:nvPr>
        </p:nvGraphicFramePr>
        <p:xfrm>
          <a:off x="4633988" y="3326544"/>
          <a:ext cx="4390606" cy="321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30406" y="2680213"/>
            <a:ext cx="439418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08569" y="1280690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-305624"/>
            <a:ext cx="7720553" cy="10839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Удовлетворены ли Вы санитарно-гигиеническим состоянием учебных аудиторий?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86191155"/>
              </p:ext>
            </p:extLst>
          </p:nvPr>
        </p:nvGraphicFramePr>
        <p:xfrm>
          <a:off x="116977" y="1083913"/>
          <a:ext cx="4313621" cy="328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395" y="4384889"/>
            <a:ext cx="4317203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607270" y="5087782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65998694"/>
              </p:ext>
            </p:extLst>
          </p:nvPr>
        </p:nvGraphicFramePr>
        <p:xfrm>
          <a:off x="4690548" y="3206515"/>
          <a:ext cx="4313621" cy="328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6966" y="2548233"/>
            <a:ext cx="4317203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08569" y="1158139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015552" cy="4726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Удовлетворены ли Вы развитием инфраструктуры, с позиции достаточного наличия пунктов общественного питания?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94403365"/>
              </p:ext>
            </p:extLst>
          </p:nvPr>
        </p:nvGraphicFramePr>
        <p:xfrm>
          <a:off x="126404" y="1151227"/>
          <a:ext cx="4417315" cy="34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822" y="4629986"/>
            <a:ext cx="442089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635550" y="5304598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73846956"/>
              </p:ext>
            </p:extLst>
          </p:nvPr>
        </p:nvGraphicFramePr>
        <p:xfrm>
          <a:off x="4615134" y="3219197"/>
          <a:ext cx="4417315" cy="34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21099" y="2548233"/>
            <a:ext cx="4419206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08569" y="1158139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7513"/>
            <a:ext cx="7015552" cy="10839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Удовлетворены ли Вы оснащенностью учебных аудиторий техническими средствами обучения,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интернет-связью?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31459365"/>
              </p:ext>
            </p:extLst>
          </p:nvPr>
        </p:nvGraphicFramePr>
        <p:xfrm>
          <a:off x="135832" y="1179506"/>
          <a:ext cx="4417316" cy="345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249" y="4629986"/>
            <a:ext cx="442089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635550" y="5304598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6210520"/>
              </p:ext>
            </p:extLst>
          </p:nvPr>
        </p:nvGraphicFramePr>
        <p:xfrm>
          <a:off x="4643416" y="3170133"/>
          <a:ext cx="4417316" cy="345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9379" y="2519952"/>
            <a:ext cx="4409780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108569" y="1158139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2548" y="-385513"/>
            <a:ext cx="7717228" cy="10839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опроса студентов «Любимый преподаватель»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627277" y="5429243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26212"/>
              </p:ext>
            </p:extLst>
          </p:nvPr>
        </p:nvGraphicFramePr>
        <p:xfrm>
          <a:off x="146312" y="833274"/>
          <a:ext cx="2841985" cy="45428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0214"/>
                <a:gridCol w="1547944"/>
                <a:gridCol w="923827"/>
              </a:tblGrid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Сморкалова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М.Ю.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Рашитова О.Б.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Чернова Е.С.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Елесеева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Юнусова С.В.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Юсупова А.Ф.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Кадочникова К.В.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Девицкая И.А.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Мамлеев М.Р.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Гарифуллина А.Р.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Гильванов В.Ш.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Талисов Э.Р.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Лучникова Н.И.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Ибрагимова Е.В.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Н.В.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4"/>
              </p:ext>
            </p:extLst>
          </p:nvPr>
        </p:nvGraphicFramePr>
        <p:xfrm>
          <a:off x="3063318" y="944213"/>
          <a:ext cx="2780907" cy="48939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7055"/>
                <a:gridCol w="1504866"/>
                <a:gridCol w="83898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Апрель,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М.Ю.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Сморкалова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Сахибгареева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О.С.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Чернова Е.С.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Домрачева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Стародубцева Е.О.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Бурунова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Юсупова А.Ф.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Девицкая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Сенча Л.С.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Азангулова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З.Х.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Ханнанова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Рашитова О.Б.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Елесеева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Е.Ф,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Талисов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Э.Р.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Лучникова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Н.И.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Мельникова А.А.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70124"/>
              </p:ext>
            </p:extLst>
          </p:nvPr>
        </p:nvGraphicFramePr>
        <p:xfrm>
          <a:off x="5941832" y="1148066"/>
          <a:ext cx="3009899" cy="4671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68"/>
                <a:gridCol w="1743959"/>
                <a:gridCol w="84507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М.Ю.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Сморкалова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Рашитова О.Б.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Чернова Е.С.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Елесеева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Юсупова А.Ф.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О.С.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Девицкая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Юнусова С.В.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Кадочникова К.В.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Сахибгареева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Р.А.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Бурунова А.В.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Стародубцева Е.О.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Мамлеев М.Р.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Талисов Э.Р.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Лучникова Н.И.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Домрачева М.В.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Гарифуллина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Стрелка вверх 14"/>
          <p:cNvSpPr/>
          <p:nvPr/>
        </p:nvSpPr>
        <p:spPr>
          <a:xfrm>
            <a:off x="3599077" y="5886443"/>
            <a:ext cx="1583703" cy="88265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6571146" y="5848343"/>
            <a:ext cx="1895074" cy="97155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</a:t>
            </a:r>
          </a:p>
          <a:p>
            <a:pPr algn="ctr"/>
            <a:r>
              <a:rPr lang="ru-RU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19301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824" t="14558" r="30132" b="18634"/>
          <a:stretch/>
        </p:blipFill>
        <p:spPr>
          <a:xfrm>
            <a:off x="496685" y="1087504"/>
            <a:ext cx="3799743" cy="3479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96428" y="45665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9574" t="15583" r="29699" b="9502"/>
          <a:stretch/>
        </p:blipFill>
        <p:spPr>
          <a:xfrm>
            <a:off x="4729668" y="2579297"/>
            <a:ext cx="3286665" cy="34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внутренней независимой оценки качества образования по образовательным программам среднего профессионального образования в Уфимском филиале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2022/2023 учебный 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80067"/>
              </p:ext>
            </p:extLst>
          </p:nvPr>
        </p:nvGraphicFramePr>
        <p:xfrm>
          <a:off x="224288" y="1371599"/>
          <a:ext cx="8479765" cy="4746520"/>
        </p:xfrm>
        <a:graphic>
          <a:graphicData uri="http://schemas.openxmlformats.org/drawingml/2006/table">
            <a:tbl>
              <a:tblPr firstRow="1" firstCol="1" bandRow="1"/>
              <a:tblGrid>
                <a:gridCol w="1889184"/>
                <a:gridCol w="3239353"/>
                <a:gridCol w="1857885"/>
                <a:gridCol w="1493343"/>
              </a:tblGrid>
              <a:tr h="86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ВНОКО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7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Внутренняя независимая оценка качества подготовки обучающихся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контроля опорных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Домрачева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обязательных контрольных работ по всем дисциплинам учебного плана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 по плану ПЦК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Председатели ПЦК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промежуточной аттестации обучающихся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2022 г., март, апрель, июнь 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Домрачева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олимпиад и других конкурсных мероприятий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Сабитова Л.Ю.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оценки качества образования на основе фондов оценочных средств, разработанных преподавателями филиала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10-28 апреля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Сабитова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Л.Ю., председатели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ПЦК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Внутренняя независимая оценка качества работы педагогических работников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мониторинга уровня квалификации педагогических работников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Сабитова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Л.Ю.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обучающихся «Преподаватель глазами студентов»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2022 г.,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Ванюшова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Р.Ф.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Внутренняя оценка качества образовательных программ СПО работодателями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работодателей по вопросам качества реализуемых ОП СПО и подготовки выпускников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Домрачева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Внутренняя независимая оценка качества ресурсного обеспечения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обучающихся «Удовлетворенность качеством образования»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2022 г.,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Ванюшова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Р.Ф.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30" marR="25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3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ВНУТРЕННЕЙ НЕЗАВИСИМОЙ ОЦЕНКИ КАЧЕСТВА ОБРАЗОВАНИЯ (НА ОСНОВЕ ФОС),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ПРЕПОДАВАТЕЛЯМИ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ПЦК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дисциплин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70869"/>
              </p:ext>
            </p:extLst>
          </p:nvPr>
        </p:nvGraphicFramePr>
        <p:xfrm>
          <a:off x="395654" y="2088856"/>
          <a:ext cx="8370278" cy="1706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599"/>
                <a:gridCol w="2368586"/>
                <a:gridCol w="1105747"/>
                <a:gridCol w="868448"/>
                <a:gridCol w="1263955"/>
                <a:gridCol w="710801"/>
                <a:gridCol w="63114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МДК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Показатели успеваемости</a:t>
                      </a:r>
                      <a:endParaRPr lang="ru-RU" sz="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группе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21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успевае-мость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Азангулова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социальной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Бронникова О.В.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Ванюшова Р.Ф.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ПСО-12-22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ПСО-13-22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Елесеева Е.Ф.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БЖД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БЖД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БЖД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БУ-11-22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БУ-12-22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Ф-14-22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12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Кадочникова К.В.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Ф-11-22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Ф-12-22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БД-11-22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Курасова Е.С.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 И.И.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79,36 %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БД-102-22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БД-22-21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БУ-22-21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Мельникова А.А.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ПСО-15-22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Мусина А.Р.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Ф-22-21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Ф-24-21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Ф-101-22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Ф-105-22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Ф-15-22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6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БД-12-22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12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социальной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  <a:tr h="12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социальной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00" marR="1830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8622393" y="-594702"/>
            <a:ext cx="11363429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РЕЗУЛЬТАТЫ </a:t>
            </a:r>
            <a:b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ПРОВЕДЕНИЯ ВНУТРЕННЕЙ НЕЗАВИСИМОЙ ОЦЕНКИ КАЧЕСТВА ОБРАЗОВАНИЯ (НА ОСНОВЕ ФОС),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ПРЕПОДАВАТЕЛЯМИ 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ПЦК </a:t>
            </a:r>
            <a:r>
              <a:rPr kumimoji="0" lang="ru-RU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дисциплин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за ________2___________ семестр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2022 - 2023 учебный год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ВНУТРЕННЕЙ НЕЗАВИСИМОЙ ОЦЕНКИ КАЧЕСТВА ОБРАЗОВАНИЯ (НА ОСНОВЕ ФОС),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ПРЕПОДАВАТЕЛЯМИ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ПЦК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дисциплин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42858"/>
              </p:ext>
            </p:extLst>
          </p:nvPr>
        </p:nvGraphicFramePr>
        <p:xfrm>
          <a:off x="628650" y="1759788"/>
          <a:ext cx="7886699" cy="1737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177"/>
                <a:gridCol w="1400335"/>
                <a:gridCol w="5233187"/>
              </a:tblGrid>
              <a:tr h="51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МДК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Типичные ошибки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Азангулова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4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социальной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вопросах касающихся с определением понятия «пенсия по инвалидности», а также с определением размера пособия по уходу за ребенком.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Бронникова О.В.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вызваны с определением сроков в гражданском процессе, подведомственность и подсудность.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вызваны с определением сроков пребывания у власти Президента, Государственной Думы.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Ванюшова Р.Ф.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23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33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вызваны с определением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безхозяйной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вещи». Ошибки в выполнении данного задания студентами связаны с ошибкой в формулировке понятия. В частности, используется формулировка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безхозная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вещь».</a:t>
                      </a:r>
                    </a:p>
                    <a:p>
                      <a:pPr indent="2933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тестовой части затруднение вызвано с определением одного из способов приобретения права собственности на движимую вещь, при которой вещь создается трудом одного лица материалами другого лица, определением срока для признания гражданина безвестно отсутствующим, определением организационно-правовой формы юридического лица акции которого распределяются только среди его учредителей или иного заранее определённого круга лиц.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285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33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 вызваны с определением унитарного государства, понятия «государство».</a:t>
                      </a:r>
                    </a:p>
                    <a:p>
                      <a:pPr indent="2933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тестовой части затруднение вызвано с определением источника российского права. В частности, в качестве источника права студентами указывается «правовой обычай». Часто встречающейся ошибкой является определение признака нормы права, отличающего его от норм морали.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Елесеева Е.Ф.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90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БЖД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двух вопросах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задачи выполняет РСЧС в режиме повседневной деятельности?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Обороноспособность государства – это…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02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вопросе </a:t>
                      </a:r>
                    </a:p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Источником российского права является: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Кадочникова К.В.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428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допускали типичные ошибки при ответах на следующие вопросы: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Гражданин приобретает предпринимательскую правоспособность (необходимо было выбрать верный вариант ответа).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Предпринимательская деятельность осуществляется (необходимо было выбрать верный вариант ответа).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Разновидность коммерческой организации (необходимо было выбрать верный вариант ответа).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332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допускали типичные ошибки при ответах на следующие вопросы: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из названных перечней отраслей права входят в состав публичного права необходимо было выбрать верный вариант ответа).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Нижней палатой Федерального Собрания в России является необходимо было выбрать верный вариант ответа).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709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допускали типичные ошибки при: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Определении периодов, не засчитываемых в страховой стаж.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Указании документа, на основании которого устанавливается стаж, приобретенный после регистрации в качестве застрахованного лица.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Ответах на открытые вопросы, такие как: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страховой пенсии по инвалидности при неявке инвалида в назначенный срок на переосвидетельствование в орган Государственной службы медико-социальной экспертизы (дописать пропущенное слово);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 (дописать пропущенное слово) извещать орган, осуществляющий пенсионное обеспечение, о наступлении обстоятельств, влекущих за собой изменение размера страховой пенсии;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ухода одного из родителей за каждым ребенком до достижения им возраста (дописать пропущенное слово) может быть включен в общий трудовой стаж.</a:t>
                      </a: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же у студентов возникали ошибки при указании числового обозначения вместо написания буквами, указывали ответы с неверным окончанием.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Курасова Е.С.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в выполнении  задания студентами связаны с ошибкой в формулировке понятия.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285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соц. обеспечения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определении периодов, не засчитываемых в страховой стаж.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в выполнении  задания студентами связаны с ошибкой в формулировке понятия: в заданиях, где ответ предполагает цифровое значение, необходимо было указать правильный ответ пропись.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 И.И.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вопросе касающегося определения понятия «Деликтоспособность».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вопросах касающихся определения понятия занятость граждан, занятые граждане.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4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Гражданский процесс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вопросах касающихся определения понятия правоспособность и дееспособность в гражданском процессе.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4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право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вопросах касающихся определений понятий, не верно группировали методы  и источники трудовых правоотношений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4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ошибки, в вопросах касающихся определений понятий, не верно соотносили устройство государства и формы государства.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51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Мусина А.Р.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02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вопросе, где нужно было указать пропущенное слово, а именно указали во множественном числе.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вопросах по теме «Правоспособность и дееспособность физических лиц».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9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вопросах, касающихся раздела «Конституционное право России»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  <a:tr h="142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социальной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  <a:tc>
                  <a:txBody>
                    <a:bodyPr/>
                    <a:lstStyle/>
                    <a:p>
                      <a:pPr indent="29146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допустили ошибки в вопросах, касающихся определений размера пособий по уходу за ребенком, не верно давали определение дефиниций.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03" marR="152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ВНУТРЕННЕЙ НЕЗАВИСИМОЙ ОЦЕНКИ КАЧЕСТВА ОБРАЗОВАНИЯ (НА ОСНОВЕ ФОС),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ПРЕПОДАВАТЕЛЯМИ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ПЦК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учета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51752"/>
              </p:ext>
            </p:extLst>
          </p:nvPr>
        </p:nvGraphicFramePr>
        <p:xfrm>
          <a:off x="724619" y="1690677"/>
          <a:ext cx="7366957" cy="6753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891"/>
                <a:gridCol w="2658240"/>
                <a:gridCol w="1033030"/>
                <a:gridCol w="546949"/>
                <a:gridCol w="546949"/>
                <a:gridCol w="546949"/>
                <a:gridCol w="546949"/>
              </a:tblGrid>
              <a:tr h="2220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МДК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Показатели успеваемости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группе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93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успевае-мость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Кач. усп.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Г.В.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 учет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Г.В.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 учет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Г.В.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Агитационная работа в стр.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373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Г.В.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различных видов  страх.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кассовых операций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кассовых операций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кассовых операций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кассовых операций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М.Л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 учет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Ф-21-21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Ф-22-21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Афлятунова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БУ источников МДК 02.01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БУ источников МДК 02.01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БУ источников МДК 02.01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БУ источников МДК 02.01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ТСБО (МДК 04.01)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ТСБО (МДК 04.01)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ТСБО (МДК 04.01)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Тимиргазеева З.М.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ТСБО (МДК 04.01)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бух. учёта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бух. учёта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бух. учёта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бух. учёта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учёт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учёт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  <a:tr h="18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Лысенкова А.В.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учёт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30015"/>
              </p:ext>
            </p:extLst>
          </p:nvPr>
        </p:nvGraphicFramePr>
        <p:xfrm>
          <a:off x="560716" y="1707674"/>
          <a:ext cx="7703391" cy="932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3609"/>
                <a:gridCol w="2195758"/>
                <a:gridCol w="1204044"/>
                <a:gridCol w="637495"/>
                <a:gridCol w="637495"/>
                <a:gridCol w="637495"/>
                <a:gridCol w="637495"/>
              </a:tblGrid>
              <a:tr h="2069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МДК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успеваемости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группе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310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успевае-мость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Кач. усп.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(русский)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(русский)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ПСО-106-22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(русский)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Самарина В.Б.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(русский)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Голичев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Ф-16-22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(русский)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(русский)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(русский)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ПСО-103-22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О.Ф.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(русский)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Ф-105-22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философии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БУ-21-21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Резванова Э.Д.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Ф-12-22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  <a:tr h="12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Санкина Н.Н.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Ф-14-22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14" marR="2781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8881" y="219994"/>
            <a:ext cx="850623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ВНУТРЕННЕЙ НЕЗАВИСИМОЙ ОЦЕНКИ КАЧЕСТВА ОБРАЗОВАНИЯ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ОСНОВЕ ФОС),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ПРЕПОДАВАТЕЛЯМИ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ПЦК_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2022-2023 учебный год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5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408" y="365126"/>
            <a:ext cx="9247517" cy="122875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0625046"/>
              </p:ext>
            </p:extLst>
          </p:nvPr>
        </p:nvGraphicFramePr>
        <p:xfrm>
          <a:off x="628650" y="1746250"/>
          <a:ext cx="7937380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8505"/>
                <a:gridCol w="1762029"/>
                <a:gridCol w="1343480"/>
                <a:gridCol w="577970"/>
                <a:gridCol w="586596"/>
                <a:gridCol w="543464"/>
                <a:gridCol w="1285336"/>
              </a:tblGrid>
              <a:tr h="1826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МДК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посещаемости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успеваемости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группе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273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успевае-мость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Кач. усп.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Шарифьянова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З.Ф.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Страховое дело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Шарифьянова З.Ф.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Страховое дело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ПСО-21-21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Шарифьянова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З.Ф.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Страховое дело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ПСО-22-21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Шарифьянова З.Ф.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Страховое дело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ПСО-23-21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Шарифьянова З.Ф.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Страховое дело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ПСО-24-21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Адеева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БУ-13-22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Адеева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БД-11-22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10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Адеева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БД-12-22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319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Ханнанова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Л.Р.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Документальное и программное обеспечение страховых операций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319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Ханнанова Л.Р.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МДК.01.01 Посреднические продажи страховых продуктов(по отраслям)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319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Ханнанова Л.Р.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МДК.01.02. Прямые продажи страховых продуктов (по отраслям)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  <a:tr h="213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Ханнанова Л.Р.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МДК.01.03. Интернет-продажи страховых полисов (по отраслям)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СД-104-22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812" y="-150472"/>
            <a:ext cx="6374034" cy="108391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Удовлетворены ли Вы качеством образовательных услуг?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1993" y="472666"/>
            <a:ext cx="1724227" cy="611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11685473"/>
              </p:ext>
            </p:extLst>
          </p:nvPr>
        </p:nvGraphicFramePr>
        <p:xfrm>
          <a:off x="188813" y="1505122"/>
          <a:ext cx="4394186" cy="300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384" y="4526291"/>
            <a:ext cx="439418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977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3518459"/>
              </p:ext>
            </p:extLst>
          </p:nvPr>
        </p:nvGraphicFramePr>
        <p:xfrm>
          <a:off x="4649262" y="3738166"/>
          <a:ext cx="4402042" cy="300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7414" y="3085562"/>
            <a:ext cx="4402318" cy="646331"/>
          </a:xfrm>
          <a:prstGeom prst="rect">
            <a:avLst/>
          </a:prstGeom>
          <a:noFill/>
          <a:ln w="22225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опроса – 673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1644978" y="5238612"/>
            <a:ext cx="1583703" cy="1228177"/>
          </a:xfrm>
          <a:prstGeom prst="upArrow">
            <a:avLst>
              <a:gd name="adj1" fmla="val 50000"/>
              <a:gd name="adj2" fmla="val 40686"/>
            </a:avLst>
          </a:prstGeom>
          <a:noFill/>
          <a:ln w="25400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Дек., 2022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995447" y="1640265"/>
            <a:ext cx="1608659" cy="1366886"/>
          </a:xfrm>
          <a:prstGeom prst="downArrow">
            <a:avLst>
              <a:gd name="adj1" fmla="val 50000"/>
              <a:gd name="adj2" fmla="val 39655"/>
            </a:avLst>
          </a:prstGeom>
          <a:solidFill>
            <a:schemeClr val="bg1"/>
          </a:solidFill>
          <a:ln w="22225"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Апр., 2023</a:t>
            </a:r>
            <a:endParaRPr lang="ru-RU" b="1" dirty="0">
              <a:solidFill>
                <a:srgbClr val="2565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</TotalTime>
  <Words>3125</Words>
  <Application>Microsoft Office PowerPoint</Application>
  <PresentationFormat>Экран (4:3)</PresentationFormat>
  <Paragraphs>1540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Презентация PowerPoint</vt:lpstr>
      <vt:lpstr>Презентация PowerPoint</vt:lpstr>
      <vt:lpstr>График проведения внутренней независимой оценки качества образования по образовательным программам среднего профессионального образования в Уфимском филиале Финуниверситета на 2022/2023 учебный год </vt:lpstr>
      <vt:lpstr>РЕЗУЛЬТАТЫ  ПРОВЕДЕНИЯ ВНУТРЕННЕЙ НЕЗАВИСИМОЙ ОЦЕНКИ КАЧЕСТВА ОБРАЗОВАНИЯ (НА ОСНОВЕ ФОС), ПРОВЕДЕННОЙ ПРЕПОДАВАТЕЛЯМИ  ПЦК правовых дисциплин 2022-2023 учебный год </vt:lpstr>
      <vt:lpstr>РЕЗУЛЬТАТЫ  ПРОВЕДЕНИЯ ВНУТРЕННЕЙ НЕЗАВИСИМОЙ ОЦЕНКИ КАЧЕСТВА ОБРАЗОВАНИЯ (НА ОСНОВЕ ФОС), ПРОВЕДЕННОЙ ПРЕПОДАВАТЕЛЯМИ  ПЦК правовых дисциплин 2022-2023 учебный год </vt:lpstr>
      <vt:lpstr>РЕЗУЛЬТАТЫ  ПРОВЕДЕНИЯ ВНУТРЕННЕЙ НЕЗАВИСИМОЙ ОЦЕНКИ КАЧЕСТВА ОБРАЗОВАНИЯ (НА ОСНОВЕ ФОС), ПРОВЕДЕННОЙ ПРЕПОДАВАТЕЛЯМИ  ПЦК бухгалтерского учета 2022-2023 учебный год </vt:lpstr>
      <vt:lpstr>РЕЗУЛЬТАТЫ  ПРОВЕДЕНИЯ ВНУТРЕННЕЙ НЕЗАВИСИМОЙ ОЦЕНКИ КАЧЕСТВА ОБРАЗОВАНИЯ  (НА ОСНОВЕ ФОС), ПРОВЕДЕННОЙ ПРЕПОДАВАТЕЛЯМИ  ПЦК_гуманитарных дисциплин 2022-2023 учебный год   </vt:lpstr>
      <vt:lpstr>  </vt:lpstr>
      <vt:lpstr>  Удовлетворены ли Вы качеством образовательных услуг?</vt:lpstr>
      <vt:lpstr>  Удовлетворены ли Вы ресурсным обеспечением образовательного процесса (квалификация научно-педагогических работников)?</vt:lpstr>
      <vt:lpstr>  Удовлетворены ли Вы ресурсным обеспечением образовательного процесса (удобство пользования ЭБС)?</vt:lpstr>
      <vt:lpstr>  Удовлетворены ли Вы санитарно-гигиеническим состоянием учебных аудиторий?</vt:lpstr>
      <vt:lpstr>  Удовлетворены ли Вы развитием инфраструктуры, с позиции достаточного наличия пунктов общественного питания?</vt:lpstr>
      <vt:lpstr>  Удовлетворены ли Вы оснащенностью учебных аудиторий техническими средствами обучения, в т.ч. интернет-связью?</vt:lpstr>
      <vt:lpstr>  Результаты опроса студентов «Любимый преподаватель»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Ткаченко Ольга Сергеевна</cp:lastModifiedBy>
  <cp:revision>298</cp:revision>
  <cp:lastPrinted>2023-05-11T08:44:10Z</cp:lastPrinted>
  <dcterms:created xsi:type="dcterms:W3CDTF">2016-09-22T16:49:19Z</dcterms:created>
  <dcterms:modified xsi:type="dcterms:W3CDTF">2023-11-14T05:11:26Z</dcterms:modified>
</cp:coreProperties>
</file>