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88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http://6283154ADE95EC07DD0E0BA74E5EEBD8.dms.sberbank.ru/6283154ADE95EC07DD0E0BA74E5EEBD8-454703BFB9D8236F3472536D2E59850A-9F568DA4777A78289075D299022C3387/1.png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http://6283154ADE95EC07DD0E0BA74E5EEBD8.dms.sberbank.ru/6283154ADE95EC07DD0E0BA74E5EEBD8-454703BFB9D8236F3472536D2E59850A-9F568DA4777A78289075D299022C3387/1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" name="Рисунок 16" descr="http://6283154ADE95EC07DD0E0BA74E5EEBD8.dms.sberbank.ru/6283154ADE95EC07DD0E0BA74E5EEBD8-454703BFB9D8236F3472536D2E59850A-9F568DA4777A78289075D299022C338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8" name="Рисунок 17" descr="http://6283154ADE95EC07DD0E0BA74E5EEBD8.dms.sberbank.ru/6283154ADE95EC07DD0E0BA74E5EEBD8-454703BFB9D8236F3472536D2E59850A-9F568DA4777A78289075D299022C338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9" name="Рисунок 18" descr="http://6283154ADE95EC07DD0E0BA74E5EEBD8.dms.sberbank.ru/6283154ADE95EC07DD0E0BA74E5EEBD8-454703BFB9D8236F3472536D2E59850A-9F568DA4777A78289075D299022C338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0" name="Рисунок 19" descr="http://6283154ADE95EC07DD0E0BA74E5EEBD8.dms.sberbank.ru/6283154ADE95EC07DD0E0BA74E5EEBD8-454703BFB9D8236F3472536D2E59850A-9F568DA4777A78289075D299022C338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" name="Рисунок 20" descr="http://6283154ADE95EC07DD0E0BA74E5EEBD8.dms.sberbank.ru/6283154ADE95EC07DD0E0BA74E5EEBD8-454703BFB9D8236F3472536D2E59850A-9F568DA4777A78289075D299022C338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" name="Рисунок 21" descr="http://6283154ADE95EC07DD0E0BA74E5EEBD8.dms.sberbank.ru/6283154ADE95EC07DD0E0BA74E5EEBD8-454703BFB9D8236F3472536D2E59850A-9F568DA4777A78289075D299022C338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3" name="Рисунок 22" descr="http://6283154ADE95EC07DD0E0BA74E5EEBD8.dms.sberbank.ru/6283154ADE95EC07DD0E0BA74E5EEBD8-454703BFB9D8236F3472536D2E59850A-9F568DA4777A78289075D299022C338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коп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" descr="Imag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7398" y="10064691"/>
            <a:ext cx="24498795" cy="371026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Рисунок 3" descr="http://6283154ADE95EC07DD0E0BA74E5EEBD8.dms.sberbank.ru/6283154ADE95EC07DD0E0BA74E5EEBD8-454703BFB9D8236F3472536D2E59850A-9F568DA4777A78289075D299022C3387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коп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"/>
          <p:cNvSpPr/>
          <p:nvPr/>
        </p:nvSpPr>
        <p:spPr>
          <a:xfrm>
            <a:off x="-373889" y="4175831"/>
            <a:ext cx="25131778" cy="9613008"/>
          </a:xfrm>
          <a:prstGeom prst="rect">
            <a:avLst/>
          </a:prstGeom>
          <a:solidFill>
            <a:srgbClr val="31C2A7">
              <a:alpha val="959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mag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60" r:id="rId8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cid:179c6690922ce1e6e14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932" y="9339416"/>
            <a:ext cx="1552576" cy="6009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Государство компенсирует…"/>
          <p:cNvSpPr txBox="1"/>
          <p:nvPr/>
        </p:nvSpPr>
        <p:spPr>
          <a:xfrm>
            <a:off x="8918900" y="5964014"/>
            <a:ext cx="745605" cy="369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lvl="1" indent="0" algn="l" defTabSz="457200">
              <a:lnSpc>
                <a:spcPct val="90000"/>
              </a:lnSpc>
              <a:defRPr sz="20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3%</a:t>
            </a:r>
            <a:endParaRPr lang="ru-RU" dirty="0"/>
          </a:p>
        </p:txBody>
      </p:sp>
      <p:sp>
        <p:nvSpPr>
          <p:cNvPr id="157" name="40%…"/>
          <p:cNvSpPr txBox="1"/>
          <p:nvPr/>
        </p:nvSpPr>
        <p:spPr>
          <a:xfrm>
            <a:off x="1582048" y="10583903"/>
            <a:ext cx="3144216" cy="369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457200">
              <a:lnSpc>
                <a:spcPct val="90000"/>
              </a:lnSpc>
              <a:defRPr sz="2800">
                <a:solidFill>
                  <a:srgbClr val="333F4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dirty="0"/>
              <a:t>40%</a:t>
            </a:r>
            <a:endParaRPr b="0" dirty="0"/>
          </a:p>
        </p:txBody>
      </p:sp>
      <p:sp>
        <p:nvSpPr>
          <p:cNvPr id="158" name="60%…"/>
          <p:cNvSpPr txBox="1"/>
          <p:nvPr/>
        </p:nvSpPr>
        <p:spPr>
          <a:xfrm>
            <a:off x="5967235" y="10583903"/>
            <a:ext cx="3144216" cy="369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457200">
              <a:lnSpc>
                <a:spcPct val="90000"/>
              </a:lnSpc>
              <a:defRPr sz="2800">
                <a:solidFill>
                  <a:srgbClr val="333F4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dirty="0"/>
              <a:t>60%</a:t>
            </a:r>
            <a:endParaRPr b="0" dirty="0"/>
          </a:p>
        </p:txBody>
      </p:sp>
      <p:sp>
        <p:nvSpPr>
          <p:cNvPr id="159" name="100%…"/>
          <p:cNvSpPr txBox="1"/>
          <p:nvPr/>
        </p:nvSpPr>
        <p:spPr>
          <a:xfrm>
            <a:off x="10132835" y="10583903"/>
            <a:ext cx="3144216" cy="369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457200">
              <a:lnSpc>
                <a:spcPct val="90000"/>
              </a:lnSpc>
              <a:defRPr sz="2100">
                <a:solidFill>
                  <a:srgbClr val="333F4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100%</a:t>
            </a:r>
            <a:endParaRPr b="0" dirty="0"/>
          </a:p>
        </p:txBody>
      </p:sp>
      <p:sp>
        <p:nvSpPr>
          <p:cNvPr id="162" name="Rectangle"/>
          <p:cNvSpPr/>
          <p:nvPr/>
        </p:nvSpPr>
        <p:spPr>
          <a:xfrm rot="5400000">
            <a:off x="8913300" y="10672369"/>
            <a:ext cx="1837149" cy="49103"/>
          </a:xfrm>
          <a:prstGeom prst="rect">
            <a:avLst/>
          </a:prstGeom>
          <a:solidFill>
            <a:srgbClr val="DE52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gradFill flip="none" rotWithShape="1">
                  <a:gsLst>
                    <a:gs pos="0">
                      <a:srgbClr val="00D500"/>
                    </a:gs>
                    <a:gs pos="100000">
                      <a:srgbClr val="FFFF00"/>
                    </a:gs>
                  </a:gsLst>
                  <a:path path="circle">
                    <a:fillToRect l="37721" t="-19636" r="62278" b="119636"/>
                  </a:path>
                </a:gra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 rot="5400000">
            <a:off x="4732418" y="10672369"/>
            <a:ext cx="1837149" cy="49103"/>
          </a:xfrm>
          <a:prstGeom prst="rect">
            <a:avLst/>
          </a:prstGeom>
          <a:solidFill>
            <a:srgbClr val="EDAD4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gradFill flip="none" rotWithShape="1">
                  <a:gsLst>
                    <a:gs pos="0">
                      <a:srgbClr val="00D500"/>
                    </a:gs>
                    <a:gs pos="100000">
                      <a:srgbClr val="FFFF00"/>
                    </a:gs>
                  </a:gsLst>
                  <a:path path="circle">
                    <a:fillToRect l="37721" t="-19636" r="62278" b="119636"/>
                  </a:path>
                </a:gra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4" name="Rectangle"/>
          <p:cNvSpPr/>
          <p:nvPr/>
        </p:nvSpPr>
        <p:spPr>
          <a:xfrm rot="5400000">
            <a:off x="310235" y="10672369"/>
            <a:ext cx="1837149" cy="49103"/>
          </a:xfrm>
          <a:prstGeom prst="rect">
            <a:avLst/>
          </a:prstGeom>
          <a:solidFill>
            <a:srgbClr val="75DEB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gradFill flip="none" rotWithShape="1">
                  <a:gsLst>
                    <a:gs pos="0">
                      <a:srgbClr val="00D500"/>
                    </a:gs>
                    <a:gs pos="100000">
                      <a:srgbClr val="FFFF00"/>
                    </a:gs>
                  </a:gsLst>
                  <a:path path="circle">
                    <a:fillToRect l="37721" t="-19636" r="62278" b="119636"/>
                  </a:path>
                </a:gra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Расчет предварительный. Банк вправе отказать в выдаче кредита без объяснения причин.…">
            <a:extLst>
              <a:ext uri="{FF2B5EF4-FFF2-40B4-BE49-F238E27FC236}">
                <a16:creationId xmlns:a16="http://schemas.microsoft.com/office/drawing/2014/main" id="{C16CA4A9-E66A-43A4-B91E-1970E538CA71}"/>
              </a:ext>
            </a:extLst>
          </p:cNvPr>
          <p:cNvSpPr txBox="1"/>
          <p:nvPr/>
        </p:nvSpPr>
        <p:spPr>
          <a:xfrm>
            <a:off x="2825261" y="12480208"/>
            <a:ext cx="798469" cy="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457200">
              <a:defRPr sz="1200" b="0" spc="12">
                <a:solidFill>
                  <a:srgbClr val="333F4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14,4</a:t>
            </a:r>
            <a:r>
              <a:rPr dirty="0" smtClean="0"/>
              <a:t> </a:t>
            </a:r>
            <a:r>
              <a:rPr dirty="0"/>
              <a:t>%</a:t>
            </a:r>
          </a:p>
        </p:txBody>
      </p:sp>
      <p:sp>
        <p:nvSpPr>
          <p:cNvPr id="4" name="Расчет предварительный. Банк вправе отказать в выдаче кредита без объяснения причин.…">
            <a:extLst>
              <a:ext uri="{FF2B5EF4-FFF2-40B4-BE49-F238E27FC236}">
                <a16:creationId xmlns:a16="http://schemas.microsoft.com/office/drawing/2014/main" id="{DDE265AE-A3A7-4A25-922E-5912867D6685}"/>
              </a:ext>
            </a:extLst>
          </p:cNvPr>
          <p:cNvSpPr txBox="1"/>
          <p:nvPr/>
        </p:nvSpPr>
        <p:spPr>
          <a:xfrm>
            <a:off x="7440867" y="12480208"/>
            <a:ext cx="515390" cy="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457200">
              <a:defRPr sz="1200" b="0" spc="12">
                <a:solidFill>
                  <a:srgbClr val="333F4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3</a:t>
            </a:r>
            <a:r>
              <a:rPr dirty="0" smtClean="0"/>
              <a:t>%</a:t>
            </a:r>
            <a:endParaRPr dirty="0"/>
          </a:p>
        </p:txBody>
      </p:sp>
      <p:sp>
        <p:nvSpPr>
          <p:cNvPr id="5" name="Расчет предварительный. Банк вправе отказать в выдаче кредита без объяснения причин.…">
            <a:extLst>
              <a:ext uri="{FF2B5EF4-FFF2-40B4-BE49-F238E27FC236}">
                <a16:creationId xmlns:a16="http://schemas.microsoft.com/office/drawing/2014/main" id="{7B497559-43F5-465E-A393-41759621EA78}"/>
              </a:ext>
            </a:extLst>
          </p:cNvPr>
          <p:cNvSpPr txBox="1"/>
          <p:nvPr/>
        </p:nvSpPr>
        <p:spPr>
          <a:xfrm>
            <a:off x="10682493" y="12480208"/>
            <a:ext cx="641999" cy="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457200">
              <a:defRPr sz="1200" b="0" spc="12">
                <a:solidFill>
                  <a:srgbClr val="333F4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11,4 </a:t>
            </a:r>
            <a:r>
              <a:rPr lang="ru-RU" dirty="0"/>
              <a:t>%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счет предварительный. Банк вправе отказать в выдаче кредита без объяснения причин.…">
            <a:extLst>
              <a:ext uri="{FF2B5EF4-FFF2-40B4-BE49-F238E27FC236}">
                <a16:creationId xmlns:a16="http://schemas.microsoft.com/office/drawing/2014/main" id="{B264EDB0-237B-49B0-925E-CD5C30C65AD2}"/>
              </a:ext>
            </a:extLst>
          </p:cNvPr>
          <p:cNvSpPr txBox="1"/>
          <p:nvPr/>
        </p:nvSpPr>
        <p:spPr>
          <a:xfrm>
            <a:off x="2795117" y="12466310"/>
            <a:ext cx="798469" cy="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457200">
              <a:defRPr sz="1200" b="0" spc="12">
                <a:solidFill>
                  <a:srgbClr val="333F4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bg1"/>
                </a:solidFill>
              </a:rPr>
              <a:t>13,01 %</a:t>
            </a:r>
          </a:p>
        </p:txBody>
      </p:sp>
      <p:sp>
        <p:nvSpPr>
          <p:cNvPr id="6" name="Расчет предварительный. Банк вправе отказать в выдаче кредита без объяснения причин.…">
            <a:extLst>
              <a:ext uri="{FF2B5EF4-FFF2-40B4-BE49-F238E27FC236}">
                <a16:creationId xmlns:a16="http://schemas.microsoft.com/office/drawing/2014/main" id="{7958A8E2-823B-4245-A8DF-66E13F42BD56}"/>
              </a:ext>
            </a:extLst>
          </p:cNvPr>
          <p:cNvSpPr txBox="1"/>
          <p:nvPr/>
        </p:nvSpPr>
        <p:spPr>
          <a:xfrm>
            <a:off x="7400675" y="12474214"/>
            <a:ext cx="515390" cy="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457200">
              <a:defRPr sz="1200" b="0" spc="12">
                <a:solidFill>
                  <a:srgbClr val="333F4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bg1"/>
                </a:solidFill>
              </a:rPr>
              <a:t>8,5 %</a:t>
            </a:r>
          </a:p>
        </p:txBody>
      </p:sp>
      <p:sp>
        <p:nvSpPr>
          <p:cNvPr id="7" name="Расчет предварительный. Банк вправе отказать в выдаче кредита без объяснения причин.…">
            <a:extLst>
              <a:ext uri="{FF2B5EF4-FFF2-40B4-BE49-F238E27FC236}">
                <a16:creationId xmlns:a16="http://schemas.microsoft.com/office/drawing/2014/main" id="{F74E67F9-1A3C-4231-B363-B9C3045BD82E}"/>
              </a:ext>
            </a:extLst>
          </p:cNvPr>
          <p:cNvSpPr txBox="1"/>
          <p:nvPr/>
        </p:nvSpPr>
        <p:spPr>
          <a:xfrm>
            <a:off x="10642301" y="12474214"/>
            <a:ext cx="641999" cy="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457200">
              <a:defRPr sz="1200" b="0" spc="12">
                <a:solidFill>
                  <a:srgbClr val="333F4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>
                <a:solidFill>
                  <a:schemeClr val="bg1"/>
                </a:solidFill>
              </a:rPr>
              <a:t>4,51 %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166" y="12481645"/>
            <a:ext cx="614834" cy="2849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674" y="12500695"/>
            <a:ext cx="474873" cy="2849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5153" y="12500695"/>
            <a:ext cx="655818" cy="26587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53" y="4533900"/>
            <a:ext cx="12776747" cy="790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683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74" y="2248617"/>
            <a:ext cx="8391024" cy="9526507"/>
          </a:xfrm>
          <a:prstGeom prst="rect">
            <a:avLst/>
          </a:prstGeom>
          <a:effectLst>
            <a:glow rad="622300">
              <a:srgbClr val="92D050">
                <a:alpha val="13000"/>
              </a:srgbClr>
            </a:glow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455" y="-20543"/>
            <a:ext cx="9784640" cy="48706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2" y="2917128"/>
            <a:ext cx="6633916" cy="7913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r="6807"/>
          <a:stretch/>
        </p:blipFill>
        <p:spPr>
          <a:xfrm>
            <a:off x="13804490" y="9319382"/>
            <a:ext cx="10579510" cy="4419479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9463351" y="6742416"/>
            <a:ext cx="16510667" cy="154296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err="1" smtClean="0"/>
              <a:t>Муртазина</a:t>
            </a:r>
            <a:r>
              <a:rPr lang="ru-RU" dirty="0" smtClean="0"/>
              <a:t> </a:t>
            </a:r>
            <a:r>
              <a:rPr lang="ru-RU" dirty="0" err="1" smtClean="0"/>
              <a:t>Айгуль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8-917-802-42-92</a:t>
            </a:r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0877046" y="5042646"/>
            <a:ext cx="12464218" cy="154296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4000" dirty="0" smtClean="0"/>
              <a:t>Вы можете обратиться к сотруднику банка по вопросам подключения любых сервисов </a:t>
            </a:r>
            <a:r>
              <a:rPr lang="ru-RU" sz="4000" dirty="0" err="1" smtClean="0"/>
              <a:t>Сбера</a:t>
            </a:r>
            <a:endParaRPr lang="ru-RU" sz="4000" dirty="0"/>
          </a:p>
        </p:txBody>
      </p:sp>
      <p:pic>
        <p:nvPicPr>
          <p:cNvPr id="11" name="Рисунок 10" descr="cid:179c6690922ce1e6e141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2" y="2917128"/>
            <a:ext cx="6977329" cy="818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79c6c5c45181dfccf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215" y="8891700"/>
            <a:ext cx="48672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670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36</Words>
  <Application>Microsoft Office PowerPoint</Application>
  <PresentationFormat>Произвольный</PresentationFormat>
  <Paragraphs>12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Helvetica</vt:lpstr>
      <vt:lpstr>Helvetica Neue</vt:lpstr>
      <vt:lpstr>Helvetica Neue Light</vt:lpstr>
      <vt:lpstr>Helvetica Neue Medium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Губайдуллина Светлана Фатихьяновна</cp:lastModifiedBy>
  <cp:revision>29</cp:revision>
  <dcterms:modified xsi:type="dcterms:W3CDTF">2021-06-01T08:59:05Z</dcterms:modified>
</cp:coreProperties>
</file>