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2" r:id="rId3"/>
    <p:sldId id="263" r:id="rId4"/>
    <p:sldId id="266" r:id="rId5"/>
    <p:sldId id="267" r:id="rId6"/>
    <p:sldId id="268" r:id="rId7"/>
    <p:sldId id="272" r:id="rId8"/>
    <p:sldId id="273" r:id="rId9"/>
    <p:sldId id="269" r:id="rId10"/>
    <p:sldId id="274" r:id="rId11"/>
    <p:sldId id="275" r:id="rId12"/>
    <p:sldId id="278" r:id="rId13"/>
    <p:sldId id="277" r:id="rId14"/>
    <p:sldId id="283" r:id="rId15"/>
    <p:sldId id="279" r:id="rId16"/>
    <p:sldId id="280" r:id="rId17"/>
    <p:sldId id="285" r:id="rId18"/>
    <p:sldId id="286" r:id="rId19"/>
    <p:sldId id="289" r:id="rId20"/>
    <p:sldId id="290" r:id="rId21"/>
    <p:sldId id="291" r:id="rId22"/>
    <p:sldId id="296" r:id="rId23"/>
    <p:sldId id="292" r:id="rId24"/>
    <p:sldId id="293" r:id="rId25"/>
    <p:sldId id="294" r:id="rId26"/>
    <p:sldId id="295" r:id="rId27"/>
    <p:sldId id="287" r:id="rId28"/>
    <p:sldId id="288" r:id="rId2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4" autoAdjust="0"/>
    <p:restoredTop sz="94154" autoAdjust="0"/>
  </p:normalViewPr>
  <p:slideViewPr>
    <p:cSldViewPr snapToGrid="0">
      <p:cViewPr varScale="1">
        <p:scale>
          <a:sx n="109" d="100"/>
          <a:sy n="109" d="100"/>
        </p:scale>
        <p:origin x="17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B786-E206-44D1-91E6-0480ADFB1831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EECC-04D2-4781-B3B5-B62E617FF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32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B786-E206-44D1-91E6-0480ADFB1831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EECC-04D2-4781-B3B5-B62E617FF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61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B786-E206-44D1-91E6-0480ADFB1831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EECC-04D2-4781-B3B5-B62E617FF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48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B786-E206-44D1-91E6-0480ADFB1831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EECC-04D2-4781-B3B5-B62E617FF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43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B786-E206-44D1-91E6-0480ADFB1831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EECC-04D2-4781-B3B5-B62E617FF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35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B786-E206-44D1-91E6-0480ADFB1831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EECC-04D2-4781-B3B5-B62E617FF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98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B786-E206-44D1-91E6-0480ADFB1831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EECC-04D2-4781-B3B5-B62E617FF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7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B786-E206-44D1-91E6-0480ADFB1831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EECC-04D2-4781-B3B5-B62E617FF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83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B786-E206-44D1-91E6-0480ADFB1831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EECC-04D2-4781-B3B5-B62E617FF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56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B786-E206-44D1-91E6-0480ADFB1831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EECC-04D2-4781-B3B5-B62E617FF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89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B786-E206-44D1-91E6-0480ADFB1831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EECC-04D2-4781-B3B5-B62E617FF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7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AB786-E206-44D1-91E6-0480ADFB1831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1EECC-04D2-4781-B3B5-B62E617FF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11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1665" y="3228069"/>
            <a:ext cx="5700584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1" y="0"/>
            <a:ext cx="9161651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673150" y="405410"/>
            <a:ext cx="83225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/>
              <a:t>Лауреаты Нобелевской премии по экономике</a:t>
            </a:r>
            <a:br>
              <a:rPr lang="ru-RU" sz="6000" b="1" dirty="0"/>
            </a:br>
            <a:r>
              <a:rPr lang="ru-RU" sz="4800" b="1" dirty="0"/>
              <a:t>(</a:t>
            </a:r>
            <a:r>
              <a:rPr lang="ru-RU" sz="4800" b="1" dirty="0" smtClean="0"/>
              <a:t>2010-2021 </a:t>
            </a:r>
            <a:r>
              <a:rPr lang="ru-RU" sz="4800" b="1" dirty="0"/>
              <a:t>гг.)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5253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326122"/>
              </p:ext>
            </p:extLst>
          </p:nvPr>
        </p:nvGraphicFramePr>
        <p:xfrm>
          <a:off x="-1066801" y="1484531"/>
          <a:ext cx="11277600" cy="438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2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5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7732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0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46377" y="185887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Лауреаты Нобелевской премии по экономике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(2010-2018 гг.)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388441" y="775032"/>
            <a:ext cx="2286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2014 год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57600" y="201792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58820" y="1484532"/>
            <a:ext cx="547328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Жан Тироль (Франция)</a:t>
            </a:r>
          </a:p>
          <a:p>
            <a:pPr algn="ctr"/>
            <a:endParaRPr lang="ru-RU" sz="2000" b="1" dirty="0"/>
          </a:p>
          <a:p>
            <a:pPr indent="457200" algn="just"/>
            <a:r>
              <a:rPr lang="ru-RU" sz="2000" dirty="0"/>
              <a:t>Нобелевская премия по экономике присуждена за «анализ рыночной власти и регулирования» в отраслях с несколькими крупными фирмами. </a:t>
            </a:r>
          </a:p>
          <a:p>
            <a:pPr indent="457200" algn="just"/>
            <a:r>
              <a:rPr lang="ru-RU" sz="2000" dirty="0"/>
              <a:t>Отсутствие регулирования на таких рынках приводит к социально нежелательным результатам: неоправданно высоким ценам или доминированию неэффективных компаний. </a:t>
            </a:r>
          </a:p>
          <a:p>
            <a:pPr indent="457200" algn="just"/>
            <a:r>
              <a:rPr lang="ru-RU" sz="2000" dirty="0"/>
              <a:t>Теория Тироля отвечает на вопрос: как правительство должно «поддерживать крупные компании, помогая им повышать производительность, и в то же время предотвращать тот вред, которые те могли бы причинить конкурентам или потребителям».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2" y="2017929"/>
            <a:ext cx="2918586" cy="401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9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156522" y="244381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Лауреаты Нобелевской премии по экономике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(2010-2018 гг.)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717956" y="739345"/>
            <a:ext cx="2286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2015 год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57600" y="201792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9" t="6831" r="12509"/>
          <a:stretch/>
        </p:blipFill>
        <p:spPr>
          <a:xfrm>
            <a:off x="4797861" y="1451889"/>
            <a:ext cx="3250280" cy="28366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6522" y="4433316"/>
            <a:ext cx="87321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В 2015 году Нобелевская премия была присуждена Энгусу Дитону «за анализ потребления, бедности и благосостояния». </a:t>
            </a:r>
          </a:p>
          <a:p>
            <a:pPr indent="457200" algn="just"/>
            <a:r>
              <a:rPr lang="ru-RU" dirty="0"/>
              <a:t>Исследования Дитона внесли большой вклад в понимание того, как делают выбор отдельные потребители, что важно для формирования экономической политики, способствующей благосостоянию и снижающей бедность.</a:t>
            </a:r>
          </a:p>
          <a:p>
            <a:pPr indent="457200" algn="just"/>
            <a:r>
              <a:rPr lang="ru-RU" dirty="0"/>
              <a:t>Его исследования являются основополагающими для становления нового направления – экономики счастья.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74395" y="2224505"/>
            <a:ext cx="33032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        </a:t>
            </a:r>
            <a:r>
              <a:rPr lang="ru-RU" sz="3200" dirty="0"/>
              <a:t>Энгус Дитон </a:t>
            </a:r>
          </a:p>
          <a:p>
            <a:r>
              <a:rPr lang="ru-RU" sz="2400" dirty="0"/>
              <a:t>(США, Великобритания)</a:t>
            </a:r>
          </a:p>
        </p:txBody>
      </p:sp>
    </p:spTree>
    <p:extLst>
      <p:ext uri="{BB962C8B-B14F-4D97-AF65-F5344CB8AC3E}">
        <p14:creationId xmlns:p14="http://schemas.microsoft.com/office/powerpoint/2010/main" val="284503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46"/>
            <a:ext cx="9144000" cy="6896220"/>
          </a:xfrm>
        </p:spPr>
      </p:pic>
      <p:sp>
        <p:nvSpPr>
          <p:cNvPr id="6" name="Прямоугольник 5"/>
          <p:cNvSpPr/>
          <p:nvPr/>
        </p:nvSpPr>
        <p:spPr>
          <a:xfrm>
            <a:off x="296562" y="33477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Лауреаты Нобелевской премии по экономике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(2010-2018 гг.)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705600" y="574785"/>
            <a:ext cx="2286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2016 год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57600" y="201792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3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24" y="1652465"/>
            <a:ext cx="2776168" cy="328964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22514" y="1558072"/>
            <a:ext cx="49911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      Оливер </a:t>
            </a:r>
            <a:r>
              <a:rPr lang="ru-RU" sz="3200" b="1" dirty="0"/>
              <a:t>Харт (США)</a:t>
            </a:r>
          </a:p>
          <a:p>
            <a:endParaRPr lang="ru-RU" sz="2400" dirty="0" smtClean="0"/>
          </a:p>
          <a:p>
            <a:r>
              <a:rPr lang="ru-RU" sz="2400" dirty="0" smtClean="0"/>
              <a:t>сделал </a:t>
            </a:r>
            <a:r>
              <a:rPr lang="ru-RU" sz="2400" dirty="0"/>
              <a:t>прорыв в понимании неполных контрактов, что важно при анализе сложных финансовых контрактов и приватизации активов.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3363" y="5045723"/>
            <a:ext cx="82840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/>
              <a:t>Оливер Харт и Бенгт Хольстрём разработали новые модели контрактов для изучения реальных отношений в экономике, корпоративном управлении, политике и других сферах.</a:t>
            </a:r>
          </a:p>
        </p:txBody>
      </p:sp>
    </p:spTree>
    <p:extLst>
      <p:ext uri="{BB962C8B-B14F-4D97-AF65-F5344CB8AC3E}">
        <p14:creationId xmlns:p14="http://schemas.microsoft.com/office/powerpoint/2010/main" val="78548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543360"/>
              </p:ext>
            </p:extLst>
          </p:nvPr>
        </p:nvGraphicFramePr>
        <p:xfrm>
          <a:off x="-1" y="1484531"/>
          <a:ext cx="9144001" cy="438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5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7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1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7732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0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185058" y="83941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Лауреаты Нобелевской премии по экономике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(2010-2018 гг.)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400797" y="662041"/>
            <a:ext cx="22860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2016 год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57600" y="201792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62" y="1883230"/>
            <a:ext cx="2791076" cy="38202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57600" y="1493038"/>
            <a:ext cx="502919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Бенгт Роберт Хольстрём </a:t>
            </a:r>
            <a:r>
              <a:rPr lang="ru-RU" sz="2400" b="1" dirty="0"/>
              <a:t>(Финляндия) </a:t>
            </a:r>
          </a:p>
          <a:p>
            <a:endParaRPr lang="ru-RU" sz="2400" b="1" dirty="0"/>
          </a:p>
          <a:p>
            <a:pPr algn="just"/>
            <a:r>
              <a:rPr lang="ru-RU" sz="2800" dirty="0"/>
              <a:t>создал теория динамических стимулов и вывел принцип информативности: оплата труда не должна зависеть от абсолютного параметра (например, зарплата учителя от результата ЕГЭ).</a:t>
            </a:r>
          </a:p>
        </p:txBody>
      </p:sp>
    </p:spTree>
    <p:extLst>
      <p:ext uri="{BB962C8B-B14F-4D97-AF65-F5344CB8AC3E}">
        <p14:creationId xmlns:p14="http://schemas.microsoft.com/office/powerpoint/2010/main" val="331099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72922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Лауреаты Нобелевской премии по экономике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(2010-2018 гг.)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596740" y="708549"/>
            <a:ext cx="22860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2017 год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57600" y="201792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86198" y="1121985"/>
            <a:ext cx="4996545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Ричард Талер (США) </a:t>
            </a:r>
          </a:p>
          <a:p>
            <a:pPr algn="just"/>
            <a:r>
              <a:rPr lang="ru-RU" sz="2000" dirty="0"/>
              <a:t>Нобелевская премия за исследования в области микро-, а не макроэкономики стала уже устойчивой тенденцией последних лет. Экономическая наука начинает изучать то, каким образом формируются предпосылки для экономических моделей с точки зрения поведенческих основ.</a:t>
            </a:r>
          </a:p>
          <a:p>
            <a:pPr algn="just"/>
            <a:r>
              <a:rPr lang="ru-RU" sz="2000" dirty="0"/>
              <a:t>В последние десятилетия стало очевидно, что стандартная модель рационального индивида часто не применима: мотивы экономических агентов не всегда связаны с максимизацией прибыли. Ричард Талер, пионер так называемой поведенческой экономики, удостоился награды за изучение механизма принятия решений людьми на стыке экономики и психологии.</a:t>
            </a:r>
          </a:p>
          <a:p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0" y="1852198"/>
            <a:ext cx="3020238" cy="431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2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" name="Прямоугольник 11"/>
          <p:cNvSpPr/>
          <p:nvPr/>
        </p:nvSpPr>
        <p:spPr>
          <a:xfrm>
            <a:off x="3657600" y="201792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19274" y="1263876"/>
            <a:ext cx="53622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dirty="0"/>
              <a:t>С 1969 по 2018 год премия присуждалась 48 раз, а ее лауреатами становились 78 ученых. </a:t>
            </a:r>
          </a:p>
          <a:p>
            <a:pPr indent="457200"/>
            <a:r>
              <a:rPr lang="ru-RU" sz="2400" dirty="0"/>
              <a:t>Расхождение между количеством премий и ее лауреатами обусловлена тем, что одна премия может присуждаться сразу нескольким лицам.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58985" y="4299411"/>
            <a:ext cx="492578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200" dirty="0"/>
              <a:t>Два ученых одновременно получали премию 17 раз, пять раз ее делили между тремя экономистами, в половине же случаев премия доставалась одному человеку.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41" y="178987"/>
            <a:ext cx="8852159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6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" name="Прямоугольник 11"/>
          <p:cNvSpPr/>
          <p:nvPr/>
        </p:nvSpPr>
        <p:spPr>
          <a:xfrm>
            <a:off x="3657600" y="201792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60372" y="2760465"/>
            <a:ext cx="481643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Единственным советским ученым, получившим премию по экономике, был математик и экономист Леонид Канторович: в 1975 году он получил награду «за вклад в теорию оптимального распределения ресурсов».</a:t>
            </a:r>
          </a:p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92" y="1648583"/>
            <a:ext cx="3218028" cy="414443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504613" y="1648583"/>
            <a:ext cx="331629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Леонид Канторович </a:t>
            </a:r>
          </a:p>
          <a:p>
            <a:r>
              <a:rPr lang="ru-RU" sz="2800" dirty="0"/>
              <a:t>         (Россия)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20" y="178101"/>
            <a:ext cx="8852159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8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43070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Лауреаты Нобелевской премии по экономике</a:t>
            </a:r>
            <a:br>
              <a:rPr lang="ru-RU" sz="2800" dirty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34197" y="487584"/>
            <a:ext cx="22860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2018 год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2384" y="988063"/>
            <a:ext cx="555715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3200" b="1" dirty="0"/>
              <a:t>Уильям Нордхаус (США)</a:t>
            </a:r>
          </a:p>
          <a:p>
            <a:pPr indent="457200" algn="ctr"/>
            <a:endParaRPr lang="ru-RU" sz="2400" b="1" dirty="0"/>
          </a:p>
          <a:p>
            <a:pPr algn="just"/>
            <a:r>
              <a:rPr lang="ru-RU" sz="2000" dirty="0"/>
              <a:t>	</a:t>
            </a:r>
            <a:r>
              <a:rPr lang="ru-RU" dirty="0"/>
              <a:t>Уильям Нордхаус разработал модель, описывающую связь между экономической активностью и климатическими изменениями. 	</a:t>
            </a:r>
            <a:r>
              <a:rPr lang="ru-RU" dirty="0" smtClean="0"/>
              <a:t>Модель </a:t>
            </a:r>
            <a:r>
              <a:rPr lang="ru-RU" dirty="0"/>
              <a:t>показывает, что наиболее эффективным способом борьбы с климатическими изменениями, которые вызваны выбросами парниковых газов в атмосферу, является налог на эти выбросы, равномерно распределенный между всеми странами.</a:t>
            </a:r>
          </a:p>
          <a:p>
            <a:pPr algn="just"/>
            <a:r>
              <a:rPr lang="ru-RU" dirty="0"/>
              <a:t>	Нордхаус – первый, кто стал смотреть на изменение климата как на экономическую проблему.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6" t="317" r="37955" b="20952"/>
          <a:stretch/>
        </p:blipFill>
        <p:spPr>
          <a:xfrm>
            <a:off x="6400799" y="1619316"/>
            <a:ext cx="2547257" cy="35457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76199" y="5753530"/>
            <a:ext cx="88065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prstClr val="black"/>
                </a:solidFill>
              </a:rPr>
              <a:t>	Премия присуждена «</a:t>
            </a:r>
            <a:r>
              <a:rPr lang="ru-RU" sz="2000" b="1" dirty="0">
                <a:solidFill>
                  <a:prstClr val="black"/>
                </a:solidFill>
              </a:rPr>
              <a:t>за исследования по интеграции изменения климата в долгосрочный макроэкономический анализ</a:t>
            </a:r>
            <a:r>
              <a:rPr lang="ru-RU" sz="2000" dirty="0">
                <a:solidFill>
                  <a:prstClr val="black"/>
                </a:solidFill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48377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43544" y="45236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Лауреаты Нобелевской премии по экономике</a:t>
            </a:r>
            <a:br>
              <a:rPr lang="ru-RU" sz="2800" dirty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57600" y="201792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00401" y="1425539"/>
            <a:ext cx="53884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              Пол </a:t>
            </a:r>
            <a:r>
              <a:rPr lang="ru-RU" sz="2800" b="1" dirty="0"/>
              <a:t>Ромер (США</a:t>
            </a:r>
            <a:r>
              <a:rPr lang="ru-RU" sz="2800" b="1" dirty="0" smtClean="0"/>
              <a:t>)</a:t>
            </a:r>
          </a:p>
          <a:p>
            <a:endParaRPr lang="ru-RU" sz="2800" b="1" dirty="0"/>
          </a:p>
          <a:p>
            <a:pPr algn="just"/>
            <a:r>
              <a:rPr lang="ru-RU" sz="2000" dirty="0" smtClean="0"/>
              <a:t>Пол </a:t>
            </a:r>
            <a:r>
              <a:rPr lang="ru-RU" sz="2000" dirty="0"/>
              <a:t>Ромер заложил основы </a:t>
            </a:r>
            <a:r>
              <a:rPr lang="ru-RU" sz="2000" i="1" dirty="0"/>
              <a:t>теории эндогенного роста, </a:t>
            </a:r>
            <a:r>
              <a:rPr lang="ru-RU" sz="2000" dirty="0"/>
              <a:t>согласно</a:t>
            </a:r>
            <a:r>
              <a:rPr lang="ru-RU" sz="2000" i="1" dirty="0"/>
              <a:t> </a:t>
            </a:r>
            <a:r>
              <a:rPr lang="ru-RU" sz="2000" dirty="0"/>
              <a:t>которой устойчивый экономический рост происходит на основе технического прогресса в результате </a:t>
            </a:r>
            <a:r>
              <a:rPr lang="ru-RU" sz="2000" b="1" dirty="0"/>
              <a:t>систематического обучения работников</a:t>
            </a:r>
            <a:r>
              <a:rPr lang="ru-RU" sz="2000" dirty="0"/>
              <a:t>. </a:t>
            </a:r>
          </a:p>
          <a:p>
            <a:pPr algn="just"/>
            <a:r>
              <a:rPr lang="ru-RU" sz="2000" dirty="0" smtClean="0"/>
              <a:t>Причина </a:t>
            </a:r>
            <a:r>
              <a:rPr lang="ru-RU" sz="2000" dirty="0"/>
              <a:t>экономического роста – это знания, идеи, технологии и вложения в технологии. Это дало объяснение, почему в развитых странах продолжается стабильный экономический подъем.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94659" y="5652377"/>
            <a:ext cx="75002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2000" dirty="0"/>
              <a:t>Премию вручена </a:t>
            </a:r>
            <a:r>
              <a:rPr lang="ru-RU" sz="2000" b="1" dirty="0"/>
              <a:t>«за исследования по интеграции технологических инноваций в долгосрочный макроэкономический анализ»</a:t>
            </a:r>
            <a:r>
              <a:rPr lang="ru-RU" sz="2000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r="47055" b="6190"/>
          <a:stretch/>
        </p:blipFill>
        <p:spPr>
          <a:xfrm>
            <a:off x="249612" y="1800217"/>
            <a:ext cx="2701177" cy="31487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61995" y="499206"/>
            <a:ext cx="1683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>
                <a:solidFill>
                  <a:prstClr val="white"/>
                </a:solidFill>
              </a:rPr>
              <a:t>2018 год</a:t>
            </a:r>
          </a:p>
        </p:txBody>
      </p:sp>
    </p:spTree>
    <p:extLst>
      <p:ext uri="{BB962C8B-B14F-4D97-AF65-F5344CB8AC3E}">
        <p14:creationId xmlns:p14="http://schemas.microsoft.com/office/powerpoint/2010/main" val="199566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1094974" y="27130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Лауреаты Нобелевской премии по экономике</a:t>
            </a:r>
            <a:br>
              <a:rPr lang="ru-RU" sz="2800" dirty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57600" y="201792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00401" y="1425539"/>
            <a:ext cx="5388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              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94659" y="5652377"/>
            <a:ext cx="75002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30263" y="712441"/>
            <a:ext cx="1683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 smtClean="0">
                <a:solidFill>
                  <a:prstClr val="white"/>
                </a:solidFill>
              </a:rPr>
              <a:t>2019 </a:t>
            </a:r>
            <a:r>
              <a:rPr lang="ru-RU" sz="3200" dirty="0">
                <a:solidFill>
                  <a:prstClr val="white"/>
                </a:solidFill>
              </a:rPr>
              <a:t>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56720" y="2052696"/>
            <a:ext cx="47106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Нобелевскую премию по экономике в 2019 году получили </a:t>
            </a:r>
            <a:endParaRPr lang="ru-RU" sz="2800" dirty="0" smtClean="0"/>
          </a:p>
          <a:p>
            <a:pPr algn="ctr"/>
            <a:r>
              <a:rPr lang="ru-RU" sz="2800" dirty="0" smtClean="0"/>
              <a:t>Абиджит </a:t>
            </a:r>
            <a:r>
              <a:rPr lang="ru-RU" sz="2800" dirty="0"/>
              <a:t>Банерджи (США), </a:t>
            </a:r>
            <a:endParaRPr lang="ru-RU" sz="2800" dirty="0" smtClean="0"/>
          </a:p>
          <a:p>
            <a:pPr algn="ctr"/>
            <a:r>
              <a:rPr lang="ru-RU" sz="2800" dirty="0" smtClean="0"/>
              <a:t>Эстер </a:t>
            </a:r>
            <a:r>
              <a:rPr lang="ru-RU" sz="2800" dirty="0"/>
              <a:t>Дюфло (Франция) и </a:t>
            </a:r>
            <a:endParaRPr lang="ru-RU" sz="2800" dirty="0" smtClean="0"/>
          </a:p>
          <a:p>
            <a:pPr algn="ctr"/>
            <a:r>
              <a:rPr lang="ru-RU" sz="2800" dirty="0" smtClean="0"/>
              <a:t>Майкл </a:t>
            </a:r>
            <a:r>
              <a:rPr lang="ru-RU" sz="2800" dirty="0"/>
              <a:t>Крамер (США) </a:t>
            </a:r>
            <a:endParaRPr lang="ru-RU" sz="2800" dirty="0" smtClean="0"/>
          </a:p>
          <a:p>
            <a:pPr algn="ctr"/>
            <a:r>
              <a:rPr lang="ru-RU" sz="2800" dirty="0" smtClean="0"/>
              <a:t>за внедрение нового подхода к способам борьбы с глобальной бедностью.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8"/>
          <a:stretch/>
        </p:blipFill>
        <p:spPr>
          <a:xfrm>
            <a:off x="423744" y="2516171"/>
            <a:ext cx="3090550" cy="26760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94659" y="5683155"/>
            <a:ext cx="2348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Майкл </a:t>
            </a:r>
            <a:r>
              <a:rPr lang="ru-RU" dirty="0" smtClean="0"/>
              <a:t>Крамер (США)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975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9131183" cy="68580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2984" y="1698529"/>
            <a:ext cx="2905353" cy="39042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3081" y="370076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Лауреаты Нобелевской премии по экономике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(2010-2018 гг.)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2083" y="5905839"/>
            <a:ext cx="1830373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Альфред Нобель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71321" y="1727026"/>
            <a:ext cx="5404315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sz="2400" dirty="0"/>
              <a:t>С 1969 года по инициативе Банка Швеции присуждается премия по экономическим наукам памяти Альфреда Нобеля, неофициально именуемая Нобелевской премией по экономике. </a:t>
            </a:r>
          </a:p>
          <a:p>
            <a:pPr algn="just"/>
            <a:r>
              <a:rPr lang="ru-RU" sz="2400" dirty="0"/>
              <a:t> 	С 2006 года она называется «Премия Центрального банка Швеции в области экономических наук в память об Альфреде Нобеле».</a:t>
            </a:r>
          </a:p>
        </p:txBody>
      </p:sp>
    </p:spTree>
    <p:extLst>
      <p:ext uri="{BB962C8B-B14F-4D97-AF65-F5344CB8AC3E}">
        <p14:creationId xmlns:p14="http://schemas.microsoft.com/office/powerpoint/2010/main" val="395104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43544" y="45236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Лауреаты Нобелевской премии по экономике</a:t>
            </a:r>
            <a:br>
              <a:rPr lang="ru-RU" sz="2800" dirty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57600" y="201792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61995" y="499206"/>
            <a:ext cx="1683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 smtClean="0">
                <a:solidFill>
                  <a:prstClr val="white"/>
                </a:solidFill>
              </a:rPr>
              <a:t>2019 </a:t>
            </a:r>
            <a:r>
              <a:rPr lang="ru-RU" sz="3200" dirty="0">
                <a:solidFill>
                  <a:prstClr val="white"/>
                </a:solidFill>
              </a:rPr>
              <a:t>год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r="4902" b="24303"/>
          <a:stretch/>
        </p:blipFill>
        <p:spPr>
          <a:xfrm>
            <a:off x="806819" y="1117105"/>
            <a:ext cx="2433796" cy="2753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0"/>
          <a:stretch/>
        </p:blipFill>
        <p:spPr>
          <a:xfrm>
            <a:off x="6162765" y="3784921"/>
            <a:ext cx="2404912" cy="27181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57600" y="1156154"/>
            <a:ext cx="49100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 2011 году супруги А. </a:t>
            </a:r>
            <a:r>
              <a:rPr lang="ru-RU" sz="2400" dirty="0" smtClean="0"/>
              <a:t>Банерджи и </a:t>
            </a:r>
            <a:r>
              <a:rPr lang="ru-RU" sz="2400" dirty="0"/>
              <a:t>Э</a:t>
            </a:r>
            <a:r>
              <a:rPr lang="ru-RU" sz="2400" dirty="0" smtClean="0"/>
              <a:t>. Дюфло </a:t>
            </a:r>
            <a:r>
              <a:rPr lang="ru-RU" sz="2400" dirty="0"/>
              <a:t>выпустили работу «Экономика бедности: радикальное переосмысление методов борьбы с нищетой в мире».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44755" y="6430916"/>
            <a:ext cx="2603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Эстер Дюфло (Франция)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09934" y="3979015"/>
            <a:ext cx="2769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Абиджит Банерджи (</a:t>
            </a:r>
            <a:r>
              <a:rPr lang="ru-RU" dirty="0" smtClean="0"/>
              <a:t>США)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82728" y="4697577"/>
            <a:ext cx="50918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настоящее время методы борьбы с бедностью трех нобелевских лауреатов полностью доминируют в экономике развития. </a:t>
            </a:r>
          </a:p>
        </p:txBody>
      </p:sp>
    </p:spTree>
    <p:extLst>
      <p:ext uri="{BB962C8B-B14F-4D97-AF65-F5344CB8AC3E}">
        <p14:creationId xmlns:p14="http://schemas.microsoft.com/office/powerpoint/2010/main" val="39241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43544" y="45236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Лауреаты Нобелевской премии по экономике</a:t>
            </a:r>
            <a:br>
              <a:rPr lang="ru-RU" sz="2800" dirty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57600" y="201792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61995" y="499206"/>
            <a:ext cx="1683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 smtClean="0">
                <a:solidFill>
                  <a:prstClr val="white"/>
                </a:solidFill>
              </a:rPr>
              <a:t>2019 </a:t>
            </a:r>
            <a:r>
              <a:rPr lang="ru-RU" sz="3200" dirty="0">
                <a:solidFill>
                  <a:prstClr val="white"/>
                </a:solidFill>
              </a:rPr>
              <a:t>год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5881" y="2310316"/>
            <a:ext cx="82122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Результаты </a:t>
            </a:r>
            <a:r>
              <a:rPr lang="ru-RU" sz="2800" dirty="0" smtClean="0"/>
              <a:t>ученых, следовавших по стопам этих экономистов, показали эффективность новых способов борьбы с нищетой в современном мире.</a:t>
            </a:r>
          </a:p>
          <a:p>
            <a:pPr algn="ctr"/>
            <a:endParaRPr lang="ru-RU" sz="2800" dirty="0" smtClean="0"/>
          </a:p>
          <a:p>
            <a:pPr algn="ctr"/>
            <a:endParaRPr lang="ru-RU" sz="2800" dirty="0"/>
          </a:p>
          <a:p>
            <a:pPr algn="ctr"/>
            <a:r>
              <a:rPr lang="ru-RU" sz="2800" dirty="0"/>
              <a:t>Эстер Дюфло стала второй женщиной в истории, которой присуждена Нобелевская премия по экономике (первой в 2009 году стала Элинор Остром из США). </a:t>
            </a:r>
          </a:p>
        </p:txBody>
      </p:sp>
    </p:spTree>
    <p:extLst>
      <p:ext uri="{BB962C8B-B14F-4D97-AF65-F5344CB8AC3E}">
        <p14:creationId xmlns:p14="http://schemas.microsoft.com/office/powerpoint/2010/main" val="58979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43544" y="45236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Лауреаты Нобелевской премии по экономике</a:t>
            </a:r>
            <a:br>
              <a:rPr lang="ru-RU" sz="2800" dirty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57600" y="201792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61995" y="499206"/>
            <a:ext cx="1683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 smtClean="0">
                <a:solidFill>
                  <a:prstClr val="white"/>
                </a:solidFill>
              </a:rPr>
              <a:t>2020 </a:t>
            </a:r>
            <a:r>
              <a:rPr lang="ru-RU" sz="3200" dirty="0">
                <a:solidFill>
                  <a:prstClr val="white"/>
                </a:solidFill>
              </a:rPr>
              <a:t>год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5881" y="2310316"/>
            <a:ext cx="8212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627" r="27424"/>
          <a:stretch/>
        </p:blipFill>
        <p:spPr>
          <a:xfrm>
            <a:off x="5965109" y="2953242"/>
            <a:ext cx="2880360" cy="33875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73756" y="6441269"/>
            <a:ext cx="1663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Роберт </a:t>
            </a:r>
            <a:r>
              <a:rPr lang="ru-RU" dirty="0" smtClean="0"/>
              <a:t>Уилсон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80" y="2926854"/>
            <a:ext cx="2835164" cy="338755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67980" y="1168620"/>
            <a:ext cx="76080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Лауреатами Нобелевской премии по экономике за 2020 год стали американцы Пол Милгром и Роберт Уилсон, удостоенные награды за «усовершенствование теории аукционов и изобретение новых форматов аукционов»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44708" y="6450196"/>
            <a:ext cx="1534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Пол Милгром</a:t>
            </a:r>
          </a:p>
        </p:txBody>
      </p:sp>
    </p:spTree>
    <p:extLst>
      <p:ext uri="{BB962C8B-B14F-4D97-AF65-F5344CB8AC3E}">
        <p14:creationId xmlns:p14="http://schemas.microsoft.com/office/powerpoint/2010/main" val="18369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5"/>
            <a:ext cx="9144000" cy="6856075"/>
          </a:xfrm>
        </p:spPr>
      </p:pic>
      <p:sp>
        <p:nvSpPr>
          <p:cNvPr id="3" name="Прямоугольник 2"/>
          <p:cNvSpPr/>
          <p:nvPr/>
        </p:nvSpPr>
        <p:spPr>
          <a:xfrm>
            <a:off x="297180" y="1229359"/>
            <a:ext cx="87439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2021 году 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Шведская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королевская академия наук в Стокгольме назвала </a:t>
            </a:r>
            <a:r>
              <a:rPr lang="ru-RU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имена лауреатов премии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экономике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памяти Альфреда Нобеля. </a:t>
            </a: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Награду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получили американские ученые Дэвид Кард </a:t>
            </a: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эмпирический вклад в экономику труда", </a:t>
            </a: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Джошуа Ангрист и Гвидо Имбенс </a:t>
            </a: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методологический вклад в анализ причинно-следственных связей".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42842" y="6145542"/>
            <a:ext cx="184731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31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5"/>
            <a:ext cx="9144000" cy="6856075"/>
          </a:xfrm>
        </p:spPr>
      </p:pic>
      <p:sp>
        <p:nvSpPr>
          <p:cNvPr id="8" name="Прямоугольник 7"/>
          <p:cNvSpPr/>
          <p:nvPr/>
        </p:nvSpPr>
        <p:spPr>
          <a:xfrm>
            <a:off x="417952" y="613806"/>
            <a:ext cx="846963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отличие от предшествующих лет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Нобелевская 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премия – 2021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области экономики была присуждена 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за развитие теоретических положений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результаты эмпирических исследований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т.е., исследований с помощью естественных экспериментов в экономике (экспериментов с участием людей). 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эксперименты отличаются от традиционных тем, что исследователи создают условия, но не контролируют процесс, а только 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наблюдают и анализируют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42842" y="6145542"/>
            <a:ext cx="184731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98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075"/>
          </a:xfrm>
        </p:spPr>
      </p:pic>
      <p:sp>
        <p:nvSpPr>
          <p:cNvPr id="9" name="Прямоугольник 8"/>
          <p:cNvSpPr/>
          <p:nvPr/>
        </p:nvSpPr>
        <p:spPr>
          <a:xfrm>
            <a:off x="6742842" y="6145542"/>
            <a:ext cx="184731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2955" y="1477948"/>
            <a:ext cx="3874635" cy="4569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Дэвид </a:t>
            </a:r>
            <a:r>
              <a:rPr lang="ru-RU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Кард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в начале 1990-х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годов в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процессе 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естественных экспериментов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проанализировал влияние зарплаты, иммиграции и образования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рынок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труда. 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5157" r="12310"/>
          <a:stretch/>
        </p:blipFill>
        <p:spPr>
          <a:xfrm>
            <a:off x="4417373" y="396093"/>
            <a:ext cx="4515172" cy="307730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925537" y="3555440"/>
            <a:ext cx="1385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Дэвид </a:t>
            </a:r>
            <a:r>
              <a:rPr lang="ru-RU" dirty="0"/>
              <a:t>Кард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360545" y="4287573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Полученные в результате данные 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противоречили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принятым 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ранее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в экономике 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представлениям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491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075"/>
          </a:xfrm>
        </p:spPr>
      </p:pic>
      <p:sp>
        <p:nvSpPr>
          <p:cNvPr id="9" name="Прямоугольник 8"/>
          <p:cNvSpPr/>
          <p:nvPr/>
        </p:nvSpPr>
        <p:spPr>
          <a:xfrm>
            <a:off x="6742842" y="6145542"/>
            <a:ext cx="184731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50" y="423049"/>
            <a:ext cx="88811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Насколько же точны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экспериментальные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данные,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 им верить?</a:t>
            </a:r>
            <a:endParaRPr lang="ru-RU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Эту проблему решили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Джошуа Ангрист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Гвидо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Имбенс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середине 1990-х, разработав новый методологический подход к соотношению причины и следствия, смогли продемонстрировать, насколько правильные выводы можно сделать из естественных экспериментов.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45" y="2898844"/>
            <a:ext cx="2182990" cy="30561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52641" y="5963986"/>
            <a:ext cx="1945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Джошуа Ангрист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2724" r="28368" b="5868"/>
          <a:stretch/>
        </p:blipFill>
        <p:spPr>
          <a:xfrm>
            <a:off x="6320790" y="2898845"/>
            <a:ext cx="2320290" cy="305618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687577" y="6036220"/>
            <a:ext cx="1586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Гвидо Имбенс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88385" y="3100705"/>
            <a:ext cx="33137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 самым они интерпретировали выводы Дэвида Карда, а также показали, что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естественные эксперименты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являются богатым источником знаний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только в экономике, но и других областях науки.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070"/>
            <a:ext cx="9144000" cy="6858000"/>
          </a:xfrm>
        </p:spPr>
      </p:pic>
      <p:sp>
        <p:nvSpPr>
          <p:cNvPr id="12" name="Прямоугольник 11"/>
          <p:cNvSpPr/>
          <p:nvPr/>
        </p:nvSpPr>
        <p:spPr>
          <a:xfrm>
            <a:off x="3657600" y="201792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614" y="603767"/>
            <a:ext cx="87412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FFFF00"/>
                </a:solidFill>
              </a:rPr>
              <a:t>Интересные факты о Нобелевской премии</a:t>
            </a:r>
          </a:p>
          <a:p>
            <a:r>
              <a:rPr lang="ru-RU" sz="36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7417" y="1994924"/>
            <a:ext cx="37120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</a:rPr>
              <a:t>В 46 церемониях награждения, прошедших до нынешнего года, принял участие 71 лауреат, из них только одна женщина – Элинор Остром из США.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23712" y="1556263"/>
            <a:ext cx="437061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prstClr val="black"/>
                </a:solidFill>
              </a:rPr>
              <a:t>Чаще всего (28 лауреатов) премию получают те лауреаты, которые учились или работали в Чикагском университете.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73382" y="4182542"/>
            <a:ext cx="397328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prstClr val="black"/>
                </a:solidFill>
              </a:rPr>
              <a:t>Невероятно, но факт: чаще всего Нобелевскую премию получали ученые, родившиеся 28 февраля и 21 мая.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4862" y="5230225"/>
            <a:ext cx="4297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</a:rPr>
              <a:t>Средний возраст </a:t>
            </a:r>
          </a:p>
          <a:p>
            <a:pPr algn="ctr"/>
            <a:r>
              <a:rPr lang="ru-RU" sz="2400" dirty="0">
                <a:solidFill>
                  <a:prstClr val="black"/>
                </a:solidFill>
              </a:rPr>
              <a:t>нобелевского лауреата – 59 лет</a:t>
            </a:r>
            <a:r>
              <a:rPr lang="ru-RU" sz="2400" dirty="0" smtClean="0">
                <a:solidFill>
                  <a:prstClr val="black"/>
                </a:solidFill>
              </a:rPr>
              <a:t>.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4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" name="Прямоугольник 11"/>
          <p:cNvSpPr/>
          <p:nvPr/>
        </p:nvSpPr>
        <p:spPr>
          <a:xfrm>
            <a:off x="3657600" y="201792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4643" y="154404"/>
            <a:ext cx="856705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Информация </a:t>
            </a:r>
            <a:r>
              <a:rPr lang="ru-RU" sz="2000" dirty="0">
                <a:solidFill>
                  <a:schemeClr val="bg1"/>
                </a:solidFill>
              </a:rPr>
              <a:t>подготовлена по материалам:</a:t>
            </a:r>
          </a:p>
          <a:p>
            <a:r>
              <a:rPr lang="ru-RU" sz="2000" dirty="0">
                <a:solidFill>
                  <a:schemeClr val="bg1"/>
                </a:solidFill>
              </a:rPr>
              <a:t>«Российской газеты» № 231 от 15 октября 2019 года</a:t>
            </a:r>
          </a:p>
          <a:p>
            <a:r>
              <a:rPr lang="ru-RU" sz="2000" dirty="0">
                <a:solidFill>
                  <a:schemeClr val="bg1"/>
                </a:solidFill>
              </a:rPr>
              <a:t>Информационного агентства России «ТАСС»: https://tass.ru/ekonomika/6997258</a:t>
            </a:r>
          </a:p>
          <a:p>
            <a:r>
              <a:rPr lang="ru-RU" sz="2000" dirty="0">
                <a:solidFill>
                  <a:schemeClr val="bg1"/>
                </a:solidFill>
              </a:rPr>
              <a:t>сайта газеты «Ведомости»: </a:t>
            </a:r>
            <a:r>
              <a:rPr lang="ru-RU" sz="2000" dirty="0"/>
              <a:t>https://www.vedomosti.ru/politics/articles/2019/10/14/813597-nobelevskuyu-ekonomike</a:t>
            </a:r>
          </a:p>
          <a:p>
            <a:r>
              <a:rPr lang="ru-RU" sz="2000" dirty="0">
                <a:solidFill>
                  <a:schemeClr val="bg1"/>
                </a:solidFill>
              </a:rPr>
              <a:t>Информационного агентства «РБК»: </a:t>
            </a:r>
            <a:r>
              <a:rPr lang="ru-RU" sz="2000" dirty="0"/>
              <a:t>https://www.rbc.ru/economics/14/10/2019/5da4476b9a794741e8c92354</a:t>
            </a:r>
          </a:p>
          <a:p>
            <a:pPr algn="r"/>
            <a:r>
              <a:rPr lang="ru-RU" sz="2000" dirty="0">
                <a:solidFill>
                  <a:schemeClr val="bg1"/>
                </a:solidFill>
              </a:rPr>
              <a:t>Финансово-экономического журнала </a:t>
            </a:r>
            <a:r>
              <a:rPr lang="ru-RU" sz="2000" dirty="0"/>
              <a:t>«Forbes»: https://www.forbes.ru/finansy-i-investicii/385405-oni-sovershili-nastoyashchuyu-revolyuciyu-za-chto-prisudili-nobelya-po</a:t>
            </a:r>
          </a:p>
          <a:p>
            <a:pPr algn="r"/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http://www.nobel-prize-winners.com/</a:t>
            </a:r>
            <a:endParaRPr lang="ru-RU" sz="2000" dirty="0">
              <a:solidFill>
                <a:prstClr val="black"/>
              </a:solidFill>
            </a:endParaRPr>
          </a:p>
          <a:p>
            <a:pPr algn="r"/>
            <a:r>
              <a:rPr lang="ru-RU" sz="2000" dirty="0">
                <a:solidFill>
                  <a:prstClr val="black"/>
                </a:solidFill>
              </a:rPr>
              <a:t>https://ru.wikipedia.org/</a:t>
            </a:r>
          </a:p>
          <a:p>
            <a:pPr algn="r"/>
            <a:r>
              <a:rPr lang="ru-RU" sz="2000" dirty="0">
                <a:solidFill>
                  <a:prstClr val="black"/>
                </a:solidFill>
              </a:rPr>
              <a:t>http://facthall.com</a:t>
            </a:r>
          </a:p>
          <a:p>
            <a:pPr algn="r"/>
            <a:r>
              <a:rPr lang="en-US" sz="2000" dirty="0">
                <a:solidFill>
                  <a:prstClr val="black"/>
                </a:solidFill>
              </a:rPr>
              <a:t>http://www.nobelprize.org</a:t>
            </a:r>
            <a:endParaRPr lang="ru-RU" sz="2000" dirty="0">
              <a:solidFill>
                <a:prstClr val="black"/>
              </a:solidFill>
            </a:endParaRPr>
          </a:p>
          <a:p>
            <a:pPr algn="r"/>
            <a:r>
              <a:rPr lang="en-US" sz="2000" dirty="0">
                <a:solidFill>
                  <a:prstClr val="black"/>
                </a:solidFill>
              </a:rPr>
              <a:t>http://cyberleninka.ru</a:t>
            </a:r>
            <a:endParaRPr lang="ru-RU" sz="2000" dirty="0">
              <a:solidFill>
                <a:prstClr val="black"/>
              </a:solidFill>
            </a:endParaRPr>
          </a:p>
          <a:p>
            <a:pPr algn="r"/>
            <a:r>
              <a:rPr lang="en-US" sz="2000" dirty="0">
                <a:solidFill>
                  <a:prstClr val="black"/>
                </a:solidFill>
              </a:rPr>
              <a:t>http://www.forbes.ru</a:t>
            </a:r>
            <a:endParaRPr lang="ru-RU" sz="2000" dirty="0">
              <a:solidFill>
                <a:prstClr val="black"/>
              </a:solidFill>
            </a:endParaRPr>
          </a:p>
          <a:p>
            <a:pPr algn="r"/>
            <a:r>
              <a:rPr lang="en-US" sz="2000" dirty="0">
                <a:solidFill>
                  <a:prstClr val="black"/>
                </a:solidFill>
              </a:rPr>
              <a:t>nkj.ru</a:t>
            </a:r>
            <a:endParaRPr lang="ru-RU" sz="2000" dirty="0">
              <a:solidFill>
                <a:prstClr val="black"/>
              </a:solidFill>
            </a:endParaRPr>
          </a:p>
          <a:p>
            <a:pPr algn="r" fontAlgn="t"/>
            <a:r>
              <a:rPr lang="en-US" sz="2000" dirty="0" smtClean="0">
                <a:solidFill>
                  <a:prstClr val="black"/>
                </a:solidFill>
              </a:rPr>
              <a:t>interfax.ru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79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53067" y="365126"/>
            <a:ext cx="11082867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Лауреаты Нобелевской премии по экономике </a:t>
            </a:r>
            <a:br>
              <a:rPr lang="ru-RU" sz="28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20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(2010-2018 гг.)</a:t>
            </a:r>
            <a:br>
              <a:rPr lang="ru-RU" sz="20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" y="1925"/>
            <a:ext cx="9144000" cy="6856075"/>
          </a:xfrm>
        </p:spPr>
      </p:pic>
      <p:sp>
        <p:nvSpPr>
          <p:cNvPr id="5" name="Прямоугольник 4"/>
          <p:cNvSpPr/>
          <p:nvPr/>
        </p:nvSpPr>
        <p:spPr>
          <a:xfrm>
            <a:off x="41575" y="5197080"/>
            <a:ext cx="8918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Согласно Уставу Нобелевского Фонда от 29 июня 1900 года: "Награждающие Нобелевской премией учреждения должны предоставить каждому лауреату денежный приз, диплом и золотую медаль, на которой изображен Альфред Нобель и исполнена соответствующая надпись".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4" y="343558"/>
            <a:ext cx="4250948" cy="26942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06" y="1789647"/>
            <a:ext cx="4000152" cy="306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2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" y="4480"/>
            <a:ext cx="9121722" cy="6853520"/>
          </a:xfrm>
        </p:spPr>
      </p:pic>
      <p:sp>
        <p:nvSpPr>
          <p:cNvPr id="6" name="Прямоугольник 5"/>
          <p:cNvSpPr/>
          <p:nvPr/>
        </p:nvSpPr>
        <p:spPr>
          <a:xfrm>
            <a:off x="448220" y="181636"/>
            <a:ext cx="8209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Лауреаты Нобелевской премии по экономике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(2010-2018 гг.)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55" y="2615333"/>
            <a:ext cx="1588770" cy="21932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46" y="1107331"/>
            <a:ext cx="1527810" cy="19469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6" y="3909646"/>
            <a:ext cx="1527810" cy="207875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9180" y="3158778"/>
            <a:ext cx="17984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Питер Даймонд </a:t>
            </a:r>
          </a:p>
          <a:p>
            <a:r>
              <a:rPr lang="ru-RU" dirty="0"/>
              <a:t>        (США)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3062" y="6085263"/>
            <a:ext cx="2611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Кристофер Писсаридес                          (Великобритания)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72075" y="5067337"/>
            <a:ext cx="18882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Дэйл Мортенсен </a:t>
            </a:r>
          </a:p>
          <a:p>
            <a:r>
              <a:rPr lang="ru-RU" dirty="0"/>
              <a:t>         (США)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973324" y="1852251"/>
            <a:ext cx="478349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dirty="0"/>
              <a:t>Разработали модель, объясняющую работу системы поиска в рыночной экономике:</a:t>
            </a:r>
          </a:p>
          <a:p>
            <a:pPr indent="457200"/>
            <a:r>
              <a:rPr lang="ru-RU" sz="2000" dirty="0"/>
              <a:t>- как меры регулирования и экономическая политика влияют на безработицу, наличие свободных вакансий и уровень зарплаты;</a:t>
            </a:r>
          </a:p>
          <a:p>
            <a:pPr indent="457200"/>
            <a:r>
              <a:rPr lang="ru-RU" sz="2000" dirty="0"/>
              <a:t>- как более крупные пособия по безработице повышают саму безработицу и удлиняют время поиска новой работы.</a:t>
            </a:r>
          </a:p>
          <a:p>
            <a:pPr indent="457200"/>
            <a:r>
              <a:rPr lang="ru-RU" sz="2000" dirty="0"/>
              <a:t>Теория применима к рынку недвижимости, теории денег, госфинансов, к финансовой, региональной и семейной экономике.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371966" y="866623"/>
            <a:ext cx="2286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2010 год</a:t>
            </a:r>
          </a:p>
        </p:txBody>
      </p:sp>
    </p:spTree>
    <p:extLst>
      <p:ext uri="{BB962C8B-B14F-4D97-AF65-F5344CB8AC3E}">
        <p14:creationId xmlns:p14="http://schemas.microsoft.com/office/powerpoint/2010/main" val="32281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8"/>
            <a:ext cx="9144000" cy="6846671"/>
          </a:xfrm>
        </p:spPr>
      </p:pic>
      <p:sp>
        <p:nvSpPr>
          <p:cNvPr id="6" name="Прямоугольник 5"/>
          <p:cNvSpPr/>
          <p:nvPr/>
        </p:nvSpPr>
        <p:spPr>
          <a:xfrm>
            <a:off x="57665" y="120054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Лауреаты Нобелевской премии по экономике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(2010-2018 гг.)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62117" y="746720"/>
            <a:ext cx="2286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2011 год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53" y="1103870"/>
            <a:ext cx="1535785" cy="23057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660" y="3319749"/>
            <a:ext cx="1644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Томас Сарджент </a:t>
            </a:r>
          </a:p>
          <a:p>
            <a:r>
              <a:rPr lang="ru-RU" sz="1600" dirty="0"/>
              <a:t>        (США)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4" y="4023402"/>
            <a:ext cx="1493146" cy="22397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7077" y="6210872"/>
            <a:ext cx="16651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Кристофер Симс </a:t>
            </a:r>
          </a:p>
          <a:p>
            <a:r>
              <a:rPr lang="ru-RU" sz="1600" dirty="0"/>
              <a:t>         (США)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736114" y="1435785"/>
            <a:ext cx="583940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Разработали методы анализа связей между экономической политикой и макроэкономическими переменными (ВВП, инфляция, занятость, инвестиции), которые позволяют выяснить последствия неожиданных политических мер и систематические сдвиги в политике.</a:t>
            </a:r>
          </a:p>
          <a:p>
            <a:pPr indent="457200" algn="just"/>
            <a:r>
              <a:rPr lang="ru-RU" dirty="0"/>
              <a:t>Т. Сарджент показал, как структурную эконометрику использовать для анализа постоянных изменений в экономической политике.</a:t>
            </a:r>
          </a:p>
          <a:p>
            <a:pPr indent="457200" algn="just"/>
            <a:r>
              <a:rPr lang="ru-RU" dirty="0"/>
              <a:t>К. Симс разработал метод анализа зависимости экономики от временных изменений в экономической политике и других факторов (например, процентной ставки Центробанка).</a:t>
            </a:r>
          </a:p>
          <a:p>
            <a:pPr indent="457200" algn="just"/>
            <a:endParaRPr lang="ru-RU" dirty="0"/>
          </a:p>
          <a:p>
            <a:pPr indent="457200" algn="just"/>
            <a:r>
              <a:rPr lang="ru-RU" dirty="0"/>
              <a:t>В настоящее время данные методы являются важнейшими инструментами в макроэкономическом анализе.</a:t>
            </a:r>
          </a:p>
        </p:txBody>
      </p:sp>
    </p:spTree>
    <p:extLst>
      <p:ext uri="{BB962C8B-B14F-4D97-AF65-F5344CB8AC3E}">
        <p14:creationId xmlns:p14="http://schemas.microsoft.com/office/powerpoint/2010/main" val="16496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7865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107092" y="7204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Лауреаты Нобелевской премии по экономике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(2010-2018 гг.)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736491" y="522239"/>
            <a:ext cx="2286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2012 год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 t="9685" b="9163"/>
          <a:stretch/>
        </p:blipFill>
        <p:spPr>
          <a:xfrm flipH="1">
            <a:off x="6501644" y="3336230"/>
            <a:ext cx="2520849" cy="28546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0" t="21753"/>
          <a:stretch/>
        </p:blipFill>
        <p:spPr>
          <a:xfrm>
            <a:off x="291996" y="1195565"/>
            <a:ext cx="2116858" cy="30059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126546" y="6269773"/>
            <a:ext cx="1811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Элвин Рот (США)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9213" y="4189564"/>
            <a:ext cx="2199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Ллойд Шепли (США)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46639" y="1195566"/>
            <a:ext cx="60383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Развили теорию корпоративных игр, объясняющую основной вопрос экономики: как наилучшим из возможных способов обеспечить взаимодействие участников рынка.</a:t>
            </a:r>
          </a:p>
          <a:p>
            <a:pPr indent="457200" algn="just"/>
            <a:r>
              <a:rPr lang="ru-RU" dirty="0"/>
              <a:t>Л.Шепли сформулировал принцип распределения выигрыша (вектор Шепли): доля выигрыша отдельного участника коалиции определенным образом зависит от его вклада в совокупный выигрыш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4905" y="4704210"/>
            <a:ext cx="61561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 smtClean="0"/>
              <a:t>Э. Рот </a:t>
            </a:r>
            <a:r>
              <a:rPr lang="ru-RU" dirty="0"/>
              <a:t>независимо от Шепли проводил эмпирические исследования.  </a:t>
            </a:r>
          </a:p>
          <a:p>
            <a:pPr indent="457200" algn="just"/>
            <a:r>
              <a:rPr lang="ru-RU" dirty="0"/>
              <a:t>Сочетание теоретических положений Шепли с практическими результатами Рота породило огромное поле для новых исследований и улучшило работу многих рынков.</a:t>
            </a:r>
          </a:p>
        </p:txBody>
      </p:sp>
    </p:spTree>
    <p:extLst>
      <p:ext uri="{BB962C8B-B14F-4D97-AF65-F5344CB8AC3E}">
        <p14:creationId xmlns:p14="http://schemas.microsoft.com/office/powerpoint/2010/main" val="145182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659547"/>
              </p:ext>
            </p:extLst>
          </p:nvPr>
        </p:nvGraphicFramePr>
        <p:xfrm>
          <a:off x="1178011" y="1484531"/>
          <a:ext cx="7092777" cy="438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8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7732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0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"/>
            <a:ext cx="9144000" cy="6858003"/>
          </a:xfrm>
        </p:spPr>
      </p:pic>
      <p:sp>
        <p:nvSpPr>
          <p:cNvPr id="6" name="Прямоугольник 5"/>
          <p:cNvSpPr/>
          <p:nvPr/>
        </p:nvSpPr>
        <p:spPr>
          <a:xfrm>
            <a:off x="225983" y="126757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Лауреаты Нобелевской премии по экономике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(2010-2018 гг.)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932138" y="826430"/>
            <a:ext cx="2286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2013 год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291" y="2529018"/>
            <a:ext cx="2453536" cy="338670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65365" y="1826278"/>
            <a:ext cx="571807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3200" b="1" dirty="0"/>
              <a:t>Роберт Шиллер (США)</a:t>
            </a:r>
          </a:p>
          <a:p>
            <a:pPr indent="457200" algn="ctr"/>
            <a:endParaRPr lang="ru-RU" sz="2400" b="1" dirty="0"/>
          </a:p>
          <a:p>
            <a:pPr algn="just"/>
            <a:r>
              <a:rPr lang="ru-RU" sz="2200" dirty="0"/>
              <a:t>проанализировал предсказуемость рынка на </a:t>
            </a:r>
            <a:r>
              <a:rPr lang="ru-RU" sz="2200" i="1" dirty="0"/>
              <a:t>длинных</a:t>
            </a:r>
            <a:r>
              <a:rPr lang="ru-RU" sz="2200" dirty="0"/>
              <a:t> промежутках времени: цены акций более волатильны, чем фундаментальные факторы, лежащие в основе колебаний (например, дивиденды).</a:t>
            </a:r>
          </a:p>
          <a:p>
            <a:pPr indent="457200" algn="just"/>
            <a:r>
              <a:rPr lang="ru-RU" sz="2200" dirty="0"/>
              <a:t>На основе идей Шиллера возникла целая индустрия индексных фондов, вкладывающих деньги инвесторов «широким веером»: сразу в десятки или даже сотни акций, чтобы отслеживать движения и настроения рынка в целом.</a:t>
            </a:r>
          </a:p>
        </p:txBody>
      </p:sp>
    </p:spTree>
    <p:extLst>
      <p:ext uri="{BB962C8B-B14F-4D97-AF65-F5344CB8AC3E}">
        <p14:creationId xmlns:p14="http://schemas.microsoft.com/office/powerpoint/2010/main" val="261400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326122"/>
              </p:ext>
            </p:extLst>
          </p:nvPr>
        </p:nvGraphicFramePr>
        <p:xfrm>
          <a:off x="-1066801" y="1484531"/>
          <a:ext cx="11277600" cy="438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2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5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7732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0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164757" y="83941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Лауреаты Нобелевской премии по экономике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(2010-2018 гг.)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57998" y="873474"/>
            <a:ext cx="2286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2013 год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62"/>
          <a:stretch/>
        </p:blipFill>
        <p:spPr>
          <a:xfrm flipH="1">
            <a:off x="5943011" y="2127767"/>
            <a:ext cx="2764971" cy="399330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0130" y="2032116"/>
            <a:ext cx="5086863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Юджин Фама (США)</a:t>
            </a:r>
          </a:p>
          <a:p>
            <a:endParaRPr lang="ru-RU" sz="3200" dirty="0"/>
          </a:p>
          <a:p>
            <a:pPr algn="just"/>
            <a:r>
              <a:rPr lang="ru-RU" sz="2400" dirty="0"/>
              <a:t>создал теорию эффективного финансового рынка: на </a:t>
            </a:r>
            <a:r>
              <a:rPr lang="ru-RU" sz="2400" i="1" dirty="0"/>
              <a:t>коротких</a:t>
            </a:r>
            <a:r>
              <a:rPr lang="ru-RU" sz="2400" dirty="0"/>
              <a:t> отрезках времени предыдущие цены активов не помогают предсказать будущее движение цен, а вся новая информация быстро учитывается рынком в цене активов.</a:t>
            </a:r>
          </a:p>
        </p:txBody>
      </p:sp>
    </p:spTree>
    <p:extLst>
      <p:ext uri="{BB962C8B-B14F-4D97-AF65-F5344CB8AC3E}">
        <p14:creationId xmlns:p14="http://schemas.microsoft.com/office/powerpoint/2010/main" val="204488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326122"/>
              </p:ext>
            </p:extLst>
          </p:nvPr>
        </p:nvGraphicFramePr>
        <p:xfrm>
          <a:off x="-1066801" y="1484531"/>
          <a:ext cx="11277600" cy="438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2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5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7732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0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164757" y="66149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Лауреаты Нобелевской премии по экономике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(2010-2018 гг.)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958913" y="886565"/>
            <a:ext cx="2286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2013 год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746079"/>
            <a:ext cx="3124200" cy="406802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657600" y="2017929"/>
            <a:ext cx="531340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Ларс Питер Хансен (США)</a:t>
            </a:r>
          </a:p>
          <a:p>
            <a:pPr algn="ctr"/>
            <a:endParaRPr lang="ru-RU" sz="2800" b="1" dirty="0"/>
          </a:p>
          <a:p>
            <a:pPr algn="just"/>
            <a:r>
              <a:rPr lang="ru-RU" sz="2800" dirty="0"/>
              <a:t>Развил теорию ценообразования на рынке ценных бумаг, создав «обобщенный метод моментов»: способ анализа математических моделей для тестирования гипотез Ю.Фамы и Р. Шиллера.</a:t>
            </a:r>
          </a:p>
        </p:txBody>
      </p:sp>
    </p:spTree>
    <p:extLst>
      <p:ext uri="{BB962C8B-B14F-4D97-AF65-F5344CB8AC3E}">
        <p14:creationId xmlns:p14="http://schemas.microsoft.com/office/powerpoint/2010/main" val="31984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942</TotalTime>
  <Words>1586</Words>
  <Application>Microsoft Office PowerPoint</Application>
  <PresentationFormat>Экран (4:3)</PresentationFormat>
  <Paragraphs>170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Лауреаты Нобелевской премии по экономике  (2010-2018 гг.)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</dc:creator>
  <cp:lastModifiedBy>ОтВТ Круглова</cp:lastModifiedBy>
  <cp:revision>122</cp:revision>
  <cp:lastPrinted>2019-10-17T08:42:37Z</cp:lastPrinted>
  <dcterms:created xsi:type="dcterms:W3CDTF">2017-04-04T14:10:36Z</dcterms:created>
  <dcterms:modified xsi:type="dcterms:W3CDTF">2021-11-10T13:57:29Z</dcterms:modified>
</cp:coreProperties>
</file>