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0" r:id="rId3"/>
  </p:sldMasterIdLst>
  <p:notesMasterIdLst>
    <p:notesMasterId r:id="rId18"/>
  </p:notesMasterIdLst>
  <p:sldIdLst>
    <p:sldId id="256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5" r:id="rId15"/>
    <p:sldId id="286" r:id="rId16"/>
    <p:sldId id="270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9" autoAdjust="0"/>
    <p:restoredTop sz="95501" autoAdjust="0"/>
  </p:normalViewPr>
  <p:slideViewPr>
    <p:cSldViewPr>
      <p:cViewPr varScale="1">
        <p:scale>
          <a:sx n="88" d="100"/>
          <a:sy n="88" d="100"/>
        </p:scale>
        <p:origin x="13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54735-2E81-4CF2-8EB8-F811E2A5A647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B1871-6F36-4791-B119-90DC0AA4B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42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8" name="Номер слайда 3"/>
          <p:cNvSpPr txBox="1">
            <a:spLocks noGrp="1"/>
          </p:cNvSpPr>
          <p:nvPr/>
        </p:nvSpPr>
        <p:spPr bwMode="auto">
          <a:xfrm>
            <a:off x="3876675" y="9483725"/>
            <a:ext cx="29638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4" tIns="45752" rIns="91504" bIns="4575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0FEA48-A0A4-4378-9185-C67A12099BE9}" type="slidenum">
              <a:rPr lang="ru-RU" altLang="ru-RU"/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99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3316" name="Номер слайда 3"/>
          <p:cNvSpPr txBox="1">
            <a:spLocks noGrp="1"/>
          </p:cNvSpPr>
          <p:nvPr/>
        </p:nvSpPr>
        <p:spPr bwMode="auto">
          <a:xfrm>
            <a:off x="3876675" y="9483725"/>
            <a:ext cx="29638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4" tIns="45752" rIns="91504" bIns="4575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640D65-2AF3-4EB8-837D-488CC2C6B5B0}" type="slidenum">
              <a:rPr lang="ru-RU" altLang="ru-RU"/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5584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4" name="Номер слайда 3"/>
          <p:cNvSpPr txBox="1">
            <a:spLocks noGrp="1"/>
          </p:cNvSpPr>
          <p:nvPr/>
        </p:nvSpPr>
        <p:spPr bwMode="auto">
          <a:xfrm>
            <a:off x="3876675" y="9483725"/>
            <a:ext cx="29638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4" tIns="45752" rIns="91504" bIns="4575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C92D4A-D545-4BB7-A3BC-E5FA53FDB15E}" type="slidenum">
              <a:rPr lang="ru-RU" altLang="ru-RU"/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63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876675" y="9483725"/>
            <a:ext cx="29638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4" tIns="45752" rIns="91504" bIns="4575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B0A4DD-7FB4-47AF-8605-028B68C681B5}" type="slidenum">
              <a:rPr lang="ru-RU" altLang="ru-RU"/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0517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876675" y="9483725"/>
            <a:ext cx="29638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4" tIns="45752" rIns="91504" bIns="4575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C650F6-20AB-4009-BD9D-369CDA786E39}" type="slidenum">
              <a:rPr lang="ru-RU" altLang="ru-RU"/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2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89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98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73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6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91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9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20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42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12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31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63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62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43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28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04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7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99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31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08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3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3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8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ublic.superjob.ru/images/albums.ru/51/3174.jpg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111" y="908720"/>
            <a:ext cx="8136904" cy="5544616"/>
          </a:xfrm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ПОДГОТОВИТЕЛЬНЫЕ</a:t>
            </a:r>
            <a:br>
              <a:rPr lang="ru-RU" altLang="ru-RU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КУРСЫ</a:t>
            </a:r>
            <a:br>
              <a:rPr lang="ru-RU" alt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altLang="ru-RU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altLang="ru-RU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alt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2019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2685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Тульский филиал </a:t>
            </a:r>
            <a:r>
              <a:rPr lang="ru-RU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Финуниверситета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" y="1"/>
            <a:ext cx="2509348" cy="77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34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462684"/>
            <a:ext cx="6715172" cy="1311537"/>
          </a:xfrm>
          <a:prstGeom prst="rect">
            <a:avLst/>
          </a:prstGeom>
          <a:solidFill>
            <a:srgbClr val="EFE8D9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600" b="1" dirty="0" smtClean="0">
              <a:solidFill>
                <a:srgbClr val="604E72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ru-RU" altLang="ru-RU" sz="500" b="1" dirty="0" smtClean="0">
              <a:solidFill>
                <a:srgbClr val="96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Программа 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altLang="ru-RU" sz="500" b="1" dirty="0" smtClean="0">
              <a:solidFill>
                <a:srgbClr val="87394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«Подготовка выпускников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СПО 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 поступлению на сокращенные программы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бакалавриата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соответствующего профиля»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000" dirty="0" smtClean="0">
              <a:solidFill>
                <a:srgbClr val="461712"/>
              </a:solidFill>
            </a:endParaRPr>
          </a:p>
        </p:txBody>
      </p:sp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323850" y="1916113"/>
            <a:ext cx="84248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E100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E100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Целенаправленная подготовка к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вступительным испытаниям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(компьютерное тестирование) по дисциплинам:</a:t>
            </a:r>
          </a:p>
          <a:p>
            <a:pPr marL="342900" indent="-342900" algn="ctr">
              <a:spcBef>
                <a:spcPct val="0"/>
              </a:spcBef>
              <a:buClrTx/>
              <a:buSzTx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русский язык</a:t>
            </a:r>
          </a:p>
          <a:p>
            <a:pPr marL="342900" indent="-342900" algn="ctr">
              <a:spcBef>
                <a:spcPct val="0"/>
              </a:spcBef>
              <a:buClrTx/>
              <a:buSzTx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математика</a:t>
            </a:r>
          </a:p>
          <a:p>
            <a:pPr marL="342900" indent="-342900" algn="ctr">
              <a:spcBef>
                <a:spcPct val="0"/>
              </a:spcBef>
              <a:buClrTx/>
              <a:buSzTx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Обществознание</a:t>
            </a:r>
          </a:p>
          <a:p>
            <a:pPr marL="342900" indent="-342900" algn="ctr">
              <a:spcBef>
                <a:spcPct val="0"/>
              </a:spcBef>
              <a:buClrTx/>
              <a:buSzTx/>
            </a:pPr>
            <a:endParaRPr lang="ru-RU" altLang="ru-RU" sz="20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Программа рассчитана на 12 ч. стоимостью 1 500 руб. –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одна дисциплина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dirty="0">
              <a:solidFill>
                <a:srgbClr val="87394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Особенности обучения: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- Занятия имеют лекционно-практический характер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- Продолжительность одного занятия по каждой из предложенных дисциплин 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учебных   часа один  раз в неделю;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835E0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-  Продолжительность учебного часа –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45 минут;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- Занятия проводятся согласно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расписания.</a:t>
            </a:r>
            <a:endParaRPr lang="ru-RU" altLang="ru-RU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FFC409"/>
                </a:solidFill>
                <a:latin typeface="Arial" panose="020B0604020202020204" pitchFamily="34" charset="0"/>
              </a:rPr>
              <a:t>		</a:t>
            </a:r>
            <a:endParaRPr lang="ru-RU" altLang="ru-RU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>
              <a:solidFill>
                <a:srgbClr val="835E0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835E0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73" descr="j04393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0" y="5448776"/>
            <a:ext cx="1763900" cy="140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072953"/>
            <a:ext cx="6357982" cy="1357322"/>
          </a:xfrm>
          <a:prstGeom prst="rect">
            <a:avLst/>
          </a:prstGeom>
          <a:solidFill>
            <a:srgbClr val="EFE8D9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1600" b="1" dirty="0" smtClean="0">
              <a:solidFill>
                <a:srgbClr val="604E72"/>
              </a:solidFill>
              <a:latin typeface="Georgia" pitchFamily="18" charset="0"/>
            </a:endParaRP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500" b="1" dirty="0" smtClean="0">
              <a:solidFill>
                <a:srgbClr val="604E72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60000"/>
                </a:solidFill>
                <a:latin typeface="Georgia" pitchFamily="18" charset="0"/>
              </a:rPr>
              <a:t>Программа</a:t>
            </a:r>
          </a:p>
          <a:p>
            <a:pPr algn="ctr" eaLnBrk="1" hangingPunct="1">
              <a:defRPr/>
            </a:pPr>
            <a:endParaRPr lang="ru-RU" sz="800" b="1" dirty="0" smtClean="0">
              <a:solidFill>
                <a:srgbClr val="960000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«Подготовка к поступлению в магистратуру»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3200" dirty="0" smtClean="0">
              <a:solidFill>
                <a:srgbClr val="461712"/>
              </a:solidFill>
              <a:latin typeface="Georgia" pitchFamily="18" charset="0"/>
            </a:endParaRPr>
          </a:p>
        </p:txBody>
      </p:sp>
      <p:sp>
        <p:nvSpPr>
          <p:cNvPr id="23558" name="Прямоугольник 16"/>
          <p:cNvSpPr>
            <a:spLocks noChangeArrowheads="1"/>
          </p:cNvSpPr>
          <p:nvPr/>
        </p:nvSpPr>
        <p:spPr bwMode="auto">
          <a:xfrm>
            <a:off x="1835695" y="2143125"/>
            <a:ext cx="621396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E100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E100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i="1" dirty="0" smtClean="0">
              <a:solidFill>
                <a:srgbClr val="967D4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i="1" dirty="0" smtClean="0">
              <a:solidFill>
                <a:srgbClr val="967D4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i="1" dirty="0">
              <a:solidFill>
                <a:srgbClr val="967D4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для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абитуриентов, имеющих высшее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профессиональное образование</a:t>
            </a:r>
            <a:r>
              <a:rPr lang="ru-RU" altLang="ru-RU" sz="2000" b="1" i="1" dirty="0">
                <a:solidFill>
                  <a:srgbClr val="C00000"/>
                </a:solidFill>
                <a:latin typeface="Arial" panose="020B0604020202020204" pitchFamily="34" charset="0"/>
              </a:rPr>
              <a:t>	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	</a:t>
            </a:r>
            <a:endParaRPr lang="ru-RU" altLang="ru-RU" sz="2000" b="1" dirty="0">
              <a:solidFill>
                <a:srgbClr val="FFC4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Целенаправленная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вступительным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испытаниям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(компьютерное тестирование) 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35696" y="4725144"/>
            <a:ext cx="6213966" cy="1606248"/>
          </a:xfrm>
          <a:prstGeom prst="rect">
            <a:avLst/>
          </a:prstGeom>
          <a:solidFill>
            <a:srgbClr val="EFE8D9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600" b="1" dirty="0" smtClean="0">
              <a:solidFill>
                <a:srgbClr val="604E72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600" b="1" dirty="0" smtClean="0">
              <a:solidFill>
                <a:srgbClr val="604E72"/>
              </a:solidFill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дисциплинам: 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835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«Экономическая теория»,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835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«Иностранный язык» 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2400" dirty="0" smtClean="0">
              <a:solidFill>
                <a:srgbClr val="461712"/>
              </a:solidFill>
            </a:endParaRPr>
          </a:p>
        </p:txBody>
      </p:sp>
      <p:pic>
        <p:nvPicPr>
          <p:cNvPr id="6" name="i-main-pic" descr="Картинка 1 из 5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1659604" cy="165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933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3568" y="1997361"/>
            <a:ext cx="8136904" cy="39549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слушателей, не достигших 18 лет:</a:t>
            </a:r>
          </a:p>
          <a:p>
            <a:pPr algn="ctr" eaLnBrk="1" hangingPunct="1">
              <a:defRPr/>
            </a:pPr>
            <a:endParaRPr lang="ru-RU" altLang="ru-RU" sz="500" b="1" i="1" dirty="0" smtClean="0">
              <a:solidFill>
                <a:srgbClr val="8739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•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паспорт одного из родителей или лица его представляющего </a:t>
            </a: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(для заключения договора); </a:t>
            </a:r>
          </a:p>
          <a:p>
            <a:pPr eaLnBrk="1" hangingPunct="1">
              <a:defRPr/>
            </a:pPr>
            <a:endParaRPr lang="ru-RU" altLang="ru-RU" sz="5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•</a:t>
            </a:r>
            <a:r>
              <a:rPr lang="ru-RU" altLang="ru-RU" dirty="0" smtClean="0">
                <a:latin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паспорт учащегося; </a:t>
            </a:r>
          </a:p>
          <a:p>
            <a:pPr eaLnBrk="1" hangingPunct="1">
              <a:defRPr/>
            </a:pPr>
            <a:endParaRPr lang="ru-RU" altLang="ru-RU" sz="5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•</a:t>
            </a:r>
            <a:r>
              <a:rPr lang="ru-RU" altLang="ru-RU" dirty="0" smtClean="0">
                <a:latin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фотографию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учащегося (размер - 3х4).</a:t>
            </a:r>
            <a:endParaRPr lang="ru-RU" alt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altLang="ru-RU" sz="1600" b="1" i="1" dirty="0" smtClean="0">
              <a:solidFill>
                <a:srgbClr val="87394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для слушателей старше 18 лет:</a:t>
            </a:r>
          </a:p>
          <a:p>
            <a:pPr eaLnBrk="1" hangingPunct="1">
              <a:defRPr/>
            </a:pPr>
            <a:endParaRPr lang="ru-RU" altLang="ru-RU" sz="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паспорт для заключения договора; </a:t>
            </a:r>
          </a:p>
          <a:p>
            <a:pPr eaLnBrk="1" hangingPunct="1">
              <a:defRPr/>
            </a:pPr>
            <a:endParaRPr lang="ru-RU" altLang="ru-RU" sz="5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•</a:t>
            </a:r>
            <a:r>
              <a:rPr lang="ru-RU" altLang="ru-RU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одна фотография учащегося (размер - 3х4).</a:t>
            </a:r>
          </a:p>
          <a:p>
            <a:pPr eaLnBrk="1" hangingPunct="1">
              <a:defRPr/>
            </a:pPr>
            <a:endParaRPr lang="ru-RU" altLang="ru-RU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ОПЛАТА ПРОИЗВОДИТСЯ ПО БЕЗНАЛИЧНОМУ РАСЧЕТУ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ПОСЛЕ ПОДПИСАНИЯ ДОГОВОРА</a:t>
            </a:r>
          </a:p>
          <a:p>
            <a:pPr algn="ctr" eaLnBrk="1" hangingPunct="1">
              <a:defRPr/>
            </a:pPr>
            <a:endParaRPr lang="ru-RU" altLang="ru-RU" sz="1600" i="1" dirty="0" smtClean="0">
              <a:solidFill>
                <a:srgbClr val="87394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8848" y="652588"/>
            <a:ext cx="6928723" cy="1047871"/>
          </a:xfrm>
          <a:prstGeom prst="rect">
            <a:avLst/>
          </a:prstGeom>
          <a:solidFill>
            <a:srgbClr val="EFE8D9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Документы, необходимые для записи на Подготовительные курсы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altLang="ru-RU" sz="500" dirty="0" smtClean="0">
              <a:solidFill>
                <a:srgbClr val="8739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6358789" cy="2862322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defRPr/>
            </a:pPr>
            <a:endParaRPr lang="ru-RU" altLang="ru-RU" sz="4000" b="1" dirty="0" smtClean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на курсах  проходят по адресу: </a:t>
            </a:r>
          </a:p>
          <a:p>
            <a:pPr algn="ctr" eaLnBrk="1" hangingPunct="1">
              <a:defRPr/>
            </a:pPr>
            <a:endParaRPr lang="ru-RU" alt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Тульского филиала </a:t>
            </a:r>
            <a:r>
              <a:rPr lang="ru-RU" altLang="ru-RU" sz="2000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Финуниверситета</a:t>
            </a:r>
            <a:r>
              <a:rPr lang="ru-RU" alt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eaLnBrk="1" hangingPunct="1">
              <a:defRPr/>
            </a:pPr>
            <a:endParaRPr lang="ru-RU" altLang="ru-RU" sz="20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Тула, ул. Оружейная, д. 1А, тел: 22-46-96.</a:t>
            </a: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chemeClr val="folHlink"/>
              </a:solidFill>
            </a:endParaRP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chemeClr val="folHlink"/>
              </a:solidFill>
            </a:endParaRPr>
          </a:p>
        </p:txBody>
      </p:sp>
      <p:pic>
        <p:nvPicPr>
          <p:cNvPr id="2867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8513"/>
            <a:ext cx="6408738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30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12685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Тульский филиал </a:t>
            </a:r>
            <a:r>
              <a:rPr lang="ru-RU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Финуниверситета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" y="1"/>
            <a:ext cx="2509348" cy="77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05273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Михаил Эскиндаров: «Ответственность за людей и за свое дело должна быть всегда на первом месте»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63" y="2132856"/>
            <a:ext cx="734327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4681" y="234442"/>
            <a:ext cx="7137569" cy="707886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ПРЕИМУЩЕСТВА </a:t>
            </a: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ПОДГОТОВИТЕЛЬНЫХ  КУРСОВ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743" y="1180296"/>
            <a:ext cx="8165016" cy="805333"/>
          </a:xfrm>
          <a:prstGeom prst="rect">
            <a:avLst/>
          </a:prstGeom>
          <a:solidFill>
            <a:srgbClr val="EFE8D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Georgia" pitchFamily="18" charset="0"/>
              </a:rPr>
              <a:t>Интенсивная подготовка учащихся </a:t>
            </a:r>
            <a:r>
              <a:rPr lang="ru-RU" sz="1700" dirty="0" smtClean="0">
                <a:latin typeface="Times New Roman" pitchFamily="18" charset="0"/>
              </a:rPr>
              <a:t>9-11</a:t>
            </a:r>
            <a:r>
              <a:rPr lang="ru-RU" sz="1600" dirty="0" smtClean="0">
                <a:latin typeface="Georgia" pitchFamily="18" charset="0"/>
              </a:rPr>
              <a:t> классов к государственной итоговой аттестации (ЕГЭ и ОГЭ).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8308" y="2078268"/>
            <a:ext cx="8173451" cy="909282"/>
          </a:xfrm>
          <a:prstGeom prst="rect">
            <a:avLst/>
          </a:prstGeom>
          <a:solidFill>
            <a:srgbClr val="EFE8D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Georgia" pitchFamily="18" charset="0"/>
              </a:rPr>
              <a:t>Целенаправленная подготовка к сдаче вступительных испытаний, проводимых Финансовым университетом самостоятельно, в том числе на сокращенные программы </a:t>
            </a:r>
            <a:r>
              <a:rPr lang="ru-RU" sz="1600" dirty="0" err="1" smtClean="0">
                <a:latin typeface="Georgia" pitchFamily="18" charset="0"/>
              </a:rPr>
              <a:t>бакалавриата</a:t>
            </a:r>
            <a:r>
              <a:rPr lang="ru-RU" sz="1600" dirty="0" smtClean="0">
                <a:latin typeface="Georgia" pitchFamily="18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308" y="3828685"/>
            <a:ext cx="8173451" cy="960461"/>
          </a:xfrm>
          <a:prstGeom prst="rect">
            <a:avLst/>
          </a:prstGeom>
          <a:solidFill>
            <a:srgbClr val="EFE8D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Georgia" pitchFamily="18" charset="0"/>
              </a:rPr>
              <a:t>Непрерывный контроль знаний слушателей: тематические и отчетные предметные контрольные работы; тренировочные экзамены по окончании обучения в формате вступительного испытания.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8800" y="4970715"/>
            <a:ext cx="8173450" cy="590889"/>
          </a:xfrm>
          <a:prstGeom prst="rect">
            <a:avLst/>
          </a:prstGeom>
          <a:solidFill>
            <a:srgbClr val="EFE8D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600" dirty="0" smtClean="0"/>
              <a:t>Возможность обучения у лучших преподавателей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Тульского филиала</a:t>
            </a:r>
            <a:r>
              <a:rPr lang="ru-RU" altLang="ru-RU" sz="1600" dirty="0" smtClean="0">
                <a:latin typeface="Arial" panose="020B0604020202020204" pitchFamily="34" charset="0"/>
              </a:rPr>
              <a:t> </a:t>
            </a:r>
            <a:r>
              <a:rPr lang="ru-RU" altLang="ru-RU" sz="1600" dirty="0" smtClean="0"/>
              <a:t>Финансового университета, адаптация к обучению в вузе.</a:t>
            </a:r>
          </a:p>
        </p:txBody>
      </p:sp>
      <p:pic>
        <p:nvPicPr>
          <p:cNvPr id="82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04007"/>
            <a:ext cx="82073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4"/>
          <p:cNvSpPr/>
          <p:nvPr/>
        </p:nvSpPr>
        <p:spPr>
          <a:xfrm>
            <a:off x="478309" y="3107922"/>
            <a:ext cx="8173450" cy="584231"/>
          </a:xfrm>
          <a:prstGeom prst="rect">
            <a:avLst/>
          </a:prstGeom>
          <a:solidFill>
            <a:srgbClr val="EFE8D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600" dirty="0" smtClean="0"/>
              <a:t>Целенаправленная подготовка к сдаче вступительных испытаний в магистратуру</a:t>
            </a:r>
            <a:r>
              <a:rPr lang="ru-RU" altLang="ru-RU" sz="1600" dirty="0" smtClean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16"/>
          <p:cNvSpPr/>
          <p:nvPr/>
        </p:nvSpPr>
        <p:spPr>
          <a:xfrm>
            <a:off x="460364" y="5709175"/>
            <a:ext cx="8173450" cy="936104"/>
          </a:xfrm>
          <a:prstGeom prst="rect">
            <a:avLst/>
          </a:prstGeom>
          <a:solidFill>
            <a:srgbClr val="EFE8D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>
                <a:latin typeface="Georgia" pitchFamily="18" charset="0"/>
              </a:rPr>
              <a:t>Свидетельство об окончании Подготовительных курсов, которое по Правилам приема в </a:t>
            </a:r>
            <a:r>
              <a:rPr lang="ru-RU" sz="1600" dirty="0" err="1">
                <a:latin typeface="Georgia" pitchFamily="18" charset="0"/>
              </a:rPr>
              <a:t>Финуниверситет</a:t>
            </a:r>
            <a:r>
              <a:rPr lang="ru-RU" sz="1600" dirty="0">
                <a:latin typeface="Georgia" pitchFamily="18" charset="0"/>
              </a:rPr>
              <a:t> дает преимущественное право в конкурсном отборе при прочих равных условиях 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" y="253541"/>
            <a:ext cx="1152128" cy="92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8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1617" y="227346"/>
            <a:ext cx="6232776" cy="468270"/>
          </a:xfrm>
          <a:prstGeom prst="rect">
            <a:avLst/>
          </a:prstGeom>
          <a:solidFill>
            <a:srgbClr val="E5DAC1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ПРОГРАММЫ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8598" y="1260236"/>
            <a:ext cx="6399504" cy="555551"/>
          </a:xfrm>
          <a:prstGeom prst="rect">
            <a:avLst/>
          </a:prstGeom>
          <a:solidFill>
            <a:srgbClr val="EFE8D9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200" b="1" smtClean="0">
                <a:solidFill>
                  <a:srgbClr val="002060"/>
                </a:solidFill>
                <a:latin typeface="Georgia" pitchFamily="18" charset="0"/>
              </a:rPr>
              <a:t>11 класс</a:t>
            </a:r>
          </a:p>
        </p:txBody>
      </p:sp>
      <p:grpSp>
        <p:nvGrpSpPr>
          <p:cNvPr id="9224" name="Прямоугольник 14"/>
          <p:cNvGrpSpPr>
            <a:grpSpLocks/>
          </p:cNvGrpSpPr>
          <p:nvPr/>
        </p:nvGrpSpPr>
        <p:grpSpPr bwMode="auto">
          <a:xfrm>
            <a:off x="1258888" y="4652963"/>
            <a:ext cx="6521450" cy="901700"/>
            <a:chOff x="803" y="2569"/>
            <a:chExt cx="4108" cy="568"/>
          </a:xfrm>
        </p:grpSpPr>
        <p:pic>
          <p:nvPicPr>
            <p:cNvPr id="9245" name="Прямоугольник 1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" y="2569"/>
              <a:ext cx="4108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6" name="Text Box 9"/>
            <p:cNvSpPr txBox="1">
              <a:spLocks noChangeArrowheads="1"/>
            </p:cNvSpPr>
            <p:nvPr/>
          </p:nvSpPr>
          <p:spPr bwMode="auto">
            <a:xfrm>
              <a:off x="843" y="2598"/>
              <a:ext cx="4031" cy="4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FFE100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FFE100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FF2425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FF2425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FF2425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FF2425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FF2425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ru-RU" altLang="ru-RU" sz="1800" b="1" dirty="0">
                  <a:solidFill>
                    <a:srgbClr val="002060"/>
                  </a:solidFill>
                  <a:latin typeface="Georgia" panose="02040502050405020303" pitchFamily="18" charset="0"/>
                </a:rPr>
                <a:t>Подготовка к поступлению на сокращенные программы </a:t>
              </a:r>
              <a:r>
                <a:rPr lang="ru-RU" altLang="ru-RU" sz="1800" b="1" dirty="0" err="1">
                  <a:solidFill>
                    <a:srgbClr val="002060"/>
                  </a:solidFill>
                  <a:latin typeface="Georgia" panose="02040502050405020303" pitchFamily="18" charset="0"/>
                </a:rPr>
                <a:t>бакалавриата</a:t>
              </a:r>
              <a:endParaRPr lang="ru-RU" altLang="ru-RU" sz="1800" b="1" dirty="0">
                <a:solidFill>
                  <a:srgbClr val="002060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318598" y="5631217"/>
            <a:ext cx="6399504" cy="623707"/>
          </a:xfrm>
          <a:prstGeom prst="rect">
            <a:avLst/>
          </a:prstGeom>
          <a:solidFill>
            <a:srgbClr val="EFE8D9"/>
          </a:solidFill>
          <a:ln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Подготовка к поступлению в магистратуру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18220" y="3474401"/>
            <a:ext cx="6359011" cy="768429"/>
          </a:xfrm>
          <a:prstGeom prst="rect">
            <a:avLst/>
          </a:prstGeom>
          <a:solidFill>
            <a:srgbClr val="EFE8D9"/>
          </a:solidFill>
          <a:ln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b="1" smtClean="0">
                <a:solidFill>
                  <a:srgbClr val="002060"/>
                </a:solidFill>
              </a:rPr>
              <a:t>Подготовка к сдаче вступительных испытаний,</a:t>
            </a:r>
            <a:r>
              <a:rPr lang="ru-RU" altLang="ru-RU" b="1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smtClean="0">
                <a:solidFill>
                  <a:srgbClr val="002060"/>
                </a:solidFill>
              </a:rPr>
              <a:t>проводимых Финуниверситетом самостоятельно</a:t>
            </a:r>
            <a:endParaRPr lang="ru-RU" altLang="ru-RU" sz="3200" b="1" smtClean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18598" y="2021142"/>
            <a:ext cx="6398814" cy="473155"/>
          </a:xfrm>
          <a:prstGeom prst="rect">
            <a:avLst/>
          </a:prstGeom>
          <a:solidFill>
            <a:srgbClr val="EFE8D9"/>
          </a:solidFill>
          <a:ln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10 класс</a:t>
            </a:r>
          </a:p>
        </p:txBody>
      </p:sp>
      <p:sp>
        <p:nvSpPr>
          <p:cNvPr id="9235" name="Line 47"/>
          <p:cNvSpPr>
            <a:spLocks noChangeShapeType="1"/>
          </p:cNvSpPr>
          <p:nvPr/>
        </p:nvSpPr>
        <p:spPr bwMode="auto">
          <a:xfrm>
            <a:off x="845978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6" name="Line 48"/>
          <p:cNvSpPr>
            <a:spLocks noChangeShapeType="1"/>
          </p:cNvSpPr>
          <p:nvPr/>
        </p:nvSpPr>
        <p:spPr bwMode="auto">
          <a:xfrm flipH="1">
            <a:off x="7740650" y="1557338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7" name="Line 51"/>
          <p:cNvSpPr>
            <a:spLocks noChangeShapeType="1"/>
          </p:cNvSpPr>
          <p:nvPr/>
        </p:nvSpPr>
        <p:spPr bwMode="auto">
          <a:xfrm flipH="1">
            <a:off x="7740650" y="2276475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8" name="Line 52"/>
          <p:cNvSpPr>
            <a:spLocks noChangeShapeType="1"/>
          </p:cNvSpPr>
          <p:nvPr/>
        </p:nvSpPr>
        <p:spPr bwMode="auto">
          <a:xfrm flipH="1">
            <a:off x="7740650" y="3068638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9" name="Line 54"/>
          <p:cNvSpPr>
            <a:spLocks noChangeShapeType="1"/>
          </p:cNvSpPr>
          <p:nvPr/>
        </p:nvSpPr>
        <p:spPr bwMode="auto">
          <a:xfrm flipH="1">
            <a:off x="7740650" y="508476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0" name="Line 56"/>
          <p:cNvSpPr>
            <a:spLocks noChangeShapeType="1"/>
          </p:cNvSpPr>
          <p:nvPr/>
        </p:nvSpPr>
        <p:spPr bwMode="auto">
          <a:xfrm flipH="1">
            <a:off x="7740650" y="594995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17"/>
          <p:cNvSpPr/>
          <p:nvPr/>
        </p:nvSpPr>
        <p:spPr>
          <a:xfrm>
            <a:off x="1318598" y="2748216"/>
            <a:ext cx="6398814" cy="473157"/>
          </a:xfrm>
          <a:prstGeom prst="rect">
            <a:avLst/>
          </a:prstGeom>
          <a:solidFill>
            <a:srgbClr val="EFE8D9"/>
          </a:solidFill>
          <a:ln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</a:rPr>
              <a:t>9</a:t>
            </a:r>
            <a:r>
              <a:rPr lang="ru-RU" sz="3200" b="1" smtClean="0">
                <a:solidFill>
                  <a:srgbClr val="002060"/>
                </a:solidFill>
                <a:latin typeface="Georgia" pitchFamily="18" charset="0"/>
              </a:rPr>
              <a:t> класс</a:t>
            </a:r>
          </a:p>
        </p:txBody>
      </p:sp>
      <p:sp>
        <p:nvSpPr>
          <p:cNvPr id="9244" name="Line 40"/>
          <p:cNvSpPr>
            <a:spLocks noChangeShapeType="1"/>
          </p:cNvSpPr>
          <p:nvPr/>
        </p:nvSpPr>
        <p:spPr bwMode="auto">
          <a:xfrm flipH="1">
            <a:off x="7667625" y="3860800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1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406379"/>
            <a:ext cx="6000792" cy="1071570"/>
          </a:xfrm>
          <a:prstGeom prst="rect">
            <a:avLst/>
          </a:prstGeom>
          <a:solidFill>
            <a:srgbClr val="EFE8D9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600" b="1" dirty="0" smtClean="0">
              <a:solidFill>
                <a:srgbClr val="604E72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000" b="1" dirty="0" smtClean="0">
              <a:solidFill>
                <a:srgbClr val="604E72"/>
              </a:solidFill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Программа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967D42"/>
                </a:solidFill>
              </a:rPr>
              <a:t> </a:t>
            </a:r>
            <a:r>
              <a:rPr lang="ru-RU" altLang="ru-RU" sz="4000" b="1" dirty="0" smtClean="0">
                <a:solidFill>
                  <a:srgbClr val="002060"/>
                </a:solidFill>
              </a:rPr>
              <a:t>«11 класс»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3200" dirty="0" smtClean="0">
              <a:solidFill>
                <a:srgbClr val="461712"/>
              </a:solidFill>
            </a:endParaRPr>
          </a:p>
        </p:txBody>
      </p:sp>
      <p:sp>
        <p:nvSpPr>
          <p:cNvPr id="10246" name="Прямоугольник 16"/>
          <p:cNvSpPr>
            <a:spLocks noChangeArrowheads="1"/>
          </p:cNvSpPr>
          <p:nvPr/>
        </p:nvSpPr>
        <p:spPr bwMode="auto">
          <a:xfrm>
            <a:off x="611188" y="1571625"/>
            <a:ext cx="7908925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E100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E100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Интенсивная </a:t>
            </a:r>
            <a:r>
              <a:rPr lang="ru-RU" alt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довузовская</a:t>
            </a: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к сдаче ЕГЭ,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поступлению в Финансовый университет и другие вузы: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2000" b="1" dirty="0">
                <a:solidFill>
                  <a:srgbClr val="967D4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b="1" dirty="0">
                <a:latin typeface="Times New Roman" panose="02020603050405020304" pitchFamily="18" charset="0"/>
              </a:rPr>
              <a:t>учащихся 11-х классов</a:t>
            </a:r>
            <a:r>
              <a:rPr lang="ru-RU" altLang="ru-RU" sz="2000" b="1" dirty="0">
                <a:latin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20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>
                <a:latin typeface="Times New Roman" panose="02020603050405020304" pitchFamily="18" charset="0"/>
              </a:rPr>
              <a:t>выпускников школ и образовательных учреждений </a:t>
            </a:r>
            <a:r>
              <a:rPr lang="ru-RU" altLang="ru-RU" sz="1800" b="1" dirty="0" smtClean="0">
                <a:latin typeface="Times New Roman" panose="02020603050405020304" pitchFamily="18" charset="0"/>
              </a:rPr>
              <a:t>СПО</a:t>
            </a:r>
            <a:endParaRPr lang="ru-RU" altLang="ru-RU" sz="20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 dirty="0">
                <a:solidFill>
                  <a:srgbClr val="967D42"/>
                </a:solidFill>
                <a:latin typeface="Times New Roman" panose="02020603050405020304" pitchFamily="18" charset="0"/>
              </a:rPr>
              <a:t>			</a:t>
            </a: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Особенности обучения: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</a:rPr>
              <a:t>- </a:t>
            </a:r>
            <a:r>
              <a:rPr lang="ru-RU" altLang="ru-RU" sz="1800" b="1" dirty="0">
                <a:latin typeface="Times New Roman" panose="02020603050405020304" pitchFamily="18" charset="0"/>
              </a:rPr>
              <a:t>Занятия имеют лекционно-практический </a:t>
            </a:r>
            <a:r>
              <a:rPr lang="ru-RU" altLang="ru-RU" sz="1800" b="1" dirty="0" smtClean="0">
                <a:latin typeface="Times New Roman" panose="02020603050405020304" pitchFamily="18" charset="0"/>
              </a:rPr>
              <a:t>характер;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 - Продолжительность одного занятия по каждой из предложенных дисциплин:    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4 учебных    часа один раз в неделю;</a:t>
            </a:r>
            <a:r>
              <a:rPr lang="ru-RU" alt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rgbClr val="835E0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- продолжительность учебного часа –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45 минут;</a:t>
            </a:r>
            <a:r>
              <a:rPr lang="ru-RU" altLang="ru-RU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835E0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занятия 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проводятся согласно расписанию;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835E0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- дисциплины можно выбирать;</a:t>
            </a:r>
            <a:endParaRPr lang="ru-RU" altLang="ru-RU" sz="1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835E01"/>
                </a:solidFill>
                <a:latin typeface="Times New Roman" panose="02020603050405020304" pitchFamily="18" charset="0"/>
              </a:rPr>
              <a:t> 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3" descr="IMG_24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365104"/>
            <a:ext cx="265211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igh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81270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93518" y="421359"/>
            <a:ext cx="5964990" cy="896817"/>
          </a:xfrm>
          <a:prstGeom prst="rect">
            <a:avLst/>
          </a:prstGeom>
          <a:solidFill>
            <a:srgbClr val="EFE8D9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600" b="1" dirty="0" smtClean="0">
              <a:solidFill>
                <a:srgbClr val="604E72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500" b="1" dirty="0" smtClean="0">
              <a:solidFill>
                <a:srgbClr val="873940"/>
              </a:solidFill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Программа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967D42"/>
                </a:solidFill>
              </a:rPr>
              <a:t> </a:t>
            </a:r>
            <a:r>
              <a:rPr lang="ru-RU" altLang="ru-RU" sz="4000" b="1" dirty="0" smtClean="0">
                <a:solidFill>
                  <a:srgbClr val="002060"/>
                </a:solidFill>
              </a:rPr>
              <a:t>«11 класс»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3200" dirty="0" smtClean="0">
              <a:solidFill>
                <a:srgbClr val="461712"/>
              </a:solidFill>
            </a:endParaRPr>
          </a:p>
        </p:txBody>
      </p:sp>
      <p:sp>
        <p:nvSpPr>
          <p:cNvPr id="12294" name="Прямоугольник 16"/>
          <p:cNvSpPr>
            <a:spLocks noChangeArrowheads="1"/>
          </p:cNvSpPr>
          <p:nvPr/>
        </p:nvSpPr>
        <p:spPr bwMode="auto">
          <a:xfrm>
            <a:off x="539750" y="1318176"/>
            <a:ext cx="807243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E100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E100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Периоды обучения: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</a:rPr>
              <a:t>	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8 месяцев (с октября по май) запись проходит  в сентябре;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	6 месяцев (с декабря по май) запись проходит  в ноябре;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	4 месяца   (с февраля по май) запись проходит в январе;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	2 месяца   (с марта по май) запись проходит в марте.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</a:rPr>
              <a:t>                  Занятия </a:t>
            </a:r>
            <a:r>
              <a:rPr lang="ru-RU" altLang="ru-RU" sz="1600" dirty="0">
                <a:latin typeface="Times New Roman" panose="02020603050405020304" pitchFamily="18" charset="0"/>
              </a:rPr>
              <a:t>проводятся в группах численностью 10 - 15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человек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Количество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учебных часов по дисциплинам, стоимость обучения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	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FFC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354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b="1" dirty="0">
                <a:solidFill>
                  <a:srgbClr val="FFC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dirty="0">
              <a:solidFill>
                <a:srgbClr val="35436A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FFC40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FFC40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FFC40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FFC40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C40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	</a:t>
            </a:r>
            <a:r>
              <a:rPr lang="ru-RU" altLang="ru-RU" sz="1800" b="1" dirty="0">
                <a:solidFill>
                  <a:srgbClr val="FFC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ru-RU" sz="1600" b="1" dirty="0">
              <a:solidFill>
                <a:srgbClr val="FFC4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FFC4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</a:rPr>
              <a:t>		</a:t>
            </a:r>
          </a:p>
        </p:txBody>
      </p:sp>
      <p:graphicFrame>
        <p:nvGraphicFramePr>
          <p:cNvPr id="10301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637607"/>
              </p:ext>
            </p:extLst>
          </p:nvPr>
        </p:nvGraphicFramePr>
        <p:xfrm>
          <a:off x="539750" y="3573463"/>
          <a:ext cx="8072438" cy="2663848"/>
        </p:xfrm>
        <a:graphic>
          <a:graphicData uri="http://schemas.openxmlformats.org/drawingml/2006/table">
            <a:tbl>
              <a:tblPr/>
              <a:tblGrid>
                <a:gridCol w="3495675"/>
                <a:gridCol w="1152525"/>
                <a:gridCol w="1152525"/>
                <a:gridCol w="1152525"/>
                <a:gridCol w="1119188"/>
              </a:tblGrid>
              <a:tr h="874366"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дисциплины</a:t>
                      </a:r>
                    </a:p>
                  </a:txBody>
                  <a:tcPr marL="44469" marR="44469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мес./ цена руб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ч.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мес./ цена руб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ч.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мес./ цена руб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ч.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мес./ цена руб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ч.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349254"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11. 200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8 600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5 600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332299"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200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305352"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200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307039"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200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495538"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200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55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428604"/>
            <a:ext cx="6000792" cy="1071570"/>
          </a:xfrm>
          <a:prstGeom prst="rect">
            <a:avLst/>
          </a:prstGeom>
          <a:solidFill>
            <a:srgbClr val="EFE8D9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600" b="1" dirty="0" smtClean="0">
              <a:solidFill>
                <a:srgbClr val="604E72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500" b="1" dirty="0" smtClean="0">
              <a:solidFill>
                <a:srgbClr val="604E72"/>
              </a:solidFill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Программа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967D42"/>
                </a:solidFill>
              </a:rPr>
              <a:t> </a:t>
            </a:r>
            <a:r>
              <a:rPr lang="ru-RU" altLang="ru-RU" sz="4000" b="1" dirty="0" smtClean="0">
                <a:solidFill>
                  <a:srgbClr val="002060"/>
                </a:solidFill>
              </a:rPr>
              <a:t>«10 класс»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3200" dirty="0" smtClean="0">
              <a:solidFill>
                <a:srgbClr val="461712"/>
              </a:solidFill>
            </a:endParaRPr>
          </a:p>
        </p:txBody>
      </p:sp>
      <p:sp>
        <p:nvSpPr>
          <p:cNvPr id="14342" name="Прямоугольник 16"/>
          <p:cNvSpPr>
            <a:spLocks noChangeArrowheads="1"/>
          </p:cNvSpPr>
          <p:nvPr/>
        </p:nvSpPr>
        <p:spPr bwMode="auto">
          <a:xfrm>
            <a:off x="611188" y="1557338"/>
            <a:ext cx="81041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E100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E100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Углубленная подготовка учащихся 10-х классов  к сдаче ЕГЭ,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поступлению в Финуниверситет и другие вузы: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 dirty="0">
                <a:solidFill>
                  <a:srgbClr val="835E01"/>
                </a:solidFill>
                <a:latin typeface="Times New Roman" panose="02020603050405020304" pitchFamily="18" charset="0"/>
              </a:rPr>
              <a:t>			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Особенности обучения: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 - Занятия имеют лекционно-практический характер;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 - Продолжительность одного занятия по каждой из предложенных дисциплин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учебных часа один раз в неделю</a:t>
            </a:r>
            <a:r>
              <a:rPr lang="ru-RU" altLang="ru-RU" sz="1800" dirty="0">
                <a:latin typeface="Times New Roman" panose="02020603050405020304" pitchFamily="18" charset="0"/>
              </a:rPr>
              <a:t>;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продолжительность учебного часа –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45 минут;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Занятия проводятся согласно 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расписанию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;</a:t>
            </a:r>
            <a:r>
              <a:rPr lang="ru-RU" altLang="ru-RU" sz="1800" b="1" dirty="0" smtClean="0">
                <a:solidFill>
                  <a:srgbClr val="873940"/>
                </a:solidFill>
                <a:latin typeface="Times New Roman" panose="02020603050405020304" pitchFamily="18" charset="0"/>
              </a:rPr>
              <a:t> </a:t>
            </a:r>
            <a:endParaRPr lang="ru-RU" altLang="ru-RU" sz="1800" b="1" dirty="0">
              <a:solidFill>
                <a:srgbClr val="87394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- Количество учебных часов по каждой дисциплине –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72 ч., 66 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ч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- Стоимость обучения в 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по 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каждой 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дисциплине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(русский язык, математика, обществознание)</a:t>
            </a:r>
            <a:r>
              <a:rPr lang="ru-RU" altLang="ru-RU" sz="1800" dirty="0">
                <a:latin typeface="Times New Roman" panose="02020603050405020304" pitchFamily="18" charset="0"/>
              </a:rPr>
              <a:t>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7.400, 6.800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руб.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 - Дисциплины можно 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выбирать</a:t>
            </a:r>
            <a:endParaRPr lang="ru-RU" altLang="ru-RU" sz="1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dirty="0">
              <a:solidFill>
                <a:srgbClr val="835E0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835E0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Занятия проводятся в группах численностью 10 - 15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человек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Период </a:t>
            </a: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обучения: </a:t>
            </a:r>
            <a:r>
              <a:rPr lang="ru-RU" alt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6 </a:t>
            </a: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месяцев (с </a:t>
            </a:r>
            <a:r>
              <a:rPr lang="ru-RU" alt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ноября </a:t>
            </a: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по </a:t>
            </a:r>
            <a:r>
              <a:rPr lang="ru-RU" alt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апрель) </a:t>
            </a: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запись проходит в </a:t>
            </a:r>
            <a:r>
              <a:rPr lang="ru-RU" alt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сентябре, октябре.</a:t>
            </a:r>
            <a:r>
              <a:rPr lang="ru-RU" altLang="ru-RU" sz="1800" b="1" dirty="0">
                <a:solidFill>
                  <a:srgbClr val="873940"/>
                </a:solidFill>
                <a:latin typeface="Times New Roman" panose="02020603050405020304" pitchFamily="18" charset="0"/>
              </a:rPr>
              <a:t> 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dirty="0">
              <a:solidFill>
                <a:srgbClr val="8739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5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428604"/>
            <a:ext cx="6000792" cy="1071570"/>
          </a:xfrm>
          <a:prstGeom prst="rect">
            <a:avLst/>
          </a:prstGeom>
          <a:solidFill>
            <a:srgbClr val="EFE8D9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600" b="1" dirty="0" smtClean="0">
              <a:solidFill>
                <a:srgbClr val="604E72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500" b="1" dirty="0" smtClean="0">
              <a:solidFill>
                <a:srgbClr val="604E72"/>
              </a:solidFill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Программа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967D42"/>
                </a:solidFill>
              </a:rPr>
              <a:t> </a:t>
            </a:r>
            <a:r>
              <a:rPr lang="ru-RU" altLang="ru-RU" sz="4000" b="1" dirty="0" smtClean="0">
                <a:solidFill>
                  <a:srgbClr val="002060"/>
                </a:solidFill>
              </a:rPr>
              <a:t>«</a:t>
            </a:r>
            <a:r>
              <a:rPr lang="ru-RU" alt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</a:t>
            </a:r>
            <a:r>
              <a:rPr lang="ru-RU" altLang="ru-RU" sz="4000" b="1" dirty="0" smtClean="0">
                <a:solidFill>
                  <a:srgbClr val="002060"/>
                </a:solidFill>
              </a:rPr>
              <a:t> класс»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3200" dirty="0" smtClean="0">
              <a:solidFill>
                <a:srgbClr val="461712"/>
              </a:solidFill>
            </a:endParaRPr>
          </a:p>
        </p:txBody>
      </p:sp>
      <p:sp>
        <p:nvSpPr>
          <p:cNvPr id="16390" name="Прямоугольник 16"/>
          <p:cNvSpPr>
            <a:spLocks noChangeArrowheads="1"/>
          </p:cNvSpPr>
          <p:nvPr/>
        </p:nvSpPr>
        <p:spPr bwMode="auto">
          <a:xfrm>
            <a:off x="611188" y="1571625"/>
            <a:ext cx="81041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E100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E100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Интенсивная подготовка учащихся 9-х классов к сдаче ОГЭ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 b="1" i="1" dirty="0">
              <a:solidFill>
                <a:srgbClr val="835E0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Особенности обучения: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87394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835E0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Занятия имеют лекционно-практический характер;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- Продолжительность одного занятия по каждой из предложенных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дисциплин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2,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учебных часа один раз в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неделю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;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продолжительность 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учебного часа –</a:t>
            </a:r>
            <a:r>
              <a:rPr lang="ru-RU" altLang="ru-RU" sz="2000" dirty="0">
                <a:solidFill>
                  <a:srgbClr val="835E0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45 минут;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835E0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- Занятия проводятся согласно расписанию;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- Дисциплины можно выбирать;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 - Периоды обучения: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	•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6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5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месяцев (с ноября по апрель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запись проходит в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октябре 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	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Занятия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проводятся в группах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численностью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10-15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человек</a:t>
            </a: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97152"/>
            <a:ext cx="2555106" cy="198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0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428604"/>
            <a:ext cx="6000792" cy="1071570"/>
          </a:xfrm>
          <a:prstGeom prst="rect">
            <a:avLst/>
          </a:prstGeom>
          <a:solidFill>
            <a:srgbClr val="EFE8D9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600" b="1" dirty="0" smtClean="0">
              <a:solidFill>
                <a:srgbClr val="604E72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500" b="1" dirty="0" smtClean="0">
              <a:solidFill>
                <a:srgbClr val="604E72"/>
              </a:solidFill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Программа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967D42"/>
                </a:solidFill>
              </a:rPr>
              <a:t> </a:t>
            </a:r>
            <a:r>
              <a:rPr lang="ru-RU" altLang="ru-RU" sz="4000" b="1" dirty="0" smtClean="0">
                <a:solidFill>
                  <a:srgbClr val="002060"/>
                </a:solidFill>
              </a:rPr>
              <a:t>«</a:t>
            </a:r>
            <a:r>
              <a:rPr lang="ru-RU" alt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</a:t>
            </a:r>
            <a:r>
              <a:rPr lang="ru-RU" altLang="ru-RU" sz="4000" b="1" dirty="0" smtClean="0">
                <a:solidFill>
                  <a:srgbClr val="002060"/>
                </a:solidFill>
              </a:rPr>
              <a:t> класс»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3200" dirty="0" smtClean="0">
              <a:solidFill>
                <a:srgbClr val="461712"/>
              </a:solidFill>
            </a:endParaRPr>
          </a:p>
        </p:txBody>
      </p:sp>
      <p:sp>
        <p:nvSpPr>
          <p:cNvPr id="18438" name="Прямоугольник 16"/>
          <p:cNvSpPr>
            <a:spLocks noChangeArrowheads="1"/>
          </p:cNvSpPr>
          <p:nvPr/>
        </p:nvSpPr>
        <p:spPr bwMode="auto">
          <a:xfrm>
            <a:off x="683568" y="1571625"/>
            <a:ext cx="8031807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E100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E100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Количество учебных часов по дисциплинам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и стоимость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обучения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FFC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354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b="1" dirty="0">
                <a:solidFill>
                  <a:srgbClr val="FFC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dirty="0">
              <a:solidFill>
                <a:srgbClr val="35436A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FFC40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FFC40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FFC40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FFC40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C40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	</a:t>
            </a:r>
            <a:r>
              <a:rPr lang="ru-RU" altLang="ru-RU" sz="1800" b="1" dirty="0">
                <a:solidFill>
                  <a:srgbClr val="FFC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ru-RU" sz="1600" b="1" dirty="0">
              <a:solidFill>
                <a:srgbClr val="FFC4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FFC4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</a:rPr>
              <a:t>		</a:t>
            </a:r>
          </a:p>
        </p:txBody>
      </p:sp>
      <p:graphicFrame>
        <p:nvGraphicFramePr>
          <p:cNvPr id="1549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383630"/>
              </p:ext>
            </p:extLst>
          </p:nvPr>
        </p:nvGraphicFramePr>
        <p:xfrm>
          <a:off x="900113" y="2565400"/>
          <a:ext cx="7056437" cy="3240090"/>
        </p:xfrm>
        <a:graphic>
          <a:graphicData uri="http://schemas.openxmlformats.org/drawingml/2006/table">
            <a:tbl>
              <a:tblPr/>
              <a:tblGrid>
                <a:gridCol w="4366305"/>
                <a:gridCol w="996273"/>
                <a:gridCol w="1693859"/>
              </a:tblGrid>
              <a:tr h="433388">
                <a:tc rowSpan="2"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дисциплины</a:t>
                      </a:r>
                    </a:p>
                  </a:txBody>
                  <a:tcPr marL="44470" marR="4447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месяца</a:t>
                      </a:r>
                    </a:p>
                  </a:txBody>
                  <a:tcPr marL="44470" marR="4447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358775"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информационно-коммуникационные технологии (ИКТ)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55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724</Words>
  <Application>Microsoft Office PowerPoint</Application>
  <PresentationFormat>Экран (4:3)</PresentationFormat>
  <Paragraphs>254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Wingdings 2</vt:lpstr>
      <vt:lpstr>Тема Office</vt:lpstr>
      <vt:lpstr>1_Тема Office</vt:lpstr>
      <vt:lpstr>6_Тема Office</vt:lpstr>
      <vt:lpstr>ПОДГОТОВИТЕЛЬНЫЕ  КУРСЫ    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филиала  за 2016-2017 учебный год Основные направления деятельности филиала  в 2017-2018 учебном году</dc:title>
  <dc:creator>Секретарь директора</dc:creator>
  <cp:lastModifiedBy>Курсы</cp:lastModifiedBy>
  <cp:revision>59</cp:revision>
  <cp:lastPrinted>2017-08-28T06:13:30Z</cp:lastPrinted>
  <dcterms:created xsi:type="dcterms:W3CDTF">2017-08-25T06:11:42Z</dcterms:created>
  <dcterms:modified xsi:type="dcterms:W3CDTF">2019-09-30T07:54:29Z</dcterms:modified>
</cp:coreProperties>
</file>