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9" r:id="rId19"/>
    <p:sldId id="281" r:id="rId20"/>
    <p:sldId id="282" r:id="rId21"/>
    <p:sldId id="283" r:id="rId22"/>
    <p:sldId id="284" r:id="rId23"/>
    <p:sldId id="285" r:id="rId24"/>
    <p:sldId id="280" r:id="rId2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720590C-5258-4552-B16D-246525FBEA8C}" type="datetimeFigureOut">
              <a:rPr lang="ru-RU" smtClean="0"/>
              <a:t>06.04.2020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E8B705-6AA7-4875-9C07-1738747EEFC9}" type="slidenum">
              <a:rPr lang="ru-RU" smtClean="0"/>
              <a:t>‹#›</a:t>
            </a:fld>
            <a:endParaRPr lang="ru-RU"/>
          </a:p>
        </p:txBody>
      </p:sp>
    </p:spTree>
    <p:extLst>
      <p:ext uri="{BB962C8B-B14F-4D97-AF65-F5344CB8AC3E}">
        <p14:creationId xmlns:p14="http://schemas.microsoft.com/office/powerpoint/2010/main" val="2047569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720590C-5258-4552-B16D-246525FBEA8C}" type="datetimeFigureOut">
              <a:rPr lang="ru-RU" smtClean="0"/>
              <a:t>06.04.2020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E8B705-6AA7-4875-9C07-1738747EEFC9}" type="slidenum">
              <a:rPr lang="ru-RU" smtClean="0"/>
              <a:t>‹#›</a:t>
            </a:fld>
            <a:endParaRPr lang="ru-RU"/>
          </a:p>
        </p:txBody>
      </p:sp>
    </p:spTree>
    <p:extLst>
      <p:ext uri="{BB962C8B-B14F-4D97-AF65-F5344CB8AC3E}">
        <p14:creationId xmlns:p14="http://schemas.microsoft.com/office/powerpoint/2010/main" val="1771566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720590C-5258-4552-B16D-246525FBEA8C}" type="datetimeFigureOut">
              <a:rPr lang="ru-RU" smtClean="0"/>
              <a:t>06.04.2020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E8B705-6AA7-4875-9C07-1738747EEFC9}" type="slidenum">
              <a:rPr lang="ru-RU" smtClean="0"/>
              <a:t>‹#›</a:t>
            </a:fld>
            <a:endParaRPr lang="ru-RU"/>
          </a:p>
        </p:txBody>
      </p:sp>
    </p:spTree>
    <p:extLst>
      <p:ext uri="{BB962C8B-B14F-4D97-AF65-F5344CB8AC3E}">
        <p14:creationId xmlns:p14="http://schemas.microsoft.com/office/powerpoint/2010/main" val="721458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720590C-5258-4552-B16D-246525FBEA8C}" type="datetimeFigureOut">
              <a:rPr lang="ru-RU" smtClean="0"/>
              <a:t>06.04.2020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E8B705-6AA7-4875-9C07-1738747EEFC9}" type="slidenum">
              <a:rPr lang="ru-RU" smtClean="0"/>
              <a:t>‹#›</a:t>
            </a:fld>
            <a:endParaRPr lang="ru-RU"/>
          </a:p>
        </p:txBody>
      </p:sp>
    </p:spTree>
    <p:extLst>
      <p:ext uri="{BB962C8B-B14F-4D97-AF65-F5344CB8AC3E}">
        <p14:creationId xmlns:p14="http://schemas.microsoft.com/office/powerpoint/2010/main" val="210790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720590C-5258-4552-B16D-246525FBEA8C}" type="datetimeFigureOut">
              <a:rPr lang="ru-RU" smtClean="0"/>
              <a:t>06.04.2020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E8B705-6AA7-4875-9C07-1738747EEFC9}" type="slidenum">
              <a:rPr lang="ru-RU" smtClean="0"/>
              <a:t>‹#›</a:t>
            </a:fld>
            <a:endParaRPr lang="ru-RU"/>
          </a:p>
        </p:txBody>
      </p:sp>
    </p:spTree>
    <p:extLst>
      <p:ext uri="{BB962C8B-B14F-4D97-AF65-F5344CB8AC3E}">
        <p14:creationId xmlns:p14="http://schemas.microsoft.com/office/powerpoint/2010/main" val="1449392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720590C-5258-4552-B16D-246525FBEA8C}" type="datetimeFigureOut">
              <a:rPr lang="ru-RU" smtClean="0"/>
              <a:t>06.04.2020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E8B705-6AA7-4875-9C07-1738747EEFC9}" type="slidenum">
              <a:rPr lang="ru-RU" smtClean="0"/>
              <a:t>‹#›</a:t>
            </a:fld>
            <a:endParaRPr lang="ru-RU"/>
          </a:p>
        </p:txBody>
      </p:sp>
    </p:spTree>
    <p:extLst>
      <p:ext uri="{BB962C8B-B14F-4D97-AF65-F5344CB8AC3E}">
        <p14:creationId xmlns:p14="http://schemas.microsoft.com/office/powerpoint/2010/main" val="3602482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720590C-5258-4552-B16D-246525FBEA8C}" type="datetimeFigureOut">
              <a:rPr lang="ru-RU" smtClean="0"/>
              <a:t>06.04.2020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5E8B705-6AA7-4875-9C07-1738747EEFC9}" type="slidenum">
              <a:rPr lang="ru-RU" smtClean="0"/>
              <a:t>‹#›</a:t>
            </a:fld>
            <a:endParaRPr lang="ru-RU"/>
          </a:p>
        </p:txBody>
      </p:sp>
    </p:spTree>
    <p:extLst>
      <p:ext uri="{BB962C8B-B14F-4D97-AF65-F5344CB8AC3E}">
        <p14:creationId xmlns:p14="http://schemas.microsoft.com/office/powerpoint/2010/main" val="335826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720590C-5258-4552-B16D-246525FBEA8C}" type="datetimeFigureOut">
              <a:rPr lang="ru-RU" smtClean="0"/>
              <a:t>06.04.2020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5E8B705-6AA7-4875-9C07-1738747EEFC9}" type="slidenum">
              <a:rPr lang="ru-RU" smtClean="0"/>
              <a:t>‹#›</a:t>
            </a:fld>
            <a:endParaRPr lang="ru-RU"/>
          </a:p>
        </p:txBody>
      </p:sp>
    </p:spTree>
    <p:extLst>
      <p:ext uri="{BB962C8B-B14F-4D97-AF65-F5344CB8AC3E}">
        <p14:creationId xmlns:p14="http://schemas.microsoft.com/office/powerpoint/2010/main" val="470051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720590C-5258-4552-B16D-246525FBEA8C}" type="datetimeFigureOut">
              <a:rPr lang="ru-RU" smtClean="0"/>
              <a:t>06.04.2020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5E8B705-6AA7-4875-9C07-1738747EEFC9}" type="slidenum">
              <a:rPr lang="ru-RU" smtClean="0"/>
              <a:t>‹#›</a:t>
            </a:fld>
            <a:endParaRPr lang="ru-RU"/>
          </a:p>
        </p:txBody>
      </p:sp>
    </p:spTree>
    <p:extLst>
      <p:ext uri="{BB962C8B-B14F-4D97-AF65-F5344CB8AC3E}">
        <p14:creationId xmlns:p14="http://schemas.microsoft.com/office/powerpoint/2010/main" val="3470276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720590C-5258-4552-B16D-246525FBEA8C}" type="datetimeFigureOut">
              <a:rPr lang="ru-RU" smtClean="0"/>
              <a:t>06.04.2020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E8B705-6AA7-4875-9C07-1738747EEFC9}" type="slidenum">
              <a:rPr lang="ru-RU" smtClean="0"/>
              <a:t>‹#›</a:t>
            </a:fld>
            <a:endParaRPr lang="ru-RU"/>
          </a:p>
        </p:txBody>
      </p:sp>
    </p:spTree>
    <p:extLst>
      <p:ext uri="{BB962C8B-B14F-4D97-AF65-F5344CB8AC3E}">
        <p14:creationId xmlns:p14="http://schemas.microsoft.com/office/powerpoint/2010/main" val="3670269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720590C-5258-4552-B16D-246525FBEA8C}" type="datetimeFigureOut">
              <a:rPr lang="ru-RU" smtClean="0"/>
              <a:t>06.04.2020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E8B705-6AA7-4875-9C07-1738747EEFC9}" type="slidenum">
              <a:rPr lang="ru-RU" smtClean="0"/>
              <a:t>‹#›</a:t>
            </a:fld>
            <a:endParaRPr lang="ru-RU"/>
          </a:p>
        </p:txBody>
      </p:sp>
    </p:spTree>
    <p:extLst>
      <p:ext uri="{BB962C8B-B14F-4D97-AF65-F5344CB8AC3E}">
        <p14:creationId xmlns:p14="http://schemas.microsoft.com/office/powerpoint/2010/main" val="3880866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20590C-5258-4552-B16D-246525FBEA8C}" type="datetimeFigureOut">
              <a:rPr lang="ru-RU" smtClean="0"/>
              <a:t>06.04.2020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8B705-6AA7-4875-9C07-1738747EEFC9}" type="slidenum">
              <a:rPr lang="ru-RU" smtClean="0"/>
              <a:t>‹#›</a:t>
            </a:fld>
            <a:endParaRPr lang="ru-RU"/>
          </a:p>
        </p:txBody>
      </p:sp>
    </p:spTree>
    <p:extLst>
      <p:ext uri="{BB962C8B-B14F-4D97-AF65-F5344CB8AC3E}">
        <p14:creationId xmlns:p14="http://schemas.microsoft.com/office/powerpoint/2010/main" val="2339565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ssistentus.ru/forma/pismo-pretenziya/#e3" TargetMode="External"/><Relationship Id="rId2" Type="http://schemas.openxmlformats.org/officeDocument/2006/relationships/hyperlink" Target="https://assistentus.ru/forma/pismo-pretenziya/#e2" TargetMode="External"/><Relationship Id="rId1" Type="http://schemas.openxmlformats.org/officeDocument/2006/relationships/slideLayout" Target="../slideLayouts/slideLayout2.xml"/><Relationship Id="rId5" Type="http://schemas.openxmlformats.org/officeDocument/2006/relationships/hyperlink" Target="https://assistentus.ru/forma/pismo-pretenziya/#e5" TargetMode="External"/><Relationship Id="rId4" Type="http://schemas.openxmlformats.org/officeDocument/2006/relationships/hyperlink" Target="https://assistentus.ru/forma/pismo-pretenziya/#e4"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Особенности составления закупочной документации</a:t>
            </a:r>
            <a:endParaRPr lang="ru-RU"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1267094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73132"/>
            <a:ext cx="10515600" cy="5903831"/>
          </a:xfrm>
        </p:spPr>
        <p:txBody>
          <a:bodyPr>
            <a:normAutofit fontScale="92500" lnSpcReduction="20000"/>
          </a:bodyPr>
          <a:lstStyle/>
          <a:p>
            <a:pPr marL="0" indent="0" algn="ctr" fontAlgn="t">
              <a:buNone/>
            </a:pPr>
            <a:r>
              <a:rPr lang="ru-RU" dirty="0">
                <a:solidFill>
                  <a:srgbClr val="FF0000"/>
                </a:solidFill>
                <a:latin typeface="Times New Roman" panose="02020603050405020304" pitchFamily="18" charset="0"/>
                <a:cs typeface="Times New Roman" panose="02020603050405020304" pitchFamily="18" charset="0"/>
              </a:rPr>
              <a:t>Заполнение основной части письма-претензии</a:t>
            </a:r>
          </a:p>
          <a:p>
            <a:pPr fontAlgn="t"/>
            <a:r>
              <a:rPr lang="ru-RU" dirty="0">
                <a:latin typeface="Times New Roman" panose="02020603050405020304" pitchFamily="18" charset="0"/>
                <a:cs typeface="Times New Roman" panose="02020603050405020304" pitchFamily="18" charset="0"/>
              </a:rPr>
              <a:t>В данном разделе следует описательная часть.</a:t>
            </a:r>
          </a:p>
          <a:p>
            <a:pPr fontAlgn="t"/>
            <a:r>
              <a:rPr lang="ru-RU" dirty="0">
                <a:latin typeface="Times New Roman" panose="02020603050405020304" pitchFamily="18" charset="0"/>
                <a:cs typeface="Times New Roman" panose="02020603050405020304" pitchFamily="18" charset="0"/>
              </a:rPr>
              <a:t>Сначала нужно указать причину составления претензии и если это нарушение пункта договора, соглашения или какого-либо др. документа, то надо дать на него ссылку, т.е. вписать его дату, номер и суть.</a:t>
            </a:r>
          </a:p>
          <a:p>
            <a:pPr fontAlgn="t"/>
            <a:r>
              <a:rPr lang="ru-RU" dirty="0">
                <a:latin typeface="Times New Roman" panose="02020603050405020304" pitchFamily="18" charset="0"/>
                <a:cs typeface="Times New Roman" panose="02020603050405020304" pitchFamily="18" charset="0"/>
              </a:rPr>
              <a:t>Если речь идет о денежных средствах, то их нужно указывать как цифрами, так и прописью.</a:t>
            </a:r>
          </a:p>
          <a:p>
            <a:pPr fontAlgn="t"/>
            <a:r>
              <a:rPr lang="ru-RU" dirty="0">
                <a:latin typeface="Times New Roman" panose="02020603050405020304" pitchFamily="18" charset="0"/>
                <a:cs typeface="Times New Roman" panose="02020603050405020304" pitchFamily="18" charset="0"/>
              </a:rPr>
              <a:t>Потом следует сформулировать сам текст претензии (когда проблем несколько, вносить их следует отдельными пунктами) и предложить исполнить свои обязательства в конкретные сроки (тоже цифрами и прописью).</a:t>
            </a:r>
          </a:p>
          <a:p>
            <a:pPr fontAlgn="t"/>
            <a:r>
              <a:rPr lang="ru-RU" dirty="0">
                <a:latin typeface="Times New Roman" panose="02020603050405020304" pitchFamily="18" charset="0"/>
                <a:cs typeface="Times New Roman" panose="02020603050405020304" pitchFamily="18" charset="0"/>
              </a:rPr>
              <a:t>Напоследок надо обрисовать действия, которые отправитель готов предпринять для более кардинального метода решения проблемы (например, обращение в суд).</a:t>
            </a:r>
          </a:p>
          <a:p>
            <a:pPr fontAlgn="t"/>
            <a:r>
              <a:rPr lang="ru-RU" dirty="0">
                <a:latin typeface="Times New Roman" panose="02020603050405020304" pitchFamily="18" charset="0"/>
                <a:cs typeface="Times New Roman" panose="02020603050405020304" pitchFamily="18" charset="0"/>
              </a:rPr>
              <a:t>В конце письмо нужно обязательно подписать, с расшифровкой подписи и указанием должности подписывающего лица.</a:t>
            </a:r>
          </a:p>
          <a:p>
            <a:endParaRPr lang="ru-RU" dirty="0"/>
          </a:p>
        </p:txBody>
      </p:sp>
    </p:spTree>
    <p:extLst>
      <p:ext uri="{BB962C8B-B14F-4D97-AF65-F5344CB8AC3E}">
        <p14:creationId xmlns:p14="http://schemas.microsoft.com/office/powerpoint/2010/main" val="3363684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descr="https://assistentus.ru/wp-content/uploads/2016/11/obrazec-pismo-pretenziya.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01932" y="0"/>
            <a:ext cx="7308365" cy="6768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913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FF0000"/>
                </a:solidFill>
                <a:latin typeface="Times New Roman" panose="02020603050405020304" pitchFamily="18" charset="0"/>
                <a:cs typeface="Times New Roman" panose="02020603050405020304" pitchFamily="18" charset="0"/>
              </a:rPr>
              <a:t>Как отправить письмо</a:t>
            </a:r>
            <a:endParaRPr lang="ru-RU"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fontAlgn="t">
              <a:buNone/>
            </a:pPr>
            <a:r>
              <a:rPr lang="ru-RU" dirty="0" smtClean="0">
                <a:latin typeface="Times New Roman" panose="02020603050405020304" pitchFamily="18" charset="0"/>
                <a:cs typeface="Times New Roman" panose="02020603050405020304" pitchFamily="18" charset="0"/>
              </a:rPr>
              <a:t>Письмо-претензию </a:t>
            </a:r>
            <a:r>
              <a:rPr lang="ru-RU" dirty="0">
                <a:latin typeface="Times New Roman" panose="02020603050405020304" pitchFamily="18" charset="0"/>
                <a:cs typeface="Times New Roman" panose="02020603050405020304" pitchFamily="18" charset="0"/>
              </a:rPr>
              <a:t>можно отправить несколькими способами.</a:t>
            </a:r>
          </a:p>
          <a:p>
            <a:pPr fontAlgn="t"/>
            <a:r>
              <a:rPr lang="ru-RU" dirty="0">
                <a:latin typeface="Times New Roman" panose="02020603050405020304" pitchFamily="18" charset="0"/>
                <a:cs typeface="Times New Roman" panose="02020603050405020304" pitchFamily="18" charset="0"/>
              </a:rPr>
              <a:t>Электронная почта;</a:t>
            </a:r>
          </a:p>
          <a:p>
            <a:pPr fontAlgn="t"/>
            <a:r>
              <a:rPr lang="ru-RU" dirty="0">
                <a:latin typeface="Times New Roman" panose="02020603050405020304" pitchFamily="18" charset="0"/>
                <a:cs typeface="Times New Roman" panose="02020603050405020304" pitchFamily="18" charset="0"/>
              </a:rPr>
              <a:t>факс;</a:t>
            </a:r>
          </a:p>
          <a:p>
            <a:pPr fontAlgn="t"/>
            <a:r>
              <a:rPr lang="ru-RU" dirty="0">
                <a:latin typeface="Times New Roman" panose="02020603050405020304" pitchFamily="18" charset="0"/>
                <a:cs typeface="Times New Roman" panose="02020603050405020304" pitchFamily="18" charset="0"/>
              </a:rPr>
              <a:t>почта России.</a:t>
            </a:r>
          </a:p>
          <a:p>
            <a:endParaRPr lang="ru-RU" dirty="0"/>
          </a:p>
        </p:txBody>
      </p:sp>
    </p:spTree>
    <p:extLst>
      <p:ext uri="{BB962C8B-B14F-4D97-AF65-F5344CB8AC3E}">
        <p14:creationId xmlns:p14="http://schemas.microsoft.com/office/powerpoint/2010/main" val="3294897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FF0000"/>
                </a:solidFill>
                <a:latin typeface="Times New Roman" panose="02020603050405020304" pitchFamily="18" charset="0"/>
                <a:cs typeface="Times New Roman" panose="02020603050405020304" pitchFamily="18" charset="0"/>
              </a:rPr>
              <a:t>Что делать после написания </a:t>
            </a:r>
            <a:r>
              <a:rPr lang="ru-RU" dirty="0" smtClean="0">
                <a:solidFill>
                  <a:srgbClr val="FF0000"/>
                </a:solidFill>
                <a:latin typeface="Times New Roman" panose="02020603050405020304" pitchFamily="18" charset="0"/>
                <a:cs typeface="Times New Roman" panose="02020603050405020304" pitchFamily="18" charset="0"/>
              </a:rPr>
              <a:t>письма</a:t>
            </a:r>
            <a:endParaRPr lang="ru-RU"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fontAlgn="t"/>
            <a:r>
              <a:rPr lang="ru-RU" dirty="0">
                <a:latin typeface="Times New Roman" panose="02020603050405020304" pitchFamily="18" charset="0"/>
                <a:cs typeface="Times New Roman" panose="02020603050405020304" pitchFamily="18" charset="0"/>
              </a:rPr>
              <a:t>Письмо-претензия требует наличия ответа, причем возможно различное развитие событий: удовлетворение претензий в полном объеме, частично, а также полный отказ от их удовлетворения. Как правило, сам ответ также носит письменный характер, в виде отдельного письма или же резолюции, наложенной руководителем компании-адресата на полученную претензию.</a:t>
            </a:r>
          </a:p>
          <a:p>
            <a:pPr fontAlgn="t"/>
            <a:r>
              <a:rPr lang="ru-RU" b="1" dirty="0">
                <a:latin typeface="Times New Roman" panose="02020603050405020304" pitchFamily="18" charset="0"/>
                <a:cs typeface="Times New Roman" panose="02020603050405020304" pitchFamily="18" charset="0"/>
              </a:rPr>
              <a:t>В тех случаях, когда ответа нет, следует выждать не менее 30 дней, а затем подать иск в суд или жалобу в надзорную инстанцию.</a:t>
            </a:r>
          </a:p>
          <a:p>
            <a:endParaRPr lang="ru-RU" dirty="0"/>
          </a:p>
        </p:txBody>
      </p:sp>
    </p:spTree>
    <p:extLst>
      <p:ext uri="{BB962C8B-B14F-4D97-AF65-F5344CB8AC3E}">
        <p14:creationId xmlns:p14="http://schemas.microsoft.com/office/powerpoint/2010/main" val="2777460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FF0000"/>
                </a:solidFill>
                <a:latin typeface="Times New Roman" panose="02020603050405020304" pitchFamily="18" charset="0"/>
                <a:cs typeface="Times New Roman" panose="02020603050405020304" pitchFamily="18" charset="0"/>
              </a:rPr>
              <a:t>Письмо-претензия о возврате денежных средств</a:t>
            </a:r>
          </a:p>
        </p:txBody>
      </p:sp>
      <p:sp>
        <p:nvSpPr>
          <p:cNvPr id="3" name="Объект 2"/>
          <p:cNvSpPr>
            <a:spLocks noGrp="1"/>
          </p:cNvSpPr>
          <p:nvPr>
            <p:ph idx="1"/>
          </p:nvPr>
        </p:nvSpPr>
        <p:spPr/>
        <p:txBody>
          <a:bodyPr/>
          <a:lstStyle/>
          <a:p>
            <a:pPr marL="0" indent="0" algn="just">
              <a:buNone/>
            </a:pPr>
            <a:r>
              <a:rPr lang="ru-RU" dirty="0">
                <a:latin typeface="Times New Roman" panose="02020603050405020304" pitchFamily="18" charset="0"/>
                <a:cs typeface="Times New Roman" panose="02020603050405020304" pitchFamily="18" charset="0"/>
              </a:rPr>
              <a:t>Написание письма-претензии обязательно, если недовольный покупатель планирует обратиться за защитой своих прав в суд. Для этой инстанции обязательна фиксация того факта, что претензию сначала пытались разрешить в досудебном порядке, но порядок рассмотрения был нарушен либо просьба не удовлетворена.</a:t>
            </a:r>
          </a:p>
        </p:txBody>
      </p:sp>
    </p:spTree>
    <p:extLst>
      <p:ext uri="{BB962C8B-B14F-4D97-AF65-F5344CB8AC3E}">
        <p14:creationId xmlns:p14="http://schemas.microsoft.com/office/powerpoint/2010/main" val="2960716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FF0000"/>
                </a:solidFill>
                <a:latin typeface="Times New Roman" panose="02020603050405020304" pitchFamily="18" charset="0"/>
                <a:cs typeface="Times New Roman" panose="02020603050405020304" pitchFamily="18" charset="0"/>
              </a:rPr>
              <a:t>Правила написания</a:t>
            </a:r>
          </a:p>
        </p:txBody>
      </p:sp>
      <p:sp>
        <p:nvSpPr>
          <p:cNvPr id="3" name="Объект 2"/>
          <p:cNvSpPr>
            <a:spLocks noGrp="1"/>
          </p:cNvSpPr>
          <p:nvPr>
            <p:ph idx="1"/>
          </p:nvPr>
        </p:nvSpPr>
        <p:spPr/>
        <p:txBody>
          <a:bodyPr>
            <a:normAutofit fontScale="92500" lnSpcReduction="10000"/>
          </a:bodyPr>
          <a:lstStyle/>
          <a:p>
            <a:pPr marL="0" indent="0" fontAlgn="t">
              <a:buNone/>
            </a:pPr>
            <a:r>
              <a:rPr lang="ru-RU" dirty="0">
                <a:latin typeface="Times New Roman" panose="02020603050405020304" pitchFamily="18" charset="0"/>
                <a:cs typeface="Times New Roman" panose="02020603050405020304" pitchFamily="18" charset="0"/>
              </a:rPr>
              <a:t>Письмо-претензия составляется в произвольной форме, но с соблюдением основных правил делопроизводства. А поскольку этот документ может быть представлен в суд, нужно учитывать некоторые реквизиты, которые сделают его юридически актуальным, а при несоблюдении могут лишить такого статуса. К таковым относятся:</a:t>
            </a:r>
          </a:p>
          <a:p>
            <a:pPr fontAlgn="t"/>
            <a:r>
              <a:rPr lang="ru-RU" dirty="0">
                <a:latin typeface="Times New Roman" panose="02020603050405020304" pitchFamily="18" charset="0"/>
                <a:cs typeface="Times New Roman" panose="02020603050405020304" pitchFamily="18" charset="0"/>
              </a:rPr>
              <a:t>данные адресата претензии – лица, в том числе, юридического, нарушившего права подателя;</a:t>
            </a:r>
          </a:p>
          <a:p>
            <a:pPr fontAlgn="t"/>
            <a:r>
              <a:rPr lang="ru-RU" dirty="0">
                <a:latin typeface="Times New Roman" panose="02020603050405020304" pitchFamily="18" charset="0"/>
                <a:cs typeface="Times New Roman" panose="02020603050405020304" pitchFamily="18" charset="0"/>
              </a:rPr>
              <a:t>информация о заявителе, включая контактные данные;</a:t>
            </a:r>
          </a:p>
          <a:p>
            <a:pPr fontAlgn="t"/>
            <a:r>
              <a:rPr lang="ru-RU" dirty="0">
                <a:latin typeface="Times New Roman" panose="02020603050405020304" pitchFamily="18" charset="0"/>
                <a:cs typeface="Times New Roman" panose="02020603050405020304" pitchFamily="18" charset="0"/>
              </a:rPr>
              <a:t>суть претензии;</a:t>
            </a:r>
          </a:p>
          <a:p>
            <a:pPr fontAlgn="t"/>
            <a:r>
              <a:rPr lang="ru-RU" dirty="0">
                <a:latin typeface="Times New Roman" panose="02020603050405020304" pitchFamily="18" charset="0"/>
                <a:cs typeface="Times New Roman" panose="02020603050405020304" pitchFamily="18" charset="0"/>
              </a:rPr>
              <a:t>личная подпись подателя;</a:t>
            </a:r>
          </a:p>
          <a:p>
            <a:pPr fontAlgn="t"/>
            <a:r>
              <a:rPr lang="ru-RU" dirty="0">
                <a:latin typeface="Times New Roman" panose="02020603050405020304" pitchFamily="18" charset="0"/>
                <a:cs typeface="Times New Roman" panose="02020603050405020304" pitchFamily="18" charset="0"/>
              </a:rPr>
              <a:t>дата составления бумаги.</a:t>
            </a:r>
          </a:p>
          <a:p>
            <a:endParaRPr lang="ru-RU" dirty="0"/>
          </a:p>
        </p:txBody>
      </p:sp>
    </p:spTree>
    <p:extLst>
      <p:ext uri="{BB962C8B-B14F-4D97-AF65-F5344CB8AC3E}">
        <p14:creationId xmlns:p14="http://schemas.microsoft.com/office/powerpoint/2010/main" val="1687063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FF0000"/>
                </a:solidFill>
                <a:latin typeface="Times New Roman" panose="02020603050405020304" pitchFamily="18" charset="0"/>
                <a:cs typeface="Times New Roman" panose="02020603050405020304" pitchFamily="18" charset="0"/>
              </a:rPr>
              <a:t>Как сформулировать претензию</a:t>
            </a:r>
          </a:p>
        </p:txBody>
      </p:sp>
      <p:sp>
        <p:nvSpPr>
          <p:cNvPr id="3" name="Объект 2"/>
          <p:cNvSpPr>
            <a:spLocks noGrp="1"/>
          </p:cNvSpPr>
          <p:nvPr>
            <p:ph idx="1"/>
          </p:nvPr>
        </p:nvSpPr>
        <p:spPr/>
        <p:txBody>
          <a:bodyPr/>
          <a:lstStyle/>
          <a:p>
            <a:pPr marL="0" indent="0" fontAlgn="t">
              <a:buNone/>
            </a:pPr>
            <a:r>
              <a:rPr lang="ru-RU" dirty="0">
                <a:latin typeface="Times New Roman" panose="02020603050405020304" pitchFamily="18" charset="0"/>
                <a:cs typeface="Times New Roman" panose="02020603050405020304" pitchFamily="18" charset="0"/>
              </a:rPr>
              <a:t>Описывая фактическую ситуацию, приведшую к требованию возврата денег, стоит придерживаться таких рекомендаций.</a:t>
            </a:r>
          </a:p>
          <a:p>
            <a:pPr fontAlgn="t"/>
            <a:r>
              <a:rPr lang="ru-RU" dirty="0">
                <a:latin typeface="Times New Roman" panose="02020603050405020304" pitchFamily="18" charset="0"/>
                <a:cs typeface="Times New Roman" panose="02020603050405020304" pitchFamily="18" charset="0"/>
              </a:rPr>
              <a:t>Дата заключения договора (приобретения товара).</a:t>
            </a:r>
          </a:p>
          <a:p>
            <a:pPr fontAlgn="t"/>
            <a:r>
              <a:rPr lang="ru-RU" dirty="0">
                <a:latin typeface="Times New Roman" panose="02020603050405020304" pitchFamily="18" charset="0"/>
                <a:cs typeface="Times New Roman" panose="02020603050405020304" pitchFamily="18" charset="0"/>
              </a:rPr>
              <a:t>Основные обязанности сторон по договору.</a:t>
            </a:r>
          </a:p>
          <a:p>
            <a:pPr fontAlgn="t"/>
            <a:r>
              <a:rPr lang="ru-RU" dirty="0">
                <a:latin typeface="Times New Roman" panose="02020603050405020304" pitchFamily="18" charset="0"/>
                <a:cs typeface="Times New Roman" panose="02020603050405020304" pitchFamily="18" charset="0"/>
              </a:rPr>
              <a:t>Какие из указанных обязанностей были нарушены.</a:t>
            </a:r>
          </a:p>
          <a:p>
            <a:pPr fontAlgn="t"/>
            <a:r>
              <a:rPr lang="ru-RU" dirty="0">
                <a:latin typeface="Times New Roman" panose="02020603050405020304" pitchFamily="18" charset="0"/>
                <a:cs typeface="Times New Roman" panose="02020603050405020304" pitchFamily="18" charset="0"/>
              </a:rPr>
              <a:t>Требование подателя о возврате средств.</a:t>
            </a:r>
          </a:p>
          <a:p>
            <a:pPr fontAlgn="t"/>
            <a:r>
              <a:rPr lang="ru-RU" dirty="0">
                <a:latin typeface="Times New Roman" panose="02020603050405020304" pitchFamily="18" charset="0"/>
                <a:cs typeface="Times New Roman" panose="02020603050405020304" pitchFamily="18" charset="0"/>
              </a:rPr>
              <a:t>Сроки исполнения требования.</a:t>
            </a:r>
          </a:p>
          <a:p>
            <a:pPr fontAlgn="t"/>
            <a:r>
              <a:rPr lang="ru-RU" dirty="0">
                <a:latin typeface="Times New Roman" panose="02020603050405020304" pitchFamily="18" charset="0"/>
                <a:cs typeface="Times New Roman" panose="02020603050405020304" pitchFamily="18" charset="0"/>
              </a:rPr>
              <a:t>Меры, которые намерен предпринять заявитель при неудовлетворении его просьбы.</a:t>
            </a:r>
          </a:p>
          <a:p>
            <a:endParaRPr lang="ru-RU" dirty="0"/>
          </a:p>
        </p:txBody>
      </p:sp>
    </p:spTree>
    <p:extLst>
      <p:ext uri="{BB962C8B-B14F-4D97-AF65-F5344CB8AC3E}">
        <p14:creationId xmlns:p14="http://schemas.microsoft.com/office/powerpoint/2010/main" val="3019676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just">
              <a:buNone/>
            </a:pPr>
            <a:r>
              <a:rPr lang="ru-RU" b="1" dirty="0">
                <a:latin typeface="Times New Roman" panose="02020603050405020304" pitchFamily="18" charset="0"/>
                <a:cs typeface="Times New Roman" panose="02020603050405020304" pitchFamily="18" charset="0"/>
              </a:rPr>
              <a:t>ВАЖНО!</a:t>
            </a:r>
            <a:r>
              <a:rPr lang="ru-RU" dirty="0">
                <a:latin typeface="Times New Roman" panose="02020603050405020304" pitchFamily="18" charset="0"/>
                <a:cs typeface="Times New Roman" panose="02020603050405020304" pitchFamily="18" charset="0"/>
              </a:rPr>
              <a:t> Пишите письмо-претензию в двух экземплярах. Постарайтесь получить на втором отметку о вручении (при личной подаче).</a:t>
            </a:r>
          </a:p>
        </p:txBody>
      </p:sp>
    </p:spTree>
    <p:extLst>
      <p:ext uri="{BB962C8B-B14F-4D97-AF65-F5344CB8AC3E}">
        <p14:creationId xmlns:p14="http://schemas.microsoft.com/office/powerpoint/2010/main" val="606322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4"/>
            <a:ext cx="10515600" cy="6492875"/>
          </a:xfrm>
        </p:spPr>
        <p:txBody>
          <a:bodyPr>
            <a:normAutofit fontScale="62500" lnSpcReduction="20000"/>
          </a:bodyPr>
          <a:lstStyle/>
          <a:p>
            <a:pPr marL="0" indent="0" algn="r" fontAlgn="t">
              <a:buNone/>
            </a:pPr>
            <a:r>
              <a:rPr lang="ru-RU" dirty="0">
                <a:latin typeface="Times New Roman" panose="02020603050405020304" pitchFamily="18" charset="0"/>
                <a:cs typeface="Times New Roman" panose="02020603050405020304" pitchFamily="18" charset="0"/>
              </a:rPr>
              <a:t>Индивидуальному предпринимателю</a:t>
            </a:r>
            <a:br>
              <a:rPr lang="ru-RU" dirty="0">
                <a:latin typeface="Times New Roman" panose="02020603050405020304" pitchFamily="18" charset="0"/>
                <a:cs typeface="Times New Roman" panose="02020603050405020304" pitchFamily="18" charset="0"/>
              </a:rPr>
            </a:br>
            <a:r>
              <a:rPr lang="ru-RU" dirty="0" err="1">
                <a:latin typeface="Times New Roman" panose="02020603050405020304" pitchFamily="18" charset="0"/>
                <a:cs typeface="Times New Roman" panose="02020603050405020304" pitchFamily="18" charset="0"/>
              </a:rPr>
              <a:t>Разбудскому</a:t>
            </a:r>
            <a:r>
              <a:rPr lang="ru-RU" dirty="0">
                <a:latin typeface="Times New Roman" panose="02020603050405020304" pitchFamily="18" charset="0"/>
                <a:cs typeface="Times New Roman" panose="02020603050405020304" pitchFamily="18" charset="0"/>
              </a:rPr>
              <a:t> Антону Михайловичу,</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юридический адрес: 426046, г. Ижевск,</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ул. Первомайская, д. 18</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от Добронравовой Ларисы Анатольевны,</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проживающей по адресу:</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426024, г. Ижевск, пр-т Победы, д 12, кв. 85</a:t>
            </a:r>
          </a:p>
          <a:p>
            <a:pPr marL="0" indent="0" algn="ctr" fontAlgn="t">
              <a:buNone/>
            </a:pPr>
            <a:endParaRPr lang="ru-RU" dirty="0" smtClean="0">
              <a:latin typeface="Times New Roman" panose="02020603050405020304" pitchFamily="18" charset="0"/>
              <a:cs typeface="Times New Roman" panose="02020603050405020304" pitchFamily="18" charset="0"/>
            </a:endParaRPr>
          </a:p>
          <a:p>
            <a:pPr marL="0" indent="0" algn="ctr" fontAlgn="t">
              <a:buNone/>
            </a:pPr>
            <a:r>
              <a:rPr lang="ru-RU" dirty="0" smtClean="0">
                <a:latin typeface="Times New Roman" panose="02020603050405020304" pitchFamily="18" charset="0"/>
                <a:cs typeface="Times New Roman" panose="02020603050405020304" pitchFamily="18" charset="0"/>
              </a:rPr>
              <a:t>ПРЕТЕНЗИЯ </a:t>
            </a:r>
            <a:r>
              <a:rPr lang="ru-RU" dirty="0">
                <a:latin typeface="Times New Roman" panose="02020603050405020304" pitchFamily="18" charset="0"/>
                <a:cs typeface="Times New Roman" panose="02020603050405020304" pitchFamily="18" charset="0"/>
              </a:rPr>
              <a:t>НА ВОЗВРАТ ДЕНЕЖНЫХ СРЕДСТВ</a:t>
            </a:r>
          </a:p>
          <a:p>
            <a:pPr marL="0" indent="0" fontAlgn="t">
              <a:buNone/>
            </a:pPr>
            <a:r>
              <a:rPr lang="ru-RU" dirty="0">
                <a:latin typeface="Times New Roman" panose="02020603050405020304" pitchFamily="18" charset="0"/>
                <a:cs typeface="Times New Roman" panose="02020603050405020304" pitchFamily="18" charset="0"/>
              </a:rPr>
              <a:t>Между мною, Л.А. Добронравовой (далее Покупатель), и ИП </a:t>
            </a:r>
            <a:r>
              <a:rPr lang="ru-RU" dirty="0" err="1">
                <a:latin typeface="Times New Roman" panose="02020603050405020304" pitchFamily="18" charset="0"/>
                <a:cs typeface="Times New Roman" panose="02020603050405020304" pitchFamily="18" charset="0"/>
              </a:rPr>
              <a:t>Разбудский</a:t>
            </a:r>
            <a:r>
              <a:rPr lang="ru-RU" dirty="0">
                <a:latin typeface="Times New Roman" panose="02020603050405020304" pitchFamily="18" charset="0"/>
                <a:cs typeface="Times New Roman" panose="02020603050405020304" pitchFamily="18" charset="0"/>
              </a:rPr>
              <a:t> А.М. (далее Продавец) 12.05.2017 г. был заключен договор № П9н125467, по условиям которого Продавец должен был в установленные сроки передать Покупателю комод с </a:t>
            </a:r>
            <a:r>
              <a:rPr lang="ru-RU" dirty="0" err="1">
                <a:latin typeface="Times New Roman" panose="02020603050405020304" pitchFamily="18" charset="0"/>
                <a:cs typeface="Times New Roman" panose="02020603050405020304" pitchFamily="18" charset="0"/>
              </a:rPr>
              <a:t>пеленальным</a:t>
            </a:r>
            <a:r>
              <a:rPr lang="ru-RU" dirty="0">
                <a:latin typeface="Times New Roman" panose="02020603050405020304" pitchFamily="18" charset="0"/>
                <a:cs typeface="Times New Roman" panose="02020603050405020304" pitchFamily="18" charset="0"/>
              </a:rPr>
              <a:t> столиком «</a:t>
            </a:r>
            <a:r>
              <a:rPr lang="ru-RU" dirty="0" err="1">
                <a:latin typeface="Times New Roman" panose="02020603050405020304" pitchFamily="18" charset="0"/>
                <a:cs typeface="Times New Roman" panose="02020603050405020304" pitchFamily="18" charset="0"/>
              </a:rPr>
              <a:t>Агафьюшка</a:t>
            </a:r>
            <a:r>
              <a:rPr lang="ru-RU" dirty="0">
                <a:latin typeface="Times New Roman" panose="02020603050405020304" pitchFamily="18" charset="0"/>
                <a:cs typeface="Times New Roman" panose="02020603050405020304" pitchFamily="18" charset="0"/>
              </a:rPr>
              <a:t>», а Покупатель обязался оплатить цену товара.</a:t>
            </a:r>
          </a:p>
          <a:p>
            <a:pPr marL="0" indent="0" fontAlgn="t">
              <a:buNone/>
            </a:pPr>
            <a:r>
              <a:rPr lang="ru-RU" dirty="0">
                <a:latin typeface="Times New Roman" panose="02020603050405020304" pitchFamily="18" charset="0"/>
                <a:cs typeface="Times New Roman" panose="02020603050405020304" pitchFamily="18" charset="0"/>
              </a:rPr>
              <a:t>Обязательства Покупателя выполнены полностью при заказе товара 12.05.2017 г. Продавцом были исполнены сроки доставки товара, но при его передаче обнаружилось, что комод по характеристикам не соответствует предоставленному образцу. Фасады комода изготовлены не из крашеного, а из пленочного МДФ, габариты не совпадают с заявленными, </a:t>
            </a:r>
            <a:r>
              <a:rPr lang="ru-RU" dirty="0" err="1">
                <a:latin typeface="Times New Roman" panose="02020603050405020304" pitchFamily="18" charset="0"/>
                <a:cs typeface="Times New Roman" panose="02020603050405020304" pitchFamily="18" charset="0"/>
              </a:rPr>
              <a:t>пеленальный</a:t>
            </a:r>
            <a:r>
              <a:rPr lang="ru-RU" dirty="0">
                <a:latin typeface="Times New Roman" panose="02020603050405020304" pitchFamily="18" charset="0"/>
                <a:cs typeface="Times New Roman" panose="02020603050405020304" pitchFamily="18" charset="0"/>
              </a:rPr>
              <a:t> столик обтянут другим материалом. Все это не соответствует требованиям, установленным ст. 469 ГК РФ и ст. 4 Закона «О защите прав потребителей» — при продаже товара по образцу или описанию продавец обязан передать товар, которые соответствует такому образцу или описанию.</a:t>
            </a:r>
          </a:p>
          <a:p>
            <a:pPr marL="0" indent="0" fontAlgn="t">
              <a:buNone/>
            </a:pPr>
            <a:r>
              <a:rPr lang="ru-RU" dirty="0">
                <a:latin typeface="Times New Roman" panose="02020603050405020304" pitchFamily="18" charset="0"/>
                <a:cs typeface="Times New Roman" panose="02020603050405020304" pitchFamily="18" charset="0"/>
              </a:rPr>
              <a:t>В соответствии со ст. 18 закона о защите прав потребителей, Покупатель вправе вернуть товар, не соответствующий образцу, и потребовать вернуть уплаченную за него сумму.</a:t>
            </a:r>
          </a:p>
          <a:p>
            <a:pPr marL="0" indent="0" fontAlgn="t">
              <a:buNone/>
            </a:pPr>
            <a:r>
              <a:rPr lang="ru-RU" dirty="0">
                <a:latin typeface="Times New Roman" panose="02020603050405020304" pitchFamily="18" charset="0"/>
                <a:cs typeface="Times New Roman" panose="02020603050405020304" pitchFamily="18" charset="0"/>
              </a:rPr>
              <a:t>На основании вышеизложенного, требую в десятидневный срок со дня получения данной претензии вернуть Покупателю денежные средства, уплаченные им за комод с </a:t>
            </a:r>
            <a:r>
              <a:rPr lang="ru-RU" dirty="0" err="1">
                <a:latin typeface="Times New Roman" panose="02020603050405020304" pitchFamily="18" charset="0"/>
                <a:cs typeface="Times New Roman" panose="02020603050405020304" pitchFamily="18" charset="0"/>
              </a:rPr>
              <a:t>пеленальным</a:t>
            </a:r>
            <a:r>
              <a:rPr lang="ru-RU" dirty="0">
                <a:latin typeface="Times New Roman" panose="02020603050405020304" pitchFamily="18" charset="0"/>
                <a:cs typeface="Times New Roman" panose="02020603050405020304" pitchFamily="18" charset="0"/>
              </a:rPr>
              <a:t> столиком «</a:t>
            </a:r>
            <a:r>
              <a:rPr lang="ru-RU" dirty="0" err="1">
                <a:latin typeface="Times New Roman" panose="02020603050405020304" pitchFamily="18" charset="0"/>
                <a:cs typeface="Times New Roman" panose="02020603050405020304" pitchFamily="18" charset="0"/>
              </a:rPr>
              <a:t>Агафьюшка</a:t>
            </a:r>
            <a:r>
              <a:rPr lang="ru-RU" dirty="0">
                <a:latin typeface="Times New Roman" panose="02020603050405020304" pitchFamily="18" charset="0"/>
                <a:cs typeface="Times New Roman" panose="02020603050405020304" pitchFamily="18" charset="0"/>
              </a:rPr>
              <a:t>», в соответствии с выписанной квитанцией. В противном случае Покупатель обратится в суд с заявлением о защите прав потребителя, выплате неустойки и возмещении морального вреда.</a:t>
            </a:r>
          </a:p>
          <a:p>
            <a:pPr marL="0" indent="0" fontAlgn="t">
              <a:buNone/>
            </a:pPr>
            <a:r>
              <a:rPr lang="ru-RU" i="1" dirty="0">
                <a:latin typeface="Times New Roman" panose="02020603050405020304" pitchFamily="18" charset="0"/>
                <a:cs typeface="Times New Roman" panose="02020603050405020304" pitchFamily="18" charset="0"/>
              </a:rPr>
              <a:t>13. 05. 2017 г. /Добронравова/ Л.А. Добронравова</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98773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FF0000"/>
                </a:solidFill>
                <a:latin typeface="Times New Roman" panose="02020603050405020304" pitchFamily="18" charset="0"/>
                <a:cs typeface="Times New Roman" panose="02020603050405020304" pitchFamily="18" charset="0"/>
              </a:rPr>
              <a:t>Письмо-претензия о невыполнении условий договора</a:t>
            </a:r>
          </a:p>
        </p:txBody>
      </p:sp>
      <p:sp>
        <p:nvSpPr>
          <p:cNvPr id="3" name="Объект 2"/>
          <p:cNvSpPr>
            <a:spLocks noGrp="1"/>
          </p:cNvSpPr>
          <p:nvPr>
            <p:ph idx="1"/>
          </p:nvPr>
        </p:nvSpPr>
        <p:spPr/>
        <p:txBody>
          <a:bodyPr>
            <a:normAutofit fontScale="85000" lnSpcReduction="20000"/>
          </a:bodyPr>
          <a:lstStyle/>
          <a:p>
            <a:pPr marL="0" indent="0" fontAlgn="t">
              <a:buNone/>
            </a:pPr>
            <a:r>
              <a:rPr lang="ru-RU" b="1" dirty="0">
                <a:latin typeface="Times New Roman" panose="02020603050405020304" pitchFamily="18" charset="0"/>
                <a:cs typeface="Times New Roman" panose="02020603050405020304" pitchFamily="18" charset="0"/>
              </a:rPr>
              <a:t>Структура письма-претензии</a:t>
            </a:r>
            <a:endParaRPr lang="ru-RU" dirty="0">
              <a:latin typeface="Times New Roman" panose="02020603050405020304" pitchFamily="18" charset="0"/>
              <a:cs typeface="Times New Roman" panose="02020603050405020304" pitchFamily="18" charset="0"/>
            </a:endParaRPr>
          </a:p>
          <a:p>
            <a:pPr fontAlgn="t"/>
            <a:r>
              <a:rPr lang="ru-RU" dirty="0">
                <a:latin typeface="Times New Roman" panose="02020603050405020304" pitchFamily="18" charset="0"/>
                <a:cs typeface="Times New Roman" panose="02020603050405020304" pitchFamily="18" charset="0"/>
              </a:rPr>
              <a:t>Составить претензию следует, исходя из обычных требований к такого рода документам.</a:t>
            </a:r>
          </a:p>
          <a:p>
            <a:pPr fontAlgn="t"/>
            <a:r>
              <a:rPr lang="ru-RU" dirty="0">
                <a:latin typeface="Times New Roman" panose="02020603050405020304" pitchFamily="18" charset="0"/>
                <a:cs typeface="Times New Roman" panose="02020603050405020304" pitchFamily="18" charset="0"/>
              </a:rPr>
              <a:t>«Шапка» – сведения об адресате: физическом или юридическом лице, нарушившем договорные обязательства.</a:t>
            </a:r>
          </a:p>
          <a:p>
            <a:pPr fontAlgn="t"/>
            <a:r>
              <a:rPr lang="ru-RU" dirty="0">
                <a:latin typeface="Times New Roman" panose="02020603050405020304" pitchFamily="18" charset="0"/>
                <a:cs typeface="Times New Roman" panose="02020603050405020304" pitchFamily="18" charset="0"/>
              </a:rPr>
              <a:t>Данные подателя.</a:t>
            </a:r>
          </a:p>
          <a:p>
            <a:pPr fontAlgn="t"/>
            <a:r>
              <a:rPr lang="ru-RU" dirty="0">
                <a:latin typeface="Times New Roman" panose="02020603050405020304" pitchFamily="18" charset="0"/>
                <a:cs typeface="Times New Roman" panose="02020603050405020304" pitchFamily="18" charset="0"/>
              </a:rPr>
              <a:t>Название документа.</a:t>
            </a:r>
          </a:p>
          <a:p>
            <a:pPr fontAlgn="t"/>
            <a:r>
              <a:rPr lang="ru-RU" dirty="0">
                <a:latin typeface="Times New Roman" panose="02020603050405020304" pitchFamily="18" charset="0"/>
                <a:cs typeface="Times New Roman" panose="02020603050405020304" pitchFamily="18" charset="0"/>
              </a:rPr>
              <a:t>Реквизиты договора, условия которого не выполнены.</a:t>
            </a:r>
          </a:p>
          <a:p>
            <a:pPr fontAlgn="t"/>
            <a:r>
              <a:rPr lang="ru-RU" dirty="0">
                <a:latin typeface="Times New Roman" panose="02020603050405020304" pitchFamily="18" charset="0"/>
                <a:cs typeface="Times New Roman" panose="02020603050405020304" pitchFamily="18" charset="0"/>
              </a:rPr>
              <a:t>Перечисление нарушенных обязательств.</a:t>
            </a:r>
          </a:p>
          <a:p>
            <a:pPr fontAlgn="t"/>
            <a:r>
              <a:rPr lang="ru-RU" dirty="0">
                <a:latin typeface="Times New Roman" panose="02020603050405020304" pitchFamily="18" charset="0"/>
                <a:cs typeface="Times New Roman" panose="02020603050405020304" pitchFamily="18" charset="0"/>
              </a:rPr>
              <a:t>Результаты, к которым привело неисполнение.</a:t>
            </a:r>
          </a:p>
          <a:p>
            <a:pPr fontAlgn="t"/>
            <a:r>
              <a:rPr lang="ru-RU" dirty="0">
                <a:latin typeface="Times New Roman" panose="02020603050405020304" pitchFamily="18" charset="0"/>
                <a:cs typeface="Times New Roman" panose="02020603050405020304" pitchFamily="18" charset="0"/>
              </a:rPr>
              <a:t>Сроки исправления нарушений.</a:t>
            </a:r>
          </a:p>
          <a:p>
            <a:pPr fontAlgn="t"/>
            <a:r>
              <a:rPr lang="ru-RU" dirty="0">
                <a:latin typeface="Times New Roman" panose="02020603050405020304" pitchFamily="18" charset="0"/>
                <a:cs typeface="Times New Roman" panose="02020603050405020304" pitchFamily="18" charset="0"/>
              </a:rPr>
              <a:t>Дополнительная информация, если она необходима.</a:t>
            </a:r>
          </a:p>
          <a:p>
            <a:endParaRPr lang="ru-RU" dirty="0"/>
          </a:p>
        </p:txBody>
      </p:sp>
    </p:spTree>
    <p:extLst>
      <p:ext uri="{BB962C8B-B14F-4D97-AF65-F5344CB8AC3E}">
        <p14:creationId xmlns:p14="http://schemas.microsoft.com/office/powerpoint/2010/main" val="1979822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C00000"/>
                </a:solidFill>
                <a:latin typeface="Times New Roman" panose="02020603050405020304" pitchFamily="18" charset="0"/>
                <a:cs typeface="Times New Roman" panose="02020603050405020304" pitchFamily="18" charset="0"/>
              </a:rPr>
              <a:t>Служебное письмо</a:t>
            </a:r>
            <a:endParaRPr lang="ru-RU" b="1" dirty="0">
              <a:solidFill>
                <a:srgbClr val="C0000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p:txBody>
          <a:bodyPr/>
          <a:lstStyle/>
          <a:p>
            <a:pPr marL="180975" indent="-1588" algn="just">
              <a:buNone/>
            </a:pPr>
            <a:r>
              <a:rPr lang="ru-RU" dirty="0" smtClean="0"/>
              <a:t>- </a:t>
            </a:r>
            <a:r>
              <a:rPr lang="ru-RU" b="1" dirty="0" smtClean="0">
                <a:latin typeface="Times New Roman" panose="02020603050405020304" pitchFamily="18" charset="0"/>
                <a:cs typeface="Times New Roman" panose="02020603050405020304" pitchFamily="18" charset="0"/>
              </a:rPr>
              <a:t>это обобщенное название различных по содержанию документов, выступающих в качестве инструмента оперативного информационного обмена между организациями</a:t>
            </a:r>
            <a:r>
              <a:rPr lang="ru-RU" b="1" dirty="0" smtClean="0"/>
              <a:t>.</a:t>
            </a:r>
            <a:endParaRPr lang="ru-RU" b="1" dirty="0"/>
          </a:p>
        </p:txBody>
      </p:sp>
      <p:pic>
        <p:nvPicPr>
          <p:cNvPr id="22530" name="Picture 2" descr="Картинки по запросу служебные письма картинки"/>
          <p:cNvPicPr>
            <a:picLocks noChangeAspect="1" noChangeArrowheads="1"/>
          </p:cNvPicPr>
          <p:nvPr/>
        </p:nvPicPr>
        <p:blipFill>
          <a:blip r:embed="rId2" cstate="print"/>
          <a:srcRect/>
          <a:stretch>
            <a:fillRect/>
          </a:stretch>
        </p:blipFill>
        <p:spPr bwMode="auto">
          <a:xfrm>
            <a:off x="5375920" y="3789040"/>
            <a:ext cx="2122340" cy="2702447"/>
          </a:xfrm>
          <a:prstGeom prst="rect">
            <a:avLst/>
          </a:prstGeom>
          <a:noFill/>
        </p:spPr>
      </p:pic>
    </p:spTree>
    <p:extLst>
      <p:ext uri="{BB962C8B-B14F-4D97-AF65-F5344CB8AC3E}">
        <p14:creationId xmlns:p14="http://schemas.microsoft.com/office/powerpoint/2010/main" val="3864392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FF0000"/>
                </a:solidFill>
                <a:latin typeface="Times New Roman" panose="02020603050405020304" pitchFamily="18" charset="0"/>
                <a:cs typeface="Times New Roman" panose="02020603050405020304" pitchFamily="18" charset="0"/>
              </a:rPr>
              <a:t>Письмо-претензия о погашении задолженности</a:t>
            </a:r>
          </a:p>
        </p:txBody>
      </p:sp>
      <p:sp>
        <p:nvSpPr>
          <p:cNvPr id="3" name="Объект 2"/>
          <p:cNvSpPr>
            <a:spLocks noGrp="1"/>
          </p:cNvSpPr>
          <p:nvPr>
            <p:ph idx="1"/>
          </p:nvPr>
        </p:nvSpPr>
        <p:spPr>
          <a:xfrm>
            <a:off x="838200" y="1861250"/>
            <a:ext cx="10515600" cy="4351338"/>
          </a:xfrm>
        </p:spPr>
        <p:txBody>
          <a:bodyPr>
            <a:normAutofit fontScale="62500" lnSpcReduction="20000"/>
          </a:bodyPr>
          <a:lstStyle/>
          <a:p>
            <a:pPr marL="0" indent="0" fontAlgn="t">
              <a:buNone/>
            </a:pPr>
            <a:r>
              <a:rPr lang="ru-RU" b="1" dirty="0">
                <a:latin typeface="Times New Roman" panose="02020603050405020304" pitchFamily="18" charset="0"/>
                <a:cs typeface="Times New Roman" panose="02020603050405020304" pitchFamily="18" charset="0"/>
              </a:rPr>
              <a:t>Особенности составления</a:t>
            </a:r>
            <a:endParaRPr lang="ru-RU" dirty="0">
              <a:latin typeface="Times New Roman" panose="02020603050405020304" pitchFamily="18" charset="0"/>
              <a:cs typeface="Times New Roman" panose="02020603050405020304" pitchFamily="18" charset="0"/>
            </a:endParaRPr>
          </a:p>
          <a:p>
            <a:pPr fontAlgn="t"/>
            <a:r>
              <a:rPr lang="ru-RU" dirty="0">
                <a:latin typeface="Times New Roman" panose="02020603050405020304" pitchFamily="18" charset="0"/>
                <a:cs typeface="Times New Roman" panose="02020603050405020304" pitchFamily="18" charset="0"/>
              </a:rPr>
              <a:t>Структура претензионного письма является обычной, а содержание оформляется в свободной форме с обязательными ссылками на нарушенные пункты о сроках и сумме уплаты по договору. Нюансы варьируются в зависимости от типа договора:</a:t>
            </a:r>
          </a:p>
          <a:p>
            <a:pPr fontAlgn="t"/>
            <a:r>
              <a:rPr lang="ru-RU" dirty="0">
                <a:latin typeface="Times New Roman" panose="02020603050405020304" pitchFamily="18" charset="0"/>
                <a:cs typeface="Times New Roman" panose="02020603050405020304" pitchFamily="18" charset="0"/>
              </a:rPr>
              <a:t>купля-продажа;</a:t>
            </a:r>
          </a:p>
          <a:p>
            <a:pPr fontAlgn="t"/>
            <a:r>
              <a:rPr lang="ru-RU" dirty="0">
                <a:latin typeface="Times New Roman" panose="02020603050405020304" pitchFamily="18" charset="0"/>
                <a:cs typeface="Times New Roman" panose="02020603050405020304" pitchFamily="18" charset="0"/>
              </a:rPr>
              <a:t>аренда;</a:t>
            </a:r>
          </a:p>
          <a:p>
            <a:pPr fontAlgn="t"/>
            <a:r>
              <a:rPr lang="ru-RU" dirty="0">
                <a:latin typeface="Times New Roman" panose="02020603050405020304" pitchFamily="18" charset="0"/>
                <a:cs typeface="Times New Roman" panose="02020603050405020304" pitchFamily="18" charset="0"/>
              </a:rPr>
              <a:t>договор подряда;</a:t>
            </a:r>
          </a:p>
          <a:p>
            <a:pPr fontAlgn="t"/>
            <a:r>
              <a:rPr lang="ru-RU" dirty="0">
                <a:latin typeface="Times New Roman" panose="02020603050405020304" pitchFamily="18" charset="0"/>
                <a:cs typeface="Times New Roman" panose="02020603050405020304" pitchFamily="18" charset="0"/>
              </a:rPr>
              <a:t>перевозка;</a:t>
            </a:r>
          </a:p>
          <a:p>
            <a:pPr fontAlgn="t"/>
            <a:r>
              <a:rPr lang="ru-RU" dirty="0">
                <a:latin typeface="Times New Roman" panose="02020603050405020304" pitchFamily="18" charset="0"/>
                <a:cs typeface="Times New Roman" panose="02020603050405020304" pitchFamily="18" charset="0"/>
              </a:rPr>
              <a:t>хранение;</a:t>
            </a:r>
          </a:p>
          <a:p>
            <a:pPr fontAlgn="t"/>
            <a:r>
              <a:rPr lang="ru-RU" dirty="0">
                <a:latin typeface="Times New Roman" panose="02020603050405020304" pitchFamily="18" charset="0"/>
                <a:cs typeface="Times New Roman" panose="02020603050405020304" pitchFamily="18" charset="0"/>
              </a:rPr>
              <a:t>оказание услуг;</a:t>
            </a:r>
          </a:p>
          <a:p>
            <a:pPr fontAlgn="t"/>
            <a:r>
              <a:rPr lang="ru-RU" dirty="0">
                <a:latin typeface="Times New Roman" panose="02020603050405020304" pitchFamily="18" charset="0"/>
                <a:cs typeface="Times New Roman" panose="02020603050405020304" pitchFamily="18" charset="0"/>
              </a:rPr>
              <a:t>иное.</a:t>
            </a:r>
          </a:p>
          <a:p>
            <a:pPr marL="0" indent="0" fontAlgn="t">
              <a:buNone/>
            </a:pPr>
            <a:r>
              <a:rPr lang="ru-RU" dirty="0">
                <a:latin typeface="Times New Roman" panose="02020603050405020304" pitchFamily="18" charset="0"/>
                <a:cs typeface="Times New Roman" panose="02020603050405020304" pitchFamily="18" charset="0"/>
              </a:rPr>
              <a:t>Желательной является ссылка на законодательные акты, которые оказались нарушенными. Обязательно указание сроков, в течение которых контрагент согласен принять средства в уплату задолженности без неустойки (или с указанной неустойкой), не обращаясь за взысканием в суд.</a:t>
            </a:r>
          </a:p>
          <a:p>
            <a:endParaRPr lang="ru-RU" dirty="0"/>
          </a:p>
        </p:txBody>
      </p:sp>
    </p:spTree>
    <p:extLst>
      <p:ext uri="{BB962C8B-B14F-4D97-AF65-F5344CB8AC3E}">
        <p14:creationId xmlns:p14="http://schemas.microsoft.com/office/powerpoint/2010/main" val="4131219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FF0000"/>
                </a:solidFill>
                <a:latin typeface="Times New Roman" panose="02020603050405020304" pitchFamily="18" charset="0"/>
                <a:cs typeface="Times New Roman" panose="02020603050405020304" pitchFamily="18" charset="0"/>
              </a:rPr>
              <a:t>Письмо-претензия о некачественном товаре</a:t>
            </a:r>
          </a:p>
        </p:txBody>
      </p:sp>
      <p:sp>
        <p:nvSpPr>
          <p:cNvPr id="3" name="Объект 2"/>
          <p:cNvSpPr>
            <a:spLocks noGrp="1"/>
          </p:cNvSpPr>
          <p:nvPr>
            <p:ph idx="1"/>
          </p:nvPr>
        </p:nvSpPr>
        <p:spPr/>
        <p:txBody>
          <a:bodyPr/>
          <a:lstStyle/>
          <a:p>
            <a:pPr marL="0" indent="0" fontAlgn="t">
              <a:buNone/>
            </a:pPr>
            <a:r>
              <a:rPr lang="ru-RU" dirty="0">
                <a:latin typeface="Times New Roman" panose="02020603050405020304" pitchFamily="18" charset="0"/>
                <a:cs typeface="Times New Roman" panose="02020603050405020304" pitchFamily="18" charset="0"/>
              </a:rPr>
              <a:t>Письмо–претензия о ненадлежащем качестве товара может направляться таким адресатам:</a:t>
            </a:r>
          </a:p>
          <a:p>
            <a:pPr fontAlgn="t"/>
            <a:r>
              <a:rPr lang="ru-RU" dirty="0">
                <a:latin typeface="Times New Roman" panose="02020603050405020304" pitchFamily="18" charset="0"/>
                <a:cs typeface="Times New Roman" panose="02020603050405020304" pitchFamily="18" charset="0"/>
              </a:rPr>
              <a:t>поставщику в случае доставки товара, качеством не соответствующего договору;</a:t>
            </a:r>
          </a:p>
          <a:p>
            <a:pPr fontAlgn="t"/>
            <a:r>
              <a:rPr lang="ru-RU" dirty="0">
                <a:latin typeface="Times New Roman" panose="02020603050405020304" pitchFamily="18" charset="0"/>
                <a:cs typeface="Times New Roman" panose="02020603050405020304" pitchFamily="18" charset="0"/>
              </a:rPr>
              <a:t>организации, продавшей товар ненадлежащего качества конечному потребителю.</a:t>
            </a:r>
          </a:p>
          <a:p>
            <a:pPr marL="0" indent="0" fontAlgn="t">
              <a:buNone/>
            </a:pPr>
            <a:r>
              <a:rPr lang="ru-RU" dirty="0">
                <a:latin typeface="Times New Roman" panose="02020603050405020304" pitchFamily="18" charset="0"/>
                <a:cs typeface="Times New Roman" panose="02020603050405020304" pitchFamily="18" charset="0"/>
              </a:rPr>
              <a:t>Большинство таких документов направляется как раз в соответствии с защитой прав потребителей.</a:t>
            </a:r>
          </a:p>
          <a:p>
            <a:endParaRPr lang="ru-RU" dirty="0"/>
          </a:p>
        </p:txBody>
      </p:sp>
    </p:spTree>
    <p:extLst>
      <p:ext uri="{BB962C8B-B14F-4D97-AF65-F5344CB8AC3E}">
        <p14:creationId xmlns:p14="http://schemas.microsoft.com/office/powerpoint/2010/main" val="1018072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FF0000"/>
                </a:solidFill>
                <a:latin typeface="Times New Roman" panose="02020603050405020304" pitchFamily="18" charset="0"/>
                <a:cs typeface="Times New Roman" panose="02020603050405020304" pitchFamily="18" charset="0"/>
              </a:rPr>
              <a:t>На какой результат рассчитано претензионное письмо</a:t>
            </a:r>
          </a:p>
        </p:txBody>
      </p:sp>
      <p:sp>
        <p:nvSpPr>
          <p:cNvPr id="3" name="Объект 2"/>
          <p:cNvSpPr>
            <a:spLocks noGrp="1"/>
          </p:cNvSpPr>
          <p:nvPr>
            <p:ph idx="1"/>
          </p:nvPr>
        </p:nvSpPr>
        <p:spPr/>
        <p:txBody>
          <a:bodyPr>
            <a:normAutofit fontScale="77500" lnSpcReduction="20000"/>
          </a:bodyPr>
          <a:lstStyle/>
          <a:p>
            <a:pPr marL="0" indent="0" algn="just" fontAlgn="t">
              <a:buNone/>
            </a:pPr>
            <a:r>
              <a:rPr lang="ru-RU" dirty="0">
                <a:latin typeface="Times New Roman" panose="02020603050405020304" pitchFamily="18" charset="0"/>
                <a:cs typeface="Times New Roman" panose="02020603050405020304" pitchFamily="18" charset="0"/>
              </a:rPr>
              <a:t>В такого рода документах всегда принято указывать, на что рассчитывает податель письма по отношению к адресату. Если речь идет о ненадлежащем качестве купленного товара, то, в зависимости от конкретной ситуации, у подателя письма есть выбор, который необходимо озвучить в документе:</a:t>
            </a:r>
          </a:p>
          <a:p>
            <a:pPr algn="just" fontAlgn="t"/>
            <a:r>
              <a:rPr lang="ru-RU" dirty="0">
                <a:latin typeface="Times New Roman" panose="02020603050405020304" pitchFamily="18" charset="0"/>
                <a:cs typeface="Times New Roman" panose="02020603050405020304" pitchFamily="18" charset="0"/>
              </a:rPr>
              <a:t>заменить некачественный товар на другой аналогичный, но надлежащего качества;</a:t>
            </a:r>
          </a:p>
          <a:p>
            <a:pPr algn="just" fontAlgn="t"/>
            <a:r>
              <a:rPr lang="ru-RU" dirty="0">
                <a:latin typeface="Times New Roman" panose="02020603050405020304" pitchFamily="18" charset="0"/>
                <a:cs typeface="Times New Roman" panose="02020603050405020304" pitchFamily="18" charset="0"/>
              </a:rPr>
              <a:t>заменить испорченный товар на такой же, но другой марки или артикула (по договоренности, с доплатой или без);</a:t>
            </a:r>
          </a:p>
          <a:p>
            <a:pPr algn="just" fontAlgn="t"/>
            <a:r>
              <a:rPr lang="ru-RU" dirty="0">
                <a:latin typeface="Times New Roman" panose="02020603050405020304" pitchFamily="18" charset="0"/>
                <a:cs typeface="Times New Roman" panose="02020603050405020304" pitchFamily="18" charset="0"/>
              </a:rPr>
              <a:t>уменьшить цену, уплаченную за товар, соразмерно с дефектами;</a:t>
            </a:r>
          </a:p>
          <a:p>
            <a:pPr algn="just" fontAlgn="t"/>
            <a:r>
              <a:rPr lang="ru-RU" dirty="0">
                <a:latin typeface="Times New Roman" panose="02020603050405020304" pitchFamily="18" charset="0"/>
                <a:cs typeface="Times New Roman" panose="02020603050405020304" pitchFamily="18" charset="0"/>
              </a:rPr>
              <a:t>бесплатно исправить недостатки, несовместимые с качеством товара;</a:t>
            </a:r>
          </a:p>
          <a:p>
            <a:pPr algn="just" fontAlgn="t"/>
            <a:r>
              <a:rPr lang="ru-RU" dirty="0">
                <a:latin typeface="Times New Roman" panose="02020603050405020304" pitchFamily="18" charset="0"/>
                <a:cs typeface="Times New Roman" panose="02020603050405020304" pitchFamily="18" charset="0"/>
              </a:rPr>
              <a:t>оплатить устранение дефектов в товаре, выполненное потребителем или сторонним лицом;</a:t>
            </a:r>
          </a:p>
          <a:p>
            <a:pPr algn="just" fontAlgn="t"/>
            <a:r>
              <a:rPr lang="ru-RU" dirty="0">
                <a:latin typeface="Times New Roman" panose="02020603050405020304" pitchFamily="18" charset="0"/>
                <a:cs typeface="Times New Roman" panose="02020603050405020304" pitchFamily="18" charset="0"/>
              </a:rPr>
              <a:t>вернуть все деньги, которые были уплачены за товар, возвратив его продавцу (расходы по возврату ложатся на продавца).</a:t>
            </a:r>
          </a:p>
          <a:p>
            <a:endParaRPr lang="ru-RU" dirty="0"/>
          </a:p>
        </p:txBody>
      </p:sp>
    </p:spTree>
    <p:extLst>
      <p:ext uri="{BB962C8B-B14F-4D97-AF65-F5344CB8AC3E}">
        <p14:creationId xmlns:p14="http://schemas.microsoft.com/office/powerpoint/2010/main" val="8282464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FF0000"/>
                </a:solidFill>
                <a:latin typeface="Times New Roman" panose="02020603050405020304" pitchFamily="18" charset="0"/>
                <a:cs typeface="Times New Roman" panose="02020603050405020304" pitchFamily="18" charset="0"/>
              </a:rPr>
              <a:t>Дополнительные нюансы</a:t>
            </a:r>
          </a:p>
        </p:txBody>
      </p:sp>
      <p:sp>
        <p:nvSpPr>
          <p:cNvPr id="3" name="Объект 2"/>
          <p:cNvSpPr>
            <a:spLocks noGrp="1"/>
          </p:cNvSpPr>
          <p:nvPr>
            <p:ph idx="1"/>
          </p:nvPr>
        </p:nvSpPr>
        <p:spPr/>
        <p:txBody>
          <a:bodyPr>
            <a:normAutofit lnSpcReduction="10000"/>
          </a:bodyPr>
          <a:lstStyle/>
          <a:p>
            <a:pPr marL="0" indent="0" fontAlgn="t">
              <a:buNone/>
            </a:pPr>
            <a:r>
              <a:rPr lang="ru-RU" dirty="0">
                <a:latin typeface="Times New Roman" panose="02020603050405020304" pitchFamily="18" charset="0"/>
                <a:cs typeface="Times New Roman" panose="02020603050405020304" pitchFamily="18" charset="0"/>
              </a:rPr>
              <a:t>Помимо озвученного требования, которое допускается Законом о защите прав потребителей, и обычных реквизитов. Обязательных для деловой переписки, в письме-претензии о некачественном товаре должны содержаться подтверждающие сведения. Они могут быть в виде приложений документов, свидетельствующих о факте оплаты товара и несоответствии качеству. Ими могут быть:</a:t>
            </a:r>
          </a:p>
          <a:p>
            <a:pPr fontAlgn="t"/>
            <a:r>
              <a:rPr lang="ru-RU" dirty="0">
                <a:latin typeface="Times New Roman" panose="02020603050405020304" pitchFamily="18" charset="0"/>
                <a:cs typeface="Times New Roman" panose="02020603050405020304" pitchFamily="18" charset="0"/>
              </a:rPr>
              <a:t>копии чека, квитанции;</a:t>
            </a:r>
          </a:p>
          <a:p>
            <a:pPr fontAlgn="t"/>
            <a:r>
              <a:rPr lang="ru-RU" dirty="0">
                <a:latin typeface="Times New Roman" panose="02020603050405020304" pitchFamily="18" charset="0"/>
                <a:cs typeface="Times New Roman" panose="02020603050405020304" pitchFamily="18" charset="0"/>
              </a:rPr>
              <a:t>технический паспорт на товар длительного пользования (копия);</a:t>
            </a:r>
          </a:p>
          <a:p>
            <a:pPr fontAlgn="t"/>
            <a:r>
              <a:rPr lang="ru-RU" dirty="0">
                <a:latin typeface="Times New Roman" panose="02020603050405020304" pitchFamily="18" charset="0"/>
                <a:cs typeface="Times New Roman" panose="02020603050405020304" pitchFamily="18" charset="0"/>
              </a:rPr>
              <a:t>копия гарантийного талона на ремонт;</a:t>
            </a:r>
          </a:p>
          <a:p>
            <a:pPr fontAlgn="t"/>
            <a:r>
              <a:rPr lang="ru-RU" dirty="0">
                <a:latin typeface="Times New Roman" panose="02020603050405020304" pitchFamily="18" charset="0"/>
                <a:cs typeface="Times New Roman" panose="02020603050405020304" pitchFamily="18" charset="0"/>
              </a:rPr>
              <a:t>акт об экспертизе технически сложного товара и др.</a:t>
            </a:r>
          </a:p>
          <a:p>
            <a:endParaRPr lang="ru-RU" dirty="0"/>
          </a:p>
        </p:txBody>
      </p:sp>
    </p:spTree>
    <p:extLst>
      <p:ext uri="{BB962C8B-B14F-4D97-AF65-F5344CB8AC3E}">
        <p14:creationId xmlns:p14="http://schemas.microsoft.com/office/powerpoint/2010/main" val="1509378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Домашнее задание:</a:t>
            </a:r>
            <a:endParaRPr lang="ru-RU" dirty="0"/>
          </a:p>
        </p:txBody>
      </p:sp>
      <p:sp>
        <p:nvSpPr>
          <p:cNvPr id="3" name="Объект 2"/>
          <p:cNvSpPr>
            <a:spLocks noGrp="1"/>
          </p:cNvSpPr>
          <p:nvPr>
            <p:ph idx="1"/>
          </p:nvPr>
        </p:nvSpPr>
        <p:spPr/>
        <p:txBody>
          <a:bodyPr/>
          <a:lstStyle/>
          <a:p>
            <a:r>
              <a:rPr lang="ru-RU" dirty="0" smtClean="0"/>
              <a:t>Составить по выбору письмо-претензию:</a:t>
            </a:r>
          </a:p>
          <a:p>
            <a:pPr>
              <a:buFont typeface="Wingdings" panose="05000000000000000000" pitchFamily="2" charset="2"/>
              <a:buChar char="Ø"/>
            </a:pPr>
            <a:r>
              <a:rPr lang="ru-RU" u="sng" dirty="0" smtClean="0">
                <a:hlinkClick r:id="rId2"/>
              </a:rPr>
              <a:t>о </a:t>
            </a:r>
            <a:r>
              <a:rPr lang="ru-RU" u="sng" dirty="0">
                <a:hlinkClick r:id="rId2"/>
              </a:rPr>
              <a:t>невыполнении условий </a:t>
            </a:r>
            <a:r>
              <a:rPr lang="ru-RU" u="sng" dirty="0" smtClean="0">
                <a:hlinkClick r:id="rId2"/>
              </a:rPr>
              <a:t>договора</a:t>
            </a:r>
            <a:endParaRPr lang="ru-RU" u="sng" dirty="0" smtClean="0"/>
          </a:p>
          <a:p>
            <a:pPr>
              <a:buFont typeface="Wingdings" panose="05000000000000000000" pitchFamily="2" charset="2"/>
              <a:buChar char="Ø"/>
            </a:pPr>
            <a:r>
              <a:rPr lang="ru-RU" u="sng" dirty="0" smtClean="0">
                <a:hlinkClick r:id="rId3"/>
              </a:rPr>
              <a:t>о </a:t>
            </a:r>
            <a:r>
              <a:rPr lang="ru-RU" u="sng" dirty="0">
                <a:hlinkClick r:id="rId3"/>
              </a:rPr>
              <a:t>погашении </a:t>
            </a:r>
            <a:r>
              <a:rPr lang="ru-RU" u="sng" dirty="0" smtClean="0">
                <a:hlinkClick r:id="rId3"/>
              </a:rPr>
              <a:t>задолженности</a:t>
            </a:r>
            <a:endParaRPr lang="ru-RU" u="sng" dirty="0" smtClean="0"/>
          </a:p>
          <a:p>
            <a:pPr>
              <a:buFont typeface="Wingdings" panose="05000000000000000000" pitchFamily="2" charset="2"/>
              <a:buChar char="Ø"/>
            </a:pPr>
            <a:r>
              <a:rPr lang="ru-RU" u="sng" dirty="0" smtClean="0">
                <a:hlinkClick r:id="rId4"/>
              </a:rPr>
              <a:t>о </a:t>
            </a:r>
            <a:r>
              <a:rPr lang="ru-RU" u="sng" dirty="0">
                <a:hlinkClick r:id="rId4"/>
              </a:rPr>
              <a:t>некачественном </a:t>
            </a:r>
            <a:r>
              <a:rPr lang="ru-RU" u="sng" dirty="0" smtClean="0">
                <a:hlinkClick r:id="rId4"/>
              </a:rPr>
              <a:t>товаре</a:t>
            </a:r>
            <a:endParaRPr lang="ru-RU" u="sng" dirty="0" smtClean="0"/>
          </a:p>
          <a:p>
            <a:pPr>
              <a:buFont typeface="Wingdings" panose="05000000000000000000" pitchFamily="2" charset="2"/>
              <a:buChar char="Ø"/>
            </a:pPr>
            <a:r>
              <a:rPr lang="ru-RU" dirty="0"/>
              <a:t> </a:t>
            </a:r>
            <a:r>
              <a:rPr lang="ru-RU" u="sng" dirty="0">
                <a:hlinkClick r:id="rId5"/>
              </a:rPr>
              <a:t>о срывах сроков </a:t>
            </a:r>
            <a:r>
              <a:rPr lang="ru-RU" u="sng" dirty="0" smtClean="0">
                <a:hlinkClick r:id="rId5"/>
              </a:rPr>
              <a:t>поставки</a:t>
            </a:r>
            <a:endParaRPr lang="ru-RU" u="sng" dirty="0" smtClean="0"/>
          </a:p>
          <a:p>
            <a:pPr marL="0" indent="0">
              <a:buNone/>
            </a:pPr>
            <a:r>
              <a:rPr lang="ru-RU" dirty="0" smtClean="0">
                <a:latin typeface="Times New Roman" panose="02020603050405020304" pitchFamily="18" charset="0"/>
                <a:cs typeface="Times New Roman" panose="02020603050405020304" pitchFamily="18" charset="0"/>
              </a:rPr>
              <a:t>Выслать на электронную почту </a:t>
            </a:r>
            <a:r>
              <a:rPr lang="en-US" dirty="0" smtClean="0">
                <a:latin typeface="Times New Roman" panose="02020603050405020304" pitchFamily="18" charset="0"/>
                <a:cs typeface="Times New Roman" panose="02020603050405020304" pitchFamily="18" charset="0"/>
              </a:rPr>
              <a:t>EAParamonova@fa.ru</a:t>
            </a:r>
            <a:endParaRPr lang="ru-RU" dirty="0" smtClean="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011913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a:solidFill>
                  <a:srgbClr val="C00000"/>
                </a:solidFill>
                <a:latin typeface="Times New Roman" panose="02020603050405020304" pitchFamily="18" charset="0"/>
                <a:cs typeface="Times New Roman" panose="02020603050405020304" pitchFamily="18" charset="0"/>
              </a:rPr>
              <a:t>Т</a:t>
            </a:r>
            <a:r>
              <a:rPr lang="ru-RU" sz="3600" b="1" dirty="0">
                <a:solidFill>
                  <a:srgbClr val="C00000"/>
                </a:solidFill>
                <a:latin typeface="Times New Roman" panose="02020603050405020304" pitchFamily="18" charset="0"/>
                <a:cs typeface="Times New Roman" panose="02020603050405020304" pitchFamily="18" charset="0"/>
              </a:rPr>
              <a:t>ребования:</a:t>
            </a:r>
            <a:endParaRPr lang="ru-RU" sz="3600" b="1" dirty="0">
              <a:solidFill>
                <a:srgbClr val="C0000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p:txBody>
          <a:bodyPr/>
          <a:lstStyle/>
          <a:p>
            <a:pPr>
              <a:buFontTx/>
              <a:buChar char="-"/>
            </a:pPr>
            <a:r>
              <a:rPr lang="ru-RU" b="1" dirty="0" smtClean="0">
                <a:latin typeface="Times New Roman" panose="02020603050405020304" pitchFamily="18" charset="0"/>
                <a:cs typeface="Times New Roman" panose="02020603050405020304" pitchFamily="18" charset="0"/>
              </a:rPr>
              <a:t>Письма оформляются на специальных бланках (для писем) и подписываются руководителем организации или его заместителями в рамках представленной им компетенции;</a:t>
            </a:r>
          </a:p>
          <a:p>
            <a:pPr>
              <a:buFontTx/>
              <a:buChar char="-"/>
            </a:pPr>
            <a:r>
              <a:rPr lang="ru-RU" b="1" dirty="0" smtClean="0">
                <a:latin typeface="Times New Roman" panose="02020603050405020304" pitchFamily="18" charset="0"/>
                <a:cs typeface="Times New Roman" panose="02020603050405020304" pitchFamily="18" charset="0"/>
              </a:rPr>
              <a:t>Письма должны составляться грамотно, без грубых помарок.</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023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a:solidFill>
                  <a:srgbClr val="C00000"/>
                </a:solidFill>
                <a:latin typeface="Times New Roman" panose="02020603050405020304" pitchFamily="18" charset="0"/>
                <a:cs typeface="Times New Roman" panose="02020603050405020304" pitchFamily="18" charset="0"/>
              </a:rPr>
              <a:t>Требования:</a:t>
            </a:r>
            <a:endParaRPr lang="ru-RU" sz="3600"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p:txBody>
          <a:bodyPr/>
          <a:lstStyle/>
          <a:p>
            <a:pPr marL="92075" indent="-3175" algn="just">
              <a:buFontTx/>
              <a:buChar char="-"/>
            </a:pPr>
            <a:r>
              <a:rPr lang="ru-RU" b="1" dirty="0" smtClean="0">
                <a:latin typeface="Times New Roman" panose="02020603050405020304" pitchFamily="18" charset="0"/>
                <a:cs typeface="Times New Roman" panose="02020603050405020304" pitchFamily="18" charset="0"/>
              </a:rPr>
              <a:t> независимо от содержания письмо должно излагаться официально-деловым языком,</a:t>
            </a:r>
          </a:p>
          <a:p>
            <a:pPr marL="92075" indent="-3175" algn="just">
              <a:buNone/>
            </a:pPr>
            <a:endParaRPr lang="ru-RU" b="1" dirty="0" smtClean="0">
              <a:latin typeface="Times New Roman" panose="02020603050405020304" pitchFamily="18" charset="0"/>
              <a:cs typeface="Times New Roman" panose="02020603050405020304" pitchFamily="18" charset="0"/>
            </a:endParaRPr>
          </a:p>
          <a:p>
            <a:pPr marL="92075" indent="-3175" algn="just">
              <a:buNone/>
            </a:pPr>
            <a:r>
              <a:rPr lang="ru-RU" b="1" dirty="0" smtClean="0">
                <a:latin typeface="Times New Roman" panose="02020603050405020304" pitchFamily="18" charset="0"/>
                <a:cs typeface="Times New Roman" panose="02020603050405020304" pitchFamily="18" charset="0"/>
              </a:rPr>
              <a:t>- содержать объективные сведения об излагаемых событиях и фактах, в необходимых иметь разъясняющие и дополняющие материалы.</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5363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C00000"/>
                </a:solidFill>
                <a:latin typeface="Times New Roman" panose="02020603050405020304" pitchFamily="18" charset="0"/>
                <a:cs typeface="Times New Roman" panose="02020603050405020304" pitchFamily="18" charset="0"/>
              </a:rPr>
              <a:t>Разновидности писем:</a:t>
            </a:r>
            <a:endParaRPr lang="ru-RU" b="1" dirty="0">
              <a:solidFill>
                <a:srgbClr val="C0000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1981200" y="1268761"/>
            <a:ext cx="8229600" cy="5589239"/>
          </a:xfrm>
        </p:spPr>
        <p:txBody>
          <a:bodyPr>
            <a:normAutofit fontScale="92500" lnSpcReduction="20000"/>
          </a:bodyPr>
          <a:lstStyle/>
          <a:p>
            <a:pPr algn="ctr">
              <a:buFont typeface="Wingdings" pitchFamily="2" charset="2"/>
              <a:buChar char="v"/>
            </a:pPr>
            <a:r>
              <a:rPr lang="ru-RU" dirty="0" smtClean="0">
                <a:latin typeface="Times New Roman" panose="02020603050405020304" pitchFamily="18" charset="0"/>
                <a:cs typeface="Times New Roman" panose="02020603050405020304" pitchFamily="18" charset="0"/>
              </a:rPr>
              <a:t>Циркулярные письма</a:t>
            </a:r>
          </a:p>
          <a:p>
            <a:pPr algn="ctr">
              <a:buFont typeface="Wingdings" pitchFamily="2" charset="2"/>
              <a:buChar char="v"/>
            </a:pPr>
            <a:r>
              <a:rPr lang="ru-RU" dirty="0" smtClean="0">
                <a:latin typeface="Times New Roman" panose="02020603050405020304" pitchFamily="18" charset="0"/>
                <a:cs typeface="Times New Roman" panose="02020603050405020304" pitchFamily="18" charset="0"/>
              </a:rPr>
              <a:t>Письмо-запрос</a:t>
            </a:r>
          </a:p>
          <a:p>
            <a:pPr algn="ctr">
              <a:buFont typeface="Wingdings" pitchFamily="2" charset="2"/>
              <a:buChar char="v"/>
            </a:pPr>
            <a:r>
              <a:rPr lang="ru-RU" dirty="0" smtClean="0">
                <a:latin typeface="Times New Roman" panose="02020603050405020304" pitchFamily="18" charset="0"/>
                <a:cs typeface="Times New Roman" panose="02020603050405020304" pitchFamily="18" charset="0"/>
              </a:rPr>
              <a:t>Гарантийные письма</a:t>
            </a:r>
          </a:p>
          <a:p>
            <a:pPr algn="ctr">
              <a:buFont typeface="Wingdings" pitchFamily="2" charset="2"/>
              <a:buChar char="v"/>
            </a:pPr>
            <a:r>
              <a:rPr lang="ru-RU" dirty="0" smtClean="0">
                <a:latin typeface="Times New Roman" panose="02020603050405020304" pitchFamily="18" charset="0"/>
                <a:cs typeface="Times New Roman" panose="02020603050405020304" pitchFamily="18" charset="0"/>
              </a:rPr>
              <a:t>Оферта</a:t>
            </a:r>
          </a:p>
          <a:p>
            <a:pPr algn="ctr">
              <a:buFont typeface="Wingdings" pitchFamily="2" charset="2"/>
              <a:buChar char="v"/>
            </a:pPr>
            <a:r>
              <a:rPr lang="ru-RU" dirty="0" smtClean="0">
                <a:latin typeface="Times New Roman" panose="02020603050405020304" pitchFamily="18" charset="0"/>
                <a:cs typeface="Times New Roman" panose="02020603050405020304" pitchFamily="18" charset="0"/>
              </a:rPr>
              <a:t>Рекламация</a:t>
            </a:r>
          </a:p>
          <a:p>
            <a:pPr algn="ctr">
              <a:buFont typeface="Wingdings" pitchFamily="2" charset="2"/>
              <a:buChar char="v"/>
            </a:pPr>
            <a:r>
              <a:rPr lang="ru-RU" dirty="0" smtClean="0">
                <a:latin typeface="Times New Roman" panose="02020603050405020304" pitchFamily="18" charset="0"/>
                <a:cs typeface="Times New Roman" panose="02020603050405020304" pitchFamily="18" charset="0"/>
              </a:rPr>
              <a:t>Сопроводительные письма</a:t>
            </a:r>
          </a:p>
          <a:p>
            <a:pPr algn="ctr">
              <a:buFont typeface="Wingdings" pitchFamily="2" charset="2"/>
              <a:buChar char="v"/>
            </a:pPr>
            <a:r>
              <a:rPr lang="ru-RU" dirty="0" smtClean="0">
                <a:latin typeface="Times New Roman" panose="02020603050405020304" pitchFamily="18" charset="0"/>
                <a:cs typeface="Times New Roman" panose="02020603050405020304" pitchFamily="18" charset="0"/>
              </a:rPr>
              <a:t>Письма-подтверждения</a:t>
            </a:r>
          </a:p>
          <a:p>
            <a:pPr algn="ctr">
              <a:buFont typeface="Wingdings" pitchFamily="2" charset="2"/>
              <a:buChar char="v"/>
            </a:pPr>
            <a:r>
              <a:rPr lang="ru-RU" dirty="0" smtClean="0">
                <a:latin typeface="Times New Roman" panose="02020603050405020304" pitchFamily="18" charset="0"/>
                <a:cs typeface="Times New Roman" panose="02020603050405020304" pitchFamily="18" charset="0"/>
              </a:rPr>
              <a:t>Письма-извещения</a:t>
            </a:r>
          </a:p>
          <a:p>
            <a:pPr algn="ctr">
              <a:buFont typeface="Wingdings" pitchFamily="2" charset="2"/>
              <a:buChar char="v"/>
            </a:pPr>
            <a:r>
              <a:rPr lang="ru-RU" dirty="0" smtClean="0">
                <a:latin typeface="Times New Roman" panose="02020603050405020304" pitchFamily="18" charset="0"/>
                <a:cs typeface="Times New Roman" panose="02020603050405020304" pitchFamily="18" charset="0"/>
              </a:rPr>
              <a:t>Письма-просьбы</a:t>
            </a:r>
          </a:p>
          <a:p>
            <a:pPr algn="ctr">
              <a:buFont typeface="Wingdings" pitchFamily="2" charset="2"/>
              <a:buChar char="v"/>
            </a:pPr>
            <a:r>
              <a:rPr lang="ru-RU" dirty="0" smtClean="0">
                <a:latin typeface="Times New Roman" panose="02020603050405020304" pitchFamily="18" charset="0"/>
                <a:cs typeface="Times New Roman" panose="02020603050405020304" pitchFamily="18" charset="0"/>
              </a:rPr>
              <a:t>Письма-напоминания</a:t>
            </a:r>
          </a:p>
          <a:p>
            <a:pPr algn="ctr">
              <a:buFont typeface="Wingdings" pitchFamily="2" charset="2"/>
              <a:buChar char="v"/>
            </a:pPr>
            <a:r>
              <a:rPr lang="ru-RU" dirty="0" smtClean="0">
                <a:latin typeface="Times New Roman" panose="02020603050405020304" pitchFamily="18" charset="0"/>
                <a:cs typeface="Times New Roman" panose="02020603050405020304" pitchFamily="18" charset="0"/>
              </a:rPr>
              <a:t>Информационные письма</a:t>
            </a:r>
          </a:p>
          <a:p>
            <a:pPr algn="ctr">
              <a:buFont typeface="Wingdings" pitchFamily="2" charset="2"/>
              <a:buChar char="v"/>
            </a:pPr>
            <a:r>
              <a:rPr lang="ru-RU" dirty="0" smtClean="0">
                <a:latin typeface="Times New Roman" panose="02020603050405020304" pitchFamily="18" charset="0"/>
                <a:cs typeface="Times New Roman" panose="02020603050405020304" pitchFamily="18" charset="0"/>
              </a:rPr>
              <a:t>Письмо-претензия</a:t>
            </a:r>
            <a:endParaRPr lang="ru-RU" dirty="0" smtClean="0">
              <a:latin typeface="Times New Roman" panose="02020603050405020304" pitchFamily="18" charset="0"/>
              <a:cs typeface="Times New Roman" panose="02020603050405020304" pitchFamily="18" charset="0"/>
            </a:endParaRPr>
          </a:p>
          <a:p>
            <a:pPr algn="ctr">
              <a:buFont typeface="Wingdings" pitchFamily="2" charset="2"/>
              <a:buChar char="v"/>
            </a:pPr>
            <a:r>
              <a:rPr lang="ru-RU" dirty="0" smtClean="0">
                <a:latin typeface="Times New Roman" panose="02020603050405020304" pitchFamily="18" charset="0"/>
                <a:cs typeface="Times New Roman" panose="02020603050405020304" pitchFamily="18" charset="0"/>
              </a:rPr>
              <a:t>Рекламное </a:t>
            </a:r>
            <a:r>
              <a:rPr lang="ru-RU" dirty="0" smtClean="0">
                <a:latin typeface="Times New Roman" panose="02020603050405020304" pitchFamily="18" charset="0"/>
                <a:cs typeface="Times New Roman" panose="02020603050405020304" pitchFamily="18" charset="0"/>
              </a:rPr>
              <a:t>письмо</a:t>
            </a:r>
          </a:p>
          <a:p>
            <a:pPr algn="ctr">
              <a:buFont typeface="Wingdings" pitchFamily="2" charset="2"/>
              <a:buChar char="v"/>
            </a:pPr>
            <a:endParaRPr lang="ru-RU" dirty="0"/>
          </a:p>
        </p:txBody>
      </p:sp>
    </p:spTree>
    <p:extLst>
      <p:ext uri="{BB962C8B-B14F-4D97-AF65-F5344CB8AC3E}">
        <p14:creationId xmlns:p14="http://schemas.microsoft.com/office/powerpoint/2010/main" val="1415277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FF0000"/>
                </a:solidFill>
                <a:latin typeface="Times New Roman" panose="02020603050405020304" pitchFamily="18" charset="0"/>
                <a:cs typeface="Times New Roman" panose="02020603050405020304" pitchFamily="18" charset="0"/>
              </a:rPr>
              <a:t>Как написать </a:t>
            </a:r>
            <a:r>
              <a:rPr lang="ru-RU" dirty="0" smtClean="0">
                <a:solidFill>
                  <a:srgbClr val="FF0000"/>
                </a:solidFill>
                <a:latin typeface="Times New Roman" panose="02020603050405020304" pitchFamily="18" charset="0"/>
                <a:cs typeface="Times New Roman" panose="02020603050405020304" pitchFamily="18" charset="0"/>
              </a:rPr>
              <a:t>письмо-претензию</a:t>
            </a:r>
            <a:endParaRPr lang="ru-RU"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lgn="just">
              <a:buNone/>
            </a:pPr>
            <a:r>
              <a:rPr lang="ru-RU" b="1" dirty="0">
                <a:latin typeface="Times New Roman" panose="02020603050405020304" pitchFamily="18" charset="0"/>
                <a:cs typeface="Times New Roman" panose="02020603050405020304" pitchFamily="18" charset="0"/>
              </a:rPr>
              <a:t>Письмо-претензия</a:t>
            </a:r>
            <a:r>
              <a:rPr lang="ru-RU" dirty="0">
                <a:latin typeface="Times New Roman" panose="02020603050405020304" pitchFamily="18" charset="0"/>
                <a:cs typeface="Times New Roman" panose="02020603050405020304" pitchFamily="18" charset="0"/>
              </a:rPr>
              <a:t> (или иначе письмо-рекламация) – вид деловой корреспонденции, который применяется в тех случаях, когда одна сторона договорных отношений в письменном виде высказывает другой стороне недовольство качеством исполнения обязательств или же информирует о полном их отсутствии</a:t>
            </a:r>
          </a:p>
        </p:txBody>
      </p:sp>
    </p:spTree>
    <p:extLst>
      <p:ext uri="{BB962C8B-B14F-4D97-AF65-F5344CB8AC3E}">
        <p14:creationId xmlns:p14="http://schemas.microsoft.com/office/powerpoint/2010/main" val="3274437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FF0000"/>
                </a:solidFill>
                <a:latin typeface="Times New Roman" panose="02020603050405020304" pitchFamily="18" charset="0"/>
                <a:cs typeface="Times New Roman" panose="02020603050405020304" pitchFamily="18" charset="0"/>
              </a:rPr>
              <a:t>Правила составления </a:t>
            </a:r>
            <a:r>
              <a:rPr lang="ru-RU" dirty="0" smtClean="0">
                <a:solidFill>
                  <a:srgbClr val="FF0000"/>
                </a:solidFill>
                <a:latin typeface="Times New Roman" panose="02020603050405020304" pitchFamily="18" charset="0"/>
                <a:cs typeface="Times New Roman" panose="02020603050405020304" pitchFamily="18" charset="0"/>
              </a:rPr>
              <a:t>письма</a:t>
            </a:r>
            <a:endParaRPr lang="ru-RU"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fontAlgn="t">
              <a:buNone/>
            </a:pPr>
            <a:r>
              <a:rPr lang="ru-RU" dirty="0">
                <a:latin typeface="Times New Roman" panose="02020603050405020304" pitchFamily="18" charset="0"/>
                <a:cs typeface="Times New Roman" panose="02020603050405020304" pitchFamily="18" charset="0"/>
              </a:rPr>
              <a:t>Письмо-претензия всегда должно включать в себя</a:t>
            </a:r>
          </a:p>
          <a:p>
            <a:pPr fontAlgn="t"/>
            <a:r>
              <a:rPr lang="ru-RU" dirty="0">
                <a:latin typeface="Times New Roman" panose="02020603050405020304" pitchFamily="18" charset="0"/>
                <a:cs typeface="Times New Roman" panose="02020603050405020304" pitchFamily="18" charset="0"/>
              </a:rPr>
              <a:t>сведения об отправителе и адресате (если речь идет о юридических лицах, здесь надо указывать их полные наименования, а также, — касаемо адресата, — должность и ФИО лица, для которого оно предназначено);</a:t>
            </a:r>
          </a:p>
          <a:p>
            <a:pPr fontAlgn="t"/>
            <a:r>
              <a:rPr lang="ru-RU" dirty="0">
                <a:latin typeface="Times New Roman" panose="02020603050405020304" pitchFamily="18" charset="0"/>
                <a:cs typeface="Times New Roman" panose="02020603050405020304" pitchFamily="18" charset="0"/>
              </a:rPr>
              <a:t>причины его написания со ссылками на пункты договора, законы и пр. нормы, которые были нарушены;</a:t>
            </a:r>
          </a:p>
          <a:p>
            <a:pPr fontAlgn="t"/>
            <a:r>
              <a:rPr lang="ru-RU" dirty="0">
                <a:latin typeface="Times New Roman" panose="02020603050405020304" pitchFamily="18" charset="0"/>
                <a:cs typeface="Times New Roman" panose="02020603050405020304" pitchFamily="18" charset="0"/>
              </a:rPr>
              <a:t>возможные пути решения проблемы и санкции (также в соответствии с законодательством РФ), которые могут наступить для адресата в случае бездействия.</a:t>
            </a:r>
          </a:p>
          <a:p>
            <a:endParaRPr lang="ru-RU" dirty="0"/>
          </a:p>
        </p:txBody>
      </p:sp>
    </p:spTree>
    <p:extLst>
      <p:ext uri="{BB962C8B-B14F-4D97-AF65-F5344CB8AC3E}">
        <p14:creationId xmlns:p14="http://schemas.microsoft.com/office/powerpoint/2010/main" val="3882204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a:bodyPr>
          <a:lstStyle/>
          <a:p>
            <a:pPr fontAlgn="t"/>
            <a:r>
              <a:rPr lang="ru-RU" dirty="0">
                <a:latin typeface="Times New Roman" panose="02020603050405020304" pitchFamily="18" charset="0"/>
                <a:cs typeface="Times New Roman" panose="02020603050405020304" pitchFamily="18" charset="0"/>
              </a:rPr>
              <a:t>Если в письме приводятся какие-то суммы и сроки, их нужно вписывать как цифрами, так и прописью.</a:t>
            </a:r>
          </a:p>
          <a:p>
            <a:pPr fontAlgn="t"/>
            <a:r>
              <a:rPr lang="ru-RU" dirty="0">
                <a:latin typeface="Times New Roman" panose="02020603050405020304" pitchFamily="18" charset="0"/>
                <a:cs typeface="Times New Roman" panose="02020603050405020304" pitchFamily="18" charset="0"/>
              </a:rPr>
              <a:t>При наличии каких-либо дополнительных доказательств, их можно присовокупить к письму в виде приложений (это могут быть чеки, квитанции, </a:t>
            </a:r>
            <a:r>
              <a:rPr lang="ru-RU" dirty="0" err="1">
                <a:latin typeface="Times New Roman" panose="02020603050405020304" pitchFamily="18" charset="0"/>
                <a:cs typeface="Times New Roman" panose="02020603050405020304" pitchFamily="18" charset="0"/>
              </a:rPr>
              <a:t>доп.соглашения</a:t>
            </a:r>
            <a:r>
              <a:rPr lang="ru-RU" dirty="0">
                <a:latin typeface="Times New Roman" panose="02020603050405020304" pitchFamily="18" charset="0"/>
                <a:cs typeface="Times New Roman" panose="02020603050405020304" pitchFamily="18" charset="0"/>
              </a:rPr>
              <a:t>, фото, ссылки на видео файлы и т.д.). При этом в самом письме нужно обязательно отразить факт приложений, с указанием их количества и, если они письменные — числа страниц (по каждому из них отдельно).</a:t>
            </a:r>
          </a:p>
          <a:p>
            <a:pPr fontAlgn="t"/>
            <a:r>
              <a:rPr lang="ru-RU" dirty="0">
                <a:latin typeface="Times New Roman" panose="02020603050405020304" pitchFamily="18" charset="0"/>
                <a:cs typeface="Times New Roman" panose="02020603050405020304" pitchFamily="18" charset="0"/>
              </a:rPr>
              <a:t>Писать письмо-претензию можно как от руки, так и в печатном виде, но вне зависимости от того, какой путь будет предпочтен, послание нужно заверить «живым» автографом руководителя. При этом ставить на нем оттиск печати не обязательно (предприятия и организации с начала 2016 года освобождены от обязательства штамповать документы).</a:t>
            </a:r>
          </a:p>
          <a:p>
            <a:endParaRPr lang="ru-RU" dirty="0"/>
          </a:p>
        </p:txBody>
      </p:sp>
    </p:spTree>
    <p:extLst>
      <p:ext uri="{BB962C8B-B14F-4D97-AF65-F5344CB8AC3E}">
        <p14:creationId xmlns:p14="http://schemas.microsoft.com/office/powerpoint/2010/main" val="3521974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FF0000"/>
                </a:solidFill>
                <a:latin typeface="Times New Roman" panose="02020603050405020304" pitchFamily="18" charset="0"/>
                <a:cs typeface="Times New Roman" panose="02020603050405020304" pitchFamily="18" charset="0"/>
              </a:rPr>
              <a:t>Пример составления </a:t>
            </a:r>
            <a:r>
              <a:rPr lang="ru-RU" dirty="0" smtClean="0">
                <a:solidFill>
                  <a:srgbClr val="FF0000"/>
                </a:solidFill>
                <a:latin typeface="Times New Roman" panose="02020603050405020304" pitchFamily="18" charset="0"/>
                <a:cs typeface="Times New Roman" panose="02020603050405020304" pitchFamily="18" charset="0"/>
              </a:rPr>
              <a:t>письма-претензии</a:t>
            </a:r>
            <a:endParaRPr lang="ru-RU"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lnSpcReduction="10000"/>
          </a:bodyPr>
          <a:lstStyle/>
          <a:p>
            <a:pPr marL="0" indent="0" fontAlgn="t">
              <a:buNone/>
            </a:pPr>
            <a:r>
              <a:rPr lang="ru-RU" dirty="0">
                <a:latin typeface="Times New Roman" panose="02020603050405020304" pitchFamily="18" charset="0"/>
                <a:cs typeface="Times New Roman" panose="02020603050405020304" pitchFamily="18" charset="0"/>
              </a:rPr>
              <a:t>Заполнение шапки письма</a:t>
            </a:r>
          </a:p>
          <a:p>
            <a:pPr fontAlgn="t"/>
            <a:r>
              <a:rPr lang="ru-RU" dirty="0">
                <a:latin typeface="Times New Roman" panose="02020603050405020304" pitchFamily="18" charset="0"/>
                <a:cs typeface="Times New Roman" panose="02020603050405020304" pitchFamily="18" charset="0"/>
              </a:rPr>
              <a:t>Вверху документа указывается отправитель, т.е. в нужных строках пишется полное название предприятия (в соответствии с регистрационными бумагами), адрес и телефон для связи. Далее вписывается получатель: его наименование и конкретное лицо, к которому напрямую происходит обращение (должность, фамилия, имя и отчество).</a:t>
            </a:r>
          </a:p>
          <a:p>
            <a:pPr fontAlgn="t"/>
            <a:r>
              <a:rPr lang="ru-RU" dirty="0">
                <a:latin typeface="Times New Roman" panose="02020603050405020304" pitchFamily="18" charset="0"/>
                <a:cs typeface="Times New Roman" panose="02020603050405020304" pitchFamily="18" charset="0"/>
              </a:rPr>
              <a:t>Затем ставится дата составления письма и его номер по внутреннему документообороту, а также пишется название документа с коротким обозначением его смысла (например, «о нарушении по договору поставки»).</a:t>
            </a:r>
          </a:p>
          <a:p>
            <a:endParaRPr lang="ru-RU" dirty="0"/>
          </a:p>
        </p:txBody>
      </p:sp>
    </p:spTree>
    <p:extLst>
      <p:ext uri="{BB962C8B-B14F-4D97-AF65-F5344CB8AC3E}">
        <p14:creationId xmlns:p14="http://schemas.microsoft.com/office/powerpoint/2010/main" val="143586255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1314</Words>
  <Application>Microsoft Office PowerPoint</Application>
  <PresentationFormat>Широкоэкранный</PresentationFormat>
  <Paragraphs>127</Paragraphs>
  <Slides>24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24</vt:i4>
      </vt:variant>
    </vt:vector>
  </HeadingPairs>
  <TitlesOfParts>
    <vt:vector size="30" baseType="lpstr">
      <vt:lpstr>Arial</vt:lpstr>
      <vt:lpstr>Calibri</vt:lpstr>
      <vt:lpstr>Calibri Light</vt:lpstr>
      <vt:lpstr>Times New Roman</vt:lpstr>
      <vt:lpstr>Wingdings</vt:lpstr>
      <vt:lpstr>Тема Office</vt:lpstr>
      <vt:lpstr>Особенности составления закупочной документации</vt:lpstr>
      <vt:lpstr>Служебное письмо</vt:lpstr>
      <vt:lpstr>Требования:</vt:lpstr>
      <vt:lpstr>Требования:</vt:lpstr>
      <vt:lpstr>Разновидности писем:</vt:lpstr>
      <vt:lpstr>Как написать письмо-претензию</vt:lpstr>
      <vt:lpstr>Правила составления письма</vt:lpstr>
      <vt:lpstr>Презентация PowerPoint</vt:lpstr>
      <vt:lpstr>Пример составления письма-претензии</vt:lpstr>
      <vt:lpstr>Презентация PowerPoint</vt:lpstr>
      <vt:lpstr>Презентация PowerPoint</vt:lpstr>
      <vt:lpstr>Как отправить письмо</vt:lpstr>
      <vt:lpstr>Что делать после написания письма</vt:lpstr>
      <vt:lpstr>Письмо-претензия о возврате денежных средств</vt:lpstr>
      <vt:lpstr>Правила написания</vt:lpstr>
      <vt:lpstr>Как сформулировать претензию</vt:lpstr>
      <vt:lpstr>Презентация PowerPoint</vt:lpstr>
      <vt:lpstr>Презентация PowerPoint</vt:lpstr>
      <vt:lpstr>Письмо-претензия о невыполнении условий договора</vt:lpstr>
      <vt:lpstr>Письмо-претензия о погашении задолженности</vt:lpstr>
      <vt:lpstr>Письмо-претензия о некачественном товаре</vt:lpstr>
      <vt:lpstr>На какой результат рассчитано претензионное письмо</vt:lpstr>
      <vt:lpstr>Дополнительные нюансы</vt:lpstr>
      <vt:lpstr>Домашнее задание: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составления закупочной документации</dc:title>
  <dc:creator>Пользователь</dc:creator>
  <cp:lastModifiedBy>Пользователь</cp:lastModifiedBy>
  <cp:revision>4</cp:revision>
  <dcterms:created xsi:type="dcterms:W3CDTF">2020-04-06T05:11:16Z</dcterms:created>
  <dcterms:modified xsi:type="dcterms:W3CDTF">2020-04-06T05:40:42Z</dcterms:modified>
</cp:coreProperties>
</file>