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9" r:id="rId4"/>
    <p:sldId id="258" r:id="rId5"/>
    <p:sldId id="259" r:id="rId6"/>
    <p:sldId id="275" r:id="rId7"/>
    <p:sldId id="274" r:id="rId8"/>
    <p:sldId id="260" r:id="rId9"/>
    <p:sldId id="261" r:id="rId10"/>
    <p:sldId id="262" r:id="rId11"/>
    <p:sldId id="263" r:id="rId12"/>
    <p:sldId id="264" r:id="rId13"/>
    <p:sldId id="273" r:id="rId14"/>
    <p:sldId id="272" r:id="rId15"/>
    <p:sldId id="265" r:id="rId16"/>
    <p:sldId id="266" r:id="rId17"/>
    <p:sldId id="267" r:id="rId18"/>
    <p:sldId id="268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6D7395-31AB-4897-A9DF-890BFA066BF5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79B068-E811-49BF-B9B2-B919D2945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2420888"/>
          </a:xfrm>
        </p:spPr>
        <p:txBody>
          <a:bodyPr>
            <a:noAutofit/>
          </a:bodyPr>
          <a:lstStyle/>
          <a:p>
            <a:r>
              <a:rPr lang="ru-RU" sz="5400" dirty="0"/>
              <a:t>Восточная Европа во второй половине ХХ века</a:t>
            </a:r>
            <a:r>
              <a:rPr lang="ru-RU" sz="4800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81642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3600" dirty="0"/>
              <a:t>Восточная Европа: особенности модели развития.</a:t>
            </a:r>
          </a:p>
          <a:p>
            <a:pPr marL="514350" indent="-514350">
              <a:buAutoNum type="arabicPeriod"/>
            </a:pPr>
            <a:r>
              <a:rPr lang="ru-RU" sz="3600" dirty="0"/>
              <a:t>Политика СССР в отношении восточноевропейских стран.</a:t>
            </a:r>
          </a:p>
          <a:p>
            <a:pPr marL="514350" indent="-514350">
              <a:buAutoNum type="arabicPeriod"/>
            </a:pPr>
            <a:r>
              <a:rPr lang="ru-RU" sz="3600" dirty="0"/>
              <a:t>Углубление кризиса «реального социализма».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336704"/>
          </a:xfrm>
        </p:spPr>
        <p:txBody>
          <a:bodyPr>
            <a:normAutofit/>
          </a:bodyPr>
          <a:lstStyle/>
          <a:p>
            <a:endParaRPr lang="ru-RU" sz="4000" dirty="0"/>
          </a:p>
          <a:p>
            <a:r>
              <a:rPr lang="ru-RU" sz="4000" dirty="0"/>
              <a:t>Разоблачение культа личности Сталина ХХ съездом КПСС в 1956 г. привело к смене в своё время выдвинутых и поддерживаемых им руководителей правящих партий в большинстве восточноевропейских стран.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/>
              <a:t>Политика СССР в отношении восточноевропейских стран.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5040560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Все попытки демонтажа тоталитарных структур странами «социалистического лагеря» были пресечены вооружёнными силами (Венгрия 1956г., Чехословакия 1968г.)</a:t>
            </a:r>
          </a:p>
          <a:p>
            <a:r>
              <a:rPr lang="ru-RU" sz="3600" dirty="0"/>
              <a:t>Правовое обоснование ввода войск в обоих случаях отсутствовало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192688"/>
          </a:xfrm>
        </p:spPr>
        <p:txBody>
          <a:bodyPr>
            <a:normAutofit/>
          </a:bodyPr>
          <a:lstStyle/>
          <a:p>
            <a:r>
              <a:rPr lang="ru-RU" sz="3600" dirty="0"/>
              <a:t>Руководство КПСС и Советского государства присвоило себе право решать, что отвечает интересам социализма не только в СССР, но и во всём мире.</a:t>
            </a:r>
          </a:p>
          <a:p>
            <a:r>
              <a:rPr lang="ru-RU" sz="3600" dirty="0"/>
              <a:t>Концепция реального социализма Л. И. Брежнева предполагала, что право на существование имело только принятое в СССР понимание социализма. («доктрина Брежнева»)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260648"/>
            <a:ext cx="3641608" cy="5987752"/>
          </a:xfrm>
        </p:spPr>
        <p:txBody>
          <a:bodyPr>
            <a:normAutofit/>
          </a:bodyPr>
          <a:lstStyle/>
          <a:p>
            <a:r>
              <a:rPr lang="ru-RU" sz="4400" dirty="0"/>
              <a:t>Леонид Ильич Брежнев </a:t>
            </a:r>
          </a:p>
          <a:p>
            <a:pPr>
              <a:buNone/>
            </a:pPr>
            <a:r>
              <a:rPr lang="ru-RU" sz="4400" dirty="0"/>
              <a:t>   (1906-1982)</a:t>
            </a:r>
          </a:p>
        </p:txBody>
      </p:sp>
      <p:pic>
        <p:nvPicPr>
          <p:cNvPr id="1026" name="Picture 2" descr="C:\Users\ASUS\Desktop\image_129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4968552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6192688"/>
          </a:xfrm>
        </p:spPr>
        <p:txBody>
          <a:bodyPr>
            <a:normAutofit/>
          </a:bodyPr>
          <a:lstStyle/>
          <a:p>
            <a:r>
              <a:rPr lang="ru-RU" sz="4000" dirty="0"/>
              <a:t>Подоплека доктрины:</a:t>
            </a:r>
          </a:p>
          <a:p>
            <a:pPr>
              <a:buNone/>
            </a:pPr>
            <a:r>
              <a:rPr lang="ru-RU" sz="4000" dirty="0"/>
              <a:t>   -идеологические соображения.</a:t>
            </a:r>
          </a:p>
          <a:p>
            <a:pPr>
              <a:buNone/>
            </a:pPr>
            <a:r>
              <a:rPr lang="ru-RU" sz="4000" dirty="0"/>
              <a:t>   -Разрыв Венгрией и Чехословакией союзных отношений с СССР рассматривался как нарушающее соотношение сил в Европе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/>
              <a:t>Углубление кризиса «реального социализма»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824536"/>
          </a:xfrm>
        </p:spPr>
        <p:txBody>
          <a:bodyPr/>
          <a:lstStyle/>
          <a:p>
            <a:r>
              <a:rPr lang="ru-RU" sz="4000" dirty="0"/>
              <a:t>В 1970-е гг. во многих странах Восточной Европы исподволь:</a:t>
            </a:r>
          </a:p>
          <a:p>
            <a:pPr>
              <a:buNone/>
            </a:pPr>
            <a:r>
              <a:rPr lang="ru-RU" sz="4000" dirty="0"/>
              <a:t>-проводились реформы</a:t>
            </a:r>
          </a:p>
          <a:p>
            <a:pPr>
              <a:buNone/>
            </a:pPr>
            <a:r>
              <a:rPr lang="ru-RU" sz="4000" dirty="0"/>
              <a:t>-открывались ограниченные возможности развития свободных рыночных отношений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/>
          </a:p>
          <a:p>
            <a:pPr>
              <a:buNone/>
            </a:pPr>
            <a:r>
              <a:rPr lang="ru-RU" sz="4000" dirty="0"/>
              <a:t>-активизировались торгово-экономические связи с государствами Западной Европы</a:t>
            </a:r>
          </a:p>
          <a:p>
            <a:pPr>
              <a:buNone/>
            </a:pPr>
            <a:r>
              <a:rPr lang="ru-RU" sz="4000" dirty="0"/>
              <a:t>-ограничивались репрессии против инакомыслящих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>
            <a:normAutofit/>
          </a:bodyPr>
          <a:lstStyle/>
          <a:p>
            <a:endParaRPr lang="ru-RU" sz="4400" dirty="0"/>
          </a:p>
          <a:p>
            <a:r>
              <a:rPr lang="ru-RU" sz="4400" dirty="0"/>
              <a:t>Перемены, однако, носили ограниченный характер, проводились с оглядкой на позицию руководства СССР, относящегося к ним неодобрительно.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r>
              <a:rPr lang="ru-RU" sz="4000" dirty="0"/>
              <a:t>Переломом стали события в Польше в 1980-1981 гг., где сформировался независимый профсоюз «Солидарность».</a:t>
            </a:r>
          </a:p>
          <a:p>
            <a:r>
              <a:rPr lang="ru-RU" sz="4000" dirty="0" err="1"/>
              <a:t>Позиция-антикоммунистическая</a:t>
            </a:r>
            <a:endParaRPr lang="ru-RU" sz="4000" dirty="0"/>
          </a:p>
          <a:p>
            <a:r>
              <a:rPr lang="ru-RU" sz="4000" dirty="0"/>
              <a:t>Его членами стали миллионы представителей рабочего класса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6192688"/>
          </a:xfrm>
        </p:spPr>
        <p:txBody>
          <a:bodyPr>
            <a:normAutofit/>
          </a:bodyPr>
          <a:lstStyle/>
          <a:p>
            <a:r>
              <a:rPr lang="ru-RU" sz="4000" dirty="0"/>
              <a:t>В этой ситуации СССР не решилось использовать войска для подавления инакомыслия</a:t>
            </a:r>
          </a:p>
          <a:p>
            <a:r>
              <a:rPr lang="ru-RU" sz="4000" dirty="0"/>
              <a:t>В Польше введено военное положение</a:t>
            </a:r>
          </a:p>
          <a:p>
            <a:r>
              <a:rPr lang="ru-RU" sz="4000" dirty="0"/>
              <a:t>Установлено авторитарное правление генерала В. </a:t>
            </a:r>
            <a:r>
              <a:rPr lang="ru-RU" sz="4000" dirty="0" err="1"/>
              <a:t>Ярузельского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Восточная Европа: особенности модели развития.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5410200"/>
          </a:xfrm>
        </p:spPr>
        <p:txBody>
          <a:bodyPr>
            <a:normAutofit/>
          </a:bodyPr>
          <a:lstStyle/>
          <a:p>
            <a:r>
              <a:rPr lang="ru-RU" sz="3600" dirty="0"/>
              <a:t>В странах, получивших название народно-демократических, сохранились остатки многопартийности.</a:t>
            </a:r>
          </a:p>
          <a:p>
            <a:r>
              <a:rPr lang="ru-RU" sz="3600" dirty="0"/>
              <a:t>Ведущую роль коммунистов признали Польша, Болгария, Чехословакия, Восточная Германия. Политические партии в них не были распущенны.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r>
              <a:rPr lang="ru-RU" sz="4400" dirty="0"/>
              <a:t>Это ознаменовало собой полный крах идеи «реального социализма», который вынужденно был заменён, с одобрения СССР, на военную диктатуру.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endParaRPr lang="ru-RU" sz="4400" dirty="0"/>
          </a:p>
          <a:p>
            <a:r>
              <a:rPr lang="ru-RU" sz="4400" dirty="0"/>
              <a:t>В  остальном в Восточной Европе установилась советская модель тоталитарного режима (культ лидера, массовые репрессии).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0648"/>
            <a:ext cx="8050096" cy="5838400"/>
          </a:xfrm>
        </p:spPr>
        <p:txBody>
          <a:bodyPr>
            <a:noAutofit/>
          </a:bodyPr>
          <a:lstStyle/>
          <a:p>
            <a:r>
              <a:rPr lang="ru-RU" sz="3600" dirty="0"/>
              <a:t>По советскому образцу были проведены коллективизация сельского хозяйства и индустриализация.</a:t>
            </a:r>
          </a:p>
          <a:p>
            <a:r>
              <a:rPr lang="ru-RU" sz="3600" dirty="0"/>
              <a:t>Формально восточноевропейские страны считались независимыми государствами.</a:t>
            </a:r>
          </a:p>
          <a:p>
            <a:r>
              <a:rPr lang="ru-RU" sz="3600" dirty="0"/>
              <a:t>В 1947 г. С возникновением Информбюро фактическое руководство «братскими странами» начало осуществляться из Москвы.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336704"/>
          </a:xfrm>
        </p:spPr>
        <p:txBody>
          <a:bodyPr>
            <a:normAutofit/>
          </a:bodyPr>
          <a:lstStyle/>
          <a:p>
            <a:r>
              <a:rPr lang="ru-RU" sz="4400" dirty="0"/>
              <a:t>Политические лидеры Болгарии и Югославии (Г. Дмитров и И. Тито) выступили с идеей создания конфедерации восточноевропейских стран, что позволило бы им самостоятельно выбирать модель развития.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260648"/>
            <a:ext cx="3888432" cy="5926792"/>
          </a:xfrm>
        </p:spPr>
        <p:txBody>
          <a:bodyPr/>
          <a:lstStyle/>
          <a:p>
            <a:r>
              <a:rPr lang="ru-RU" b="1" dirty="0" err="1"/>
              <a:t>Иосип</a:t>
            </a:r>
            <a:r>
              <a:rPr lang="ru-RU" b="1" dirty="0"/>
              <a:t> </a:t>
            </a:r>
            <a:r>
              <a:rPr lang="ru-RU" b="1" dirty="0" err="1"/>
              <a:t>Броз</a:t>
            </a:r>
            <a:r>
              <a:rPr lang="ru-RU" b="1" dirty="0"/>
              <a:t> Тито</a:t>
            </a:r>
            <a:br>
              <a:rPr lang="ru-RU" dirty="0"/>
            </a:br>
            <a:r>
              <a:rPr lang="ru-RU" dirty="0"/>
              <a:t>(1892-1980)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6016" y="0"/>
            <a:ext cx="4217672" cy="6187440"/>
          </a:xfrm>
        </p:spPr>
        <p:txBody>
          <a:bodyPr/>
          <a:lstStyle/>
          <a:p>
            <a:r>
              <a:rPr lang="ru-RU" b="1" dirty="0"/>
              <a:t>Георгий Михайлович Димитров</a:t>
            </a:r>
            <a:endParaRPr lang="ru-RU" dirty="0"/>
          </a:p>
          <a:p>
            <a:pPr>
              <a:buNone/>
            </a:pPr>
            <a:r>
              <a:rPr lang="ru-RU" dirty="0"/>
              <a:t>  (1882-1949)</a:t>
            </a:r>
          </a:p>
        </p:txBody>
      </p:sp>
      <p:pic>
        <p:nvPicPr>
          <p:cNvPr id="2050" name="Picture 2" descr="C:\Users\ASUS\Desktop\2546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1"/>
            <a:ext cx="3456384" cy="5328592"/>
          </a:xfrm>
          <a:prstGeom prst="rect">
            <a:avLst/>
          </a:prstGeom>
          <a:noFill/>
        </p:spPr>
      </p:pic>
      <p:pic>
        <p:nvPicPr>
          <p:cNvPr id="2051" name="Picture 3" descr="C:\Users\ASUS\Desktop\Dimitroff%20Georg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84784"/>
            <a:ext cx="411480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endParaRPr lang="ru-RU" sz="4400" dirty="0"/>
          </a:p>
          <a:p>
            <a:r>
              <a:rPr lang="ru-RU" sz="4400" dirty="0"/>
              <a:t>Советское руководство увидело в этой идее угрозу своему влиянию на освобождённые от фашизма страны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336704"/>
          </a:xfrm>
        </p:spPr>
        <p:txBody>
          <a:bodyPr>
            <a:normAutofit/>
          </a:bodyPr>
          <a:lstStyle/>
          <a:p>
            <a:r>
              <a:rPr lang="ru-RU" sz="3600" dirty="0"/>
              <a:t>СССР разрывает отношения с Югославией.</a:t>
            </a:r>
          </a:p>
          <a:p>
            <a:r>
              <a:rPr lang="ru-RU" sz="3600" dirty="0"/>
              <a:t>Информбюро призвало югославских коммунистов к свержению режима Тито ( его режим, вплоть до смерти Сталина, определялся как фашистский).</a:t>
            </a:r>
          </a:p>
          <a:p>
            <a:r>
              <a:rPr lang="ru-RU" sz="3600" dirty="0"/>
              <a:t>1948-1949 гг. – волна расправ над теми, кого подозревали в симпатиях к идеям лидера Югославии.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336704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Тоталитарные режимы в большинстве восточноевропейских стран оставались неустойчивыми.</a:t>
            </a:r>
          </a:p>
          <a:p>
            <a:r>
              <a:rPr lang="ru-RU" sz="4000" dirty="0"/>
              <a:t>Кризис советской модели социализма в Восточной Европе начал развиваться почти сразу со времени её установления.</a:t>
            </a:r>
          </a:p>
          <a:p>
            <a:r>
              <a:rPr lang="ru-RU" sz="4000" dirty="0"/>
              <a:t>Смерть Сталина в 1953 г. Повлекла за собой восстание в ГДР.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543</Words>
  <Application>Microsoft Office PowerPoint</Application>
  <PresentationFormat>Экран (4:3)</PresentationFormat>
  <Paragraphs>52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Corbel</vt:lpstr>
      <vt:lpstr>Gill Sans MT</vt:lpstr>
      <vt:lpstr>Verdana</vt:lpstr>
      <vt:lpstr>Wingdings 2</vt:lpstr>
      <vt:lpstr>Солнцестояние</vt:lpstr>
      <vt:lpstr>Восточная Европа во второй половине ХХ века.</vt:lpstr>
      <vt:lpstr>Восточная Европа: особенности модели развития.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Политика СССР в отношении восточноевропейских стран.</vt:lpstr>
      <vt:lpstr>Презентация PowerPoint</vt:lpstr>
      <vt:lpstr>Презентация PowerPoint</vt:lpstr>
      <vt:lpstr>Презентация PowerPoint</vt:lpstr>
      <vt:lpstr>Углубление кризиса «реального социализма»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Восточная Европа во второй половине ХХ века.</dc:title>
  <dc:creator>ASUS</dc:creator>
  <cp:lastModifiedBy>Ануфриева Нина Валерьевна</cp:lastModifiedBy>
  <cp:revision>12</cp:revision>
  <dcterms:created xsi:type="dcterms:W3CDTF">2011-05-07T18:02:04Z</dcterms:created>
  <dcterms:modified xsi:type="dcterms:W3CDTF">2020-03-23T07:21:15Z</dcterms:modified>
</cp:coreProperties>
</file>