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6" r:id="rId5"/>
    <p:sldId id="265" r:id="rId6"/>
    <p:sldId id="269" r:id="rId7"/>
    <p:sldId id="267" r:id="rId8"/>
    <p:sldId id="268" r:id="rId9"/>
    <p:sldId id="271" r:id="rId10"/>
    <p:sldId id="261" r:id="rId11"/>
    <p:sldId id="262" r:id="rId12"/>
    <p:sldId id="270" r:id="rId13"/>
    <p:sldId id="263" r:id="rId14"/>
    <p:sldId id="264" r:id="rId15"/>
    <p:sldId id="272" r:id="rId16"/>
    <p:sldId id="274" r:id="rId17"/>
    <p:sldId id="273" r:id="rId18"/>
    <p:sldId id="25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3C3C-BE4E-44F7-BF1E-676D54541CD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A89BA5-70A9-4DBC-B885-6072F400E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3C3C-BE4E-44F7-BF1E-676D54541CD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BA5-70A9-4DBC-B885-6072F400E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3C3C-BE4E-44F7-BF1E-676D54541CD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BA5-70A9-4DBC-B885-6072F400E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3C3C-BE4E-44F7-BF1E-676D54541CD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BA5-70A9-4DBC-B885-6072F400E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3C3C-BE4E-44F7-BF1E-676D54541CD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A89BA5-70A9-4DBC-B885-6072F400E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3C3C-BE4E-44F7-BF1E-676D54541CD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BA5-70A9-4DBC-B885-6072F400E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3C3C-BE4E-44F7-BF1E-676D54541CD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BA5-70A9-4DBC-B885-6072F400E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3C3C-BE4E-44F7-BF1E-676D54541CD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BA5-70A9-4DBC-B885-6072F400E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3C3C-BE4E-44F7-BF1E-676D54541CD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BA5-70A9-4DBC-B885-6072F400E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3C3C-BE4E-44F7-BF1E-676D54541CD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BA5-70A9-4DBC-B885-6072F400E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13C3C-BE4E-44F7-BF1E-676D54541CD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A89BA5-70A9-4DBC-B885-6072F400E3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413C3C-BE4E-44F7-BF1E-676D54541CDA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A89BA5-70A9-4DBC-B885-6072F400E3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ru.wikipedia.org/wiki/%D0%A2%D0%B0%D0%B1%D0%B5%D0%BB%D1%8C_%D0%BE_%D1%80%D0%B0%D0%BD%D0%B3%D0%B0%D1%8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>
                <a:solidFill>
                  <a:schemeClr val="tx1"/>
                </a:solidFill>
              </a:rPr>
              <a:t>Россия в период реформ</a:t>
            </a:r>
            <a:br>
              <a:rPr lang="ru-RU" sz="5400" b="1" dirty="0">
                <a:solidFill>
                  <a:schemeClr val="tx1"/>
                </a:solidFill>
              </a:rPr>
            </a:br>
            <a:r>
              <a:rPr lang="ru-RU" sz="5400" b="1" dirty="0">
                <a:solidFill>
                  <a:schemeClr val="tx1"/>
                </a:solidFill>
              </a:rPr>
              <a:t>Петра </a:t>
            </a:r>
            <a:r>
              <a:rPr sz="5400" b="1">
                <a:solidFill>
                  <a:schemeClr val="tx1"/>
                </a:solidFill>
              </a:rPr>
              <a:t>I</a:t>
            </a:r>
            <a:endParaRPr lang="ru-RU" sz="5400" b="1" dirty="0">
              <a:solidFill>
                <a:schemeClr val="tx1"/>
              </a:solidFill>
            </a:endParaRPr>
          </a:p>
        </p:txBody>
      </p:sp>
      <p:pic>
        <p:nvPicPr>
          <p:cNvPr id="14338" name="Picture 2" descr="Картинки по запрос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143248"/>
            <a:ext cx="2981178" cy="3500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Причины реформ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00174"/>
            <a:ext cx="7772400" cy="4519626"/>
          </a:xfrm>
        </p:spPr>
        <p:txBody>
          <a:bodyPr>
            <a:normAutofit/>
          </a:bodyPr>
          <a:lstStyle/>
          <a:p>
            <a:r>
              <a:rPr lang="ru-RU" sz="2800" b="1" dirty="0"/>
              <a:t> </a:t>
            </a:r>
            <a:r>
              <a:rPr lang="ru-RU" sz="2800" dirty="0"/>
              <a:t>Обеспечение выхода к морю</a:t>
            </a:r>
          </a:p>
          <a:p>
            <a:r>
              <a:rPr lang="ru-RU" sz="2800" dirty="0"/>
              <a:t>Создание регулярной армии</a:t>
            </a:r>
          </a:p>
          <a:p>
            <a:r>
              <a:rPr lang="ru-RU" sz="2800" dirty="0"/>
              <a:t>Преодоление отсталости</a:t>
            </a:r>
          </a:p>
          <a:p>
            <a:r>
              <a:rPr lang="ru-RU" sz="2800" dirty="0"/>
              <a:t>Создание крупной промышленности</a:t>
            </a:r>
          </a:p>
          <a:p>
            <a:r>
              <a:rPr lang="ru-RU" sz="2800" dirty="0"/>
              <a:t>Реорганизация системы государственного управления</a:t>
            </a:r>
          </a:p>
          <a:p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511156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1"/>
                </a:solidFill>
              </a:rPr>
              <a:t>Реформы государственного управления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4282" y="642918"/>
            <a:ext cx="8715436" cy="6049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643578"/>
            <a:ext cx="8572560" cy="92869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/>
              <a:t>Здание Двенадцати коллегий в Петербурге. Неизвестный художник третей четверти XVIII века. По гравюре Е. Г. Внукова с рисунка М. И. Махаева</a:t>
            </a:r>
            <a:endParaRPr lang="ru-RU" dirty="0"/>
          </a:p>
        </p:txBody>
      </p:sp>
      <p:pic>
        <p:nvPicPr>
          <p:cNvPr id="28674" name="Picture 2" descr="Здание Двенадцати коллег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18" cy="5197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Военная реформа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1000108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Потешные </a:t>
            </a:r>
          </a:p>
          <a:p>
            <a:r>
              <a:rPr lang="ru-RU" dirty="0"/>
              <a:t>Полки (1700г)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714480" y="107154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714480" y="1357298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5984" y="857232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Преображенский</a:t>
            </a:r>
          </a:p>
          <a:p>
            <a:endParaRPr lang="ru-RU" b="1" dirty="0"/>
          </a:p>
          <a:p>
            <a:r>
              <a:rPr lang="ru-RU" b="1" dirty="0"/>
              <a:t>Семеновский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5720" y="1928802"/>
            <a:ext cx="6000792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/>
              <a:t> Обучение офицеров (школа математических и </a:t>
            </a:r>
            <a:r>
              <a:rPr lang="ru-RU" sz="2400" b="1" dirty="0" err="1"/>
              <a:t>навигацких</a:t>
            </a:r>
            <a:r>
              <a:rPr lang="ru-RU" sz="2400" b="1" dirty="0"/>
              <a:t> наук, инженерная школа, Артиллерийская школа, Медицинская школа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/>
              <a:t> Вводятся новые воинские уставы</a:t>
            </a:r>
          </a:p>
          <a:p>
            <a:r>
              <a:rPr lang="ru-RU" sz="2400" b="1" dirty="0"/>
              <a:t>                          1716г – воинский</a:t>
            </a:r>
          </a:p>
          <a:p>
            <a:r>
              <a:rPr lang="ru-RU" sz="2400" b="1" dirty="0"/>
              <a:t>                          1720г – морской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/>
              <a:t> Новая единообразная форма, ордена и медали.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/>
              <a:t> Перевооружение армии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00826" y="1071546"/>
            <a:ext cx="221454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1699 – 1705гг – введение рекрутской повинности – способ комплектования регулярной армии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29388" y="3500438"/>
            <a:ext cx="27146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Призывался 1 человек от 20 дворов</a:t>
            </a:r>
          </a:p>
          <a:p>
            <a:r>
              <a:rPr lang="ru-RU" i="1" dirty="0"/>
              <a:t>Срок службы = 25 лет</a:t>
            </a:r>
          </a:p>
          <a:p>
            <a:endParaRPr lang="ru-RU" i="1" dirty="0"/>
          </a:p>
          <a:p>
            <a:endParaRPr lang="ru-RU" i="1" dirty="0"/>
          </a:p>
          <a:p>
            <a:r>
              <a:rPr lang="ru-RU" i="1" dirty="0"/>
              <a:t>Армия содержалась за счет государства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282" y="6072206"/>
            <a:ext cx="892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СОЗДАНИЕ ВОЕННО-МОРСКОГО ФЛОТА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ru/thumb/2/2e/%D0%9E%D1%84%D0%B8%D1%86%D0%B5%D1%80_%D0%BB%D0%B5%D0%B9%D0%B1-%D0%B3%D0%B2%D0%B0%D1%80%D0%B4%D0%B8%D0%B8_%D0%A1%D0%B5%D0%BC%D1%91%D0%BD%D0%BE%D0%B2%D1%81%D0%BA%D0%BE%D0%B3%D0%BE_%D0%BF%D0%BE%D0%BB%D0%BA%D0%B0.jpg/200px-%D0%9E%D1%84%D0%B8%D1%86%D0%B5%D1%80_%D0%BB%D0%B5%D0%B9%D0%B1-%D0%B3%D0%B2%D0%B0%D1%80%D0%B4%D0%B8%D0%B8_%D0%A1%D0%B5%D0%BC%D1%91%D0%BD%D0%BE%D0%B2%D1%81%D0%BA%D0%BE%D0%B3%D0%BE_%D0%BF%D0%BE%D0%BB%D0%BA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357166"/>
            <a:ext cx="2902168" cy="3714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143380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Офицер лейб-гвардии Семёновского полка с 1700 по 1720 год.</a:t>
            </a:r>
          </a:p>
        </p:txBody>
      </p:sp>
      <p:pic>
        <p:nvPicPr>
          <p:cNvPr id="2052" name="Picture 4" descr="https://upload.wikimedia.org/wikipedia/ru/thumb/8/8c/%D0%93%D1%80%D0%B5%D0%BD%D0%B0%D0%B4%D1%91%D1%80_%D0%BF%D0%B5%D1%85%D0%BE%D1%82%D0%BD%D0%BE%D0%B3%D0%BE_%D0%BF%D0%BE%D0%BB%D0%BA%D0%B0.jpg/200px-%D0%93%D1%80%D0%B5%D0%BD%D0%B0%D0%B4%D1%91%D1%80_%D0%BF%D0%B5%D1%85%D0%BE%D1%82%D0%BD%D0%BE%D0%B3%D0%BE_%D0%BF%D0%BE%D0%BB%D0%BA%D0%B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357430"/>
            <a:ext cx="3000396" cy="42305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14678" y="1500174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Гренадер пехотного полка с 1700 по 1732 год.</a:t>
            </a:r>
          </a:p>
        </p:txBody>
      </p:sp>
      <p:pic>
        <p:nvPicPr>
          <p:cNvPr id="2054" name="Picture 6" descr="https://upload.wikimedia.org/wikipedia/ru/thumb/9/99/%D0%A4%D1%83%D0%B7%D0%B5%D0%BB%D1%91%D1%80%D1%8B_%D0%BF%D0%B5%D1%85%D0%BE%D1%82%D0%BD%D1%8B%D1%85_%D0%BF%D0%BE%D0%BB%D0%BA%D0%BE%D0%B2.jpg/200px-%D0%A4%D1%83%D0%B7%D0%B5%D0%BB%D1%91%D1%80%D1%8B_%D0%BF%D0%B5%D1%85%D0%BE%D1%82%D0%BD%D1%8B%D1%85_%D0%BF%D0%BE%D0%BB%D0%BA%D0%BE%D0%B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642918"/>
            <a:ext cx="2417901" cy="342902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429388" y="4357694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/>
              <a:t>Фузелёры</a:t>
            </a:r>
            <a:r>
              <a:rPr lang="ru-RU" b="1" i="1" dirty="0"/>
              <a:t> пехотных полков с 1700 по 1720 год.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Развитие промышленности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Поощрение частного предпринимательства</a:t>
            </a:r>
          </a:p>
          <a:p>
            <a:r>
              <a:rPr lang="ru-RU" dirty="0"/>
              <a:t>Создание новых мануфактур на Урале, в Карелии…</a:t>
            </a:r>
            <a:endParaRPr lang="ru-RU" i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107919" y="4393413"/>
            <a:ext cx="278528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00166" y="3000372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500166" y="3643314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500166" y="4357694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500166" y="5143512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500166" y="5786454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43240" y="2857496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металлургические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43240" y="342900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горнозаводские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43240" y="4214818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оружейные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14678" y="4929198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лесопильные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14678" y="550070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суконные, кожевенные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85720" y="357166"/>
            <a:ext cx="8715436" cy="6214918"/>
            <a:chOff x="-46" y="0"/>
            <a:chExt cx="5329" cy="4130"/>
          </a:xfrm>
        </p:grpSpPr>
        <p:pic>
          <p:nvPicPr>
            <p:cNvPr id="5" name="Picture 7" descr="7 17"/>
            <p:cNvPicPr>
              <a:picLocks noChangeAspect="1" noChangeArrowheads="1"/>
            </p:cNvPicPr>
            <p:nvPr/>
          </p:nvPicPr>
          <p:blipFill>
            <a:blip r:embed="rId2">
              <a:lum contrast="12000"/>
            </a:blip>
            <a:srcRect/>
            <a:stretch>
              <a:fillRect/>
            </a:stretch>
          </p:blipFill>
          <p:spPr bwMode="auto">
            <a:xfrm>
              <a:off x="-46" y="0"/>
              <a:ext cx="5329" cy="413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6" name="Picture 8" descr="Копия Пётр 1 в б"/>
            <p:cNvPicPr>
              <a:picLocks noChangeAspect="1" noChangeArrowheads="1"/>
            </p:cNvPicPr>
            <p:nvPr/>
          </p:nvPicPr>
          <p:blipFill>
            <a:blip r:embed="rId3">
              <a:lum bright="6000" contrast="6000"/>
            </a:blip>
            <a:srcRect/>
            <a:stretch>
              <a:fillRect/>
            </a:stretch>
          </p:blipFill>
          <p:spPr bwMode="auto">
            <a:xfrm>
              <a:off x="4195" y="482"/>
              <a:ext cx="1062" cy="145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Табель о рангах</a:t>
            </a:r>
          </a:p>
        </p:txBody>
      </p:sp>
      <p:pic>
        <p:nvPicPr>
          <p:cNvPr id="30722" name="Picture 2" descr="https://upload.wikimedia.org/wikipedia/commons/thumb/2/2f/Tabel_o_rangah.jpg/220px-Tabel_o_rangah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357298"/>
            <a:ext cx="5786478" cy="449767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85918" y="6000768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Табель о рангах, одна из редакций XVIII века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714488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Написать ЭССЕ по теме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/>
              <a:t>«</a:t>
            </a:r>
            <a:r>
              <a:rPr lang="ru-RU" sz="3600" b="1" dirty="0"/>
              <a:t>Что сделал Пётр </a:t>
            </a:r>
            <a:r>
              <a:rPr lang="en-US" sz="3600" b="1" dirty="0"/>
              <a:t>I</a:t>
            </a:r>
            <a:r>
              <a:rPr lang="ru-RU" sz="3600" b="1" dirty="0"/>
              <a:t> для России – открыл  окно в Европу или загнал нашу страну в европейский угол?»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tx1"/>
                </a:solidFill>
              </a:rPr>
              <a:t>План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000240"/>
            <a:ext cx="7772400" cy="4019560"/>
          </a:xfrm>
        </p:spPr>
        <p:txBody>
          <a:bodyPr>
            <a:normAutofit/>
          </a:bodyPr>
          <a:lstStyle/>
          <a:p>
            <a:r>
              <a:rPr lang="ru-RU" sz="4000" dirty="0"/>
              <a:t>Приход к власти</a:t>
            </a:r>
            <a:r>
              <a:rPr lang="en-US" sz="4000" dirty="0"/>
              <a:t> </a:t>
            </a:r>
            <a:r>
              <a:rPr lang="ru-RU" sz="4000" dirty="0"/>
              <a:t>Петра </a:t>
            </a:r>
            <a:r>
              <a:rPr lang="en-US" sz="4000" dirty="0"/>
              <a:t>I</a:t>
            </a:r>
          </a:p>
          <a:p>
            <a:r>
              <a:rPr lang="ru-RU" sz="4000" dirty="0"/>
              <a:t>Характеристика личности</a:t>
            </a:r>
          </a:p>
          <a:p>
            <a:r>
              <a:rPr lang="ru-RU" sz="4000" dirty="0"/>
              <a:t>Реформы Петра </a:t>
            </a:r>
            <a:r>
              <a:rPr lang="en-US" sz="4000" dirty="0"/>
              <a:t>I </a:t>
            </a:r>
            <a:r>
              <a:rPr lang="ru-RU" sz="4000" dirty="0"/>
              <a:t>и их значение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Федор Алексеевич Романов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1676 - 1682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29058" y="1357298"/>
            <a:ext cx="5214942" cy="5500702"/>
          </a:xfrm>
        </p:spPr>
        <p:txBody>
          <a:bodyPr>
            <a:noAutofit/>
          </a:bodyPr>
          <a:lstStyle/>
          <a:p>
            <a:r>
              <a:rPr lang="ru-RU" sz="2800" b="1" dirty="0"/>
              <a:t>Проведение общей переписи населения</a:t>
            </a:r>
          </a:p>
          <a:p>
            <a:r>
              <a:rPr lang="ru-RU" sz="2800" b="1" dirty="0"/>
              <a:t>Введение подворного налогообложения</a:t>
            </a:r>
          </a:p>
          <a:p>
            <a:r>
              <a:rPr lang="ru-RU" sz="2800" b="1" dirty="0"/>
              <a:t>Отмена </a:t>
            </a:r>
            <a:r>
              <a:rPr lang="ru-RU" sz="2800" b="1" u="sng" dirty="0"/>
              <a:t>местничества</a:t>
            </a:r>
            <a:r>
              <a:rPr lang="ru-RU" sz="2800" b="1" dirty="0"/>
              <a:t> – способ назначения на гос. должности в зависимости от знатности рода</a:t>
            </a:r>
          </a:p>
          <a:p>
            <a:r>
              <a:rPr lang="ru-RU" sz="2800" b="1" dirty="0"/>
              <a:t>Война против Османской империи 1676 – 1681гг, в состав России вошла Левобережная Украина и Киев</a:t>
            </a:r>
          </a:p>
        </p:txBody>
      </p:sp>
      <p:pic>
        <p:nvPicPr>
          <p:cNvPr id="6146" name="Picture 2" descr="федор алексееви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357298"/>
            <a:ext cx="3786214" cy="483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643998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Правление Ивана </a:t>
            </a:r>
            <a:r>
              <a:rPr lang="en-US" b="1" dirty="0">
                <a:solidFill>
                  <a:schemeClr val="tx1"/>
                </a:solidFill>
              </a:rPr>
              <a:t>V </a:t>
            </a:r>
            <a:r>
              <a:rPr lang="ru-RU" b="1" dirty="0">
                <a:solidFill>
                  <a:schemeClr val="tx1"/>
                </a:solidFill>
              </a:rPr>
              <a:t>и Петра </a:t>
            </a:r>
            <a:r>
              <a:rPr lang="en-US" b="1" dirty="0">
                <a:solidFill>
                  <a:schemeClr val="tx1"/>
                </a:solidFill>
              </a:rPr>
              <a:t>I </a:t>
            </a:r>
            <a:r>
              <a:rPr lang="ru-RU" b="1" dirty="0">
                <a:solidFill>
                  <a:schemeClr val="tx1"/>
                </a:solidFill>
              </a:rPr>
              <a:t> при регентстве Софьи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1682 - 1689</a:t>
            </a:r>
          </a:p>
        </p:txBody>
      </p:sp>
      <p:pic>
        <p:nvPicPr>
          <p:cNvPr id="22530" name="Picture 2" descr="иван пят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2643206" cy="3781667"/>
          </a:xfrm>
          <a:prstGeom prst="rect">
            <a:avLst/>
          </a:prstGeom>
          <a:noFill/>
        </p:spPr>
      </p:pic>
      <p:pic>
        <p:nvPicPr>
          <p:cNvPr id="22532" name="Picture 4" descr="https://upload.wikimedia.org/wikipedia/commons/thumb/9/9b/Peter_I_by_Kneller.jpg/200px-Peter_I_by_Knell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071546"/>
            <a:ext cx="2476504" cy="4098614"/>
          </a:xfrm>
          <a:prstGeom prst="rect">
            <a:avLst/>
          </a:prstGeom>
          <a:noFill/>
        </p:spPr>
      </p:pic>
      <p:pic>
        <p:nvPicPr>
          <p:cNvPr id="22534" name="Picture 6" descr="https://upload.wikimedia.org/wikipedia/commons/thumb/0/04/Sophia_Alekseyevna_of_Russia.jpg/220px-Sophia_Alekseyevna_of_Russi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000240"/>
            <a:ext cx="3643338" cy="425608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596" y="5072074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Иван </a:t>
            </a:r>
            <a:r>
              <a:rPr lang="en-US" sz="2800" b="1" dirty="0"/>
              <a:t>V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633478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Софья Алексеевна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16" y="5357826"/>
            <a:ext cx="2285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Петр </a:t>
            </a:r>
            <a:r>
              <a:rPr lang="en-US" sz="2800" b="1" dirty="0"/>
              <a:t>I</a:t>
            </a: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642918"/>
            <a:ext cx="3143272" cy="5726130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chemeClr val="tx1"/>
                </a:solidFill>
              </a:rPr>
              <a:t>Трон братьев соправителей Ивана и Петра. </a:t>
            </a:r>
            <a:br>
              <a:rPr lang="ru-RU" sz="2800" i="1" dirty="0">
                <a:solidFill>
                  <a:schemeClr val="tx1"/>
                </a:solidFill>
              </a:rPr>
            </a:br>
            <a:r>
              <a:rPr lang="ru-RU" sz="2800" i="1" dirty="0">
                <a:solidFill>
                  <a:schemeClr val="tx1"/>
                </a:solidFill>
              </a:rPr>
              <a:t>На его изготовление ушло около 200 кг серебра</a:t>
            </a:r>
          </a:p>
        </p:txBody>
      </p:sp>
      <p:pic>
        <p:nvPicPr>
          <p:cNvPr id="2355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89"/>
            <a:ext cx="4929222" cy="6392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690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Брак Петра </a:t>
            </a:r>
            <a:r>
              <a:rPr lang="en-US" b="1" dirty="0">
                <a:solidFill>
                  <a:schemeClr val="tx1"/>
                </a:solidFill>
              </a:rPr>
              <a:t>I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6626" name="Picture 2" descr="Евдокия Фёдоровна Лопух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7"/>
            <a:ext cx="2881316" cy="4206723"/>
          </a:xfrm>
          <a:prstGeom prst="rect">
            <a:avLst/>
          </a:prstGeom>
          <a:noFill/>
        </p:spPr>
      </p:pic>
      <p:pic>
        <p:nvPicPr>
          <p:cNvPr id="26628" name="Picture 4" descr="https://upload.wikimedia.org/wikipedia/commons/thumb/9/9b/Peter_I_by_Kneller.jpg/200px-Peter_I_by_Knell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85728"/>
            <a:ext cx="2690818" cy="44533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464344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Евдокия Федоровна Лопухина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8992" y="1785926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27 января</a:t>
            </a:r>
          </a:p>
          <a:p>
            <a:pPr algn="ctr"/>
            <a:r>
              <a:rPr lang="ru-RU" sz="3600" b="1" dirty="0"/>
              <a:t> 1689г</a:t>
            </a:r>
          </a:p>
        </p:txBody>
      </p:sp>
      <p:pic>
        <p:nvPicPr>
          <p:cNvPr id="26630" name="Picture 6" descr="Алексей Петрович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571876"/>
            <a:ext cx="2500330" cy="311404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286512" y="5857892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Царевич Алексей 1690 - 1718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Стрелецкий бунт (1698)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857892"/>
            <a:ext cx="8572560" cy="10001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b="1" dirty="0"/>
              <a:t>В. И. Суриков</a:t>
            </a:r>
          </a:p>
          <a:p>
            <a:pPr algn="ctr">
              <a:buNone/>
            </a:pPr>
            <a:r>
              <a:rPr lang="ru-RU" sz="1400" b="1" dirty="0"/>
              <a:t>Утро стрелецкой казни</a:t>
            </a:r>
            <a:r>
              <a:rPr lang="ru-RU" sz="1400" dirty="0"/>
              <a:t>. 1881 Холст, масло. 218 × 379 см </a:t>
            </a:r>
          </a:p>
          <a:p>
            <a:pPr algn="ctr">
              <a:buNone/>
            </a:pPr>
            <a:r>
              <a:rPr lang="ru-RU" sz="1400" dirty="0"/>
              <a:t>Государственная Третьяковская галерея, Москва</a:t>
            </a:r>
          </a:p>
        </p:txBody>
      </p:sp>
      <p:pic>
        <p:nvPicPr>
          <p:cNvPr id="25602" name="Picture 2" descr="Surikov strelt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143904" cy="47118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2000240"/>
            <a:ext cx="3714776" cy="40005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Царевна </a:t>
            </a:r>
            <a:r>
              <a:rPr lang="ru-RU" i="1" dirty="0">
                <a:solidFill>
                  <a:schemeClr val="tx1"/>
                </a:solidFill>
              </a:rPr>
              <a:t>Софья Алексеевна в Новодевичьем монастыре.</a:t>
            </a:r>
            <a:r>
              <a:rPr lang="ru-RU" dirty="0">
                <a:solidFill>
                  <a:schemeClr val="tx1"/>
                </a:solidFill>
              </a:rPr>
              <a:t> 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Картина Ильи Репина</a:t>
            </a:r>
          </a:p>
        </p:txBody>
      </p:sp>
      <p:pic>
        <p:nvPicPr>
          <p:cNvPr id="24578" name="Picture 2" descr="https://upload.wikimedia.org/wikipedia/commons/thumb/a/a6/Sofiarepin.jpg/220px-Sofiarep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4572032" cy="6359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Великое посольство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1697 – 1698гг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143512"/>
            <a:ext cx="8286808" cy="9286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i="1" dirty="0"/>
              <a:t>Великое посольство</a:t>
            </a:r>
            <a:r>
              <a:rPr lang="ru-RU" dirty="0"/>
              <a:t> по гравюре современника. Портрет Петра I в одежде голландского матроса</a:t>
            </a:r>
          </a:p>
        </p:txBody>
      </p:sp>
      <p:pic>
        <p:nvPicPr>
          <p:cNvPr id="27650" name="Picture 2" descr="https://upload.wikimedia.org/wikipedia/commons/thumb/9/93/Peter_I_in_1697-98.jpg/296px-Peter_I_in_1697-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6832440" cy="3162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2955</TotalTime>
  <Words>393</Words>
  <Application>Microsoft Office PowerPoint</Application>
  <PresentationFormat>Экран (4:3)</PresentationFormat>
  <Paragraphs>71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</vt:lpstr>
      <vt:lpstr>Franklin Gothic Book</vt:lpstr>
      <vt:lpstr>Perpetua</vt:lpstr>
      <vt:lpstr>Wingdings 2</vt:lpstr>
      <vt:lpstr>Справедливость</vt:lpstr>
      <vt:lpstr>Россия в период реформ Петра I</vt:lpstr>
      <vt:lpstr>План</vt:lpstr>
      <vt:lpstr>Федор Алексеевич Романов 1676 - 1682</vt:lpstr>
      <vt:lpstr>Правление Ивана V и Петра I  при регентстве Софьи 1682 - 1689</vt:lpstr>
      <vt:lpstr>Трон братьев соправителей Ивана и Петра.  На его изготовление ушло около 200 кг серебра</vt:lpstr>
      <vt:lpstr>Брак Петра I</vt:lpstr>
      <vt:lpstr>Стрелецкий бунт (1698) </vt:lpstr>
      <vt:lpstr>Царевна Софья Алексеевна в Новодевичьем монастыре.  Картина Ильи Репина</vt:lpstr>
      <vt:lpstr>Великое посольство 1697 – 1698гг</vt:lpstr>
      <vt:lpstr>Причины реформ</vt:lpstr>
      <vt:lpstr>Реформы государственного управления</vt:lpstr>
      <vt:lpstr>Презентация PowerPoint</vt:lpstr>
      <vt:lpstr>Военная реформа</vt:lpstr>
      <vt:lpstr>Презентация PowerPoint</vt:lpstr>
      <vt:lpstr>Развитие промышленности</vt:lpstr>
      <vt:lpstr>Презентация PowerPoint</vt:lpstr>
      <vt:lpstr>Табель о рангах</vt:lpstr>
      <vt:lpstr>Домашнее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Alain</dc:creator>
  <cp:lastModifiedBy>Ануфриева Нина Валерьевна</cp:lastModifiedBy>
  <cp:revision>73</cp:revision>
  <dcterms:created xsi:type="dcterms:W3CDTF">2017-01-18T10:22:18Z</dcterms:created>
  <dcterms:modified xsi:type="dcterms:W3CDTF">2020-03-19T04:41:26Z</dcterms:modified>
</cp:coreProperties>
</file>