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8" r:id="rId6"/>
    <p:sldId id="264" r:id="rId7"/>
    <p:sldId id="267" r:id="rId8"/>
    <p:sldId id="269" r:id="rId9"/>
    <p:sldId id="265" r:id="rId10"/>
    <p:sldId id="273" r:id="rId11"/>
    <p:sldId id="272" r:id="rId12"/>
    <p:sldId id="270" r:id="rId13"/>
    <p:sldId id="271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F61EA-0F81-4477-8821-B0C3E976E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9A5DE8-116E-4D8C-B2B2-5C189EE42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7E2BF-A62A-4053-8BFB-31436054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4FCA8-CFE6-4790-B127-41319C53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861D0-D5AA-4F86-8DA1-6F1F91F6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4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8B60-0905-44BF-AC9D-3A6BD029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A1C62-ECE3-43D3-A2F5-3E52AE74F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09A93-3C11-4DC1-A84A-AAC7373C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47171-7ECE-4F73-8E72-11DA4786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7D9A4-639F-475A-98EF-C898B995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0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7EF6CA-E6AF-437A-9EA6-D851F2243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A76B14-7087-48B1-B8B5-15A802626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22788-56D8-49C2-91AB-87766A84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E0F0E-81B4-401C-92AF-EF1C064A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EF270-F329-4ED1-B570-26051BCA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5A2FF-9B34-4AFB-AC4C-F6EC43F9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D3982-1208-41A3-83C1-83395CC1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2992-59BC-4EC5-AA25-900AA1A1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F4DFD-60CB-4718-A538-CD61D3AC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0B71D-285C-478A-A4FA-FFCDAEAA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5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EACDC-E8AC-4590-852F-7210A6D5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187FB4-81F6-4771-BF2D-D78437B38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296AC-7A55-4034-9201-8FA47DD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5D26B-E143-45A0-81B8-C8D1691B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AD8C4-DD18-429C-A241-9C8CCD36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9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A4CB1-4E3A-4E0D-92D6-D570B709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BDC68-23D1-4C0F-9390-C7B5367D4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108552-E80D-466C-96CE-945FB7F88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FBF28-CBC2-4CF0-B130-B4DD52C8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2FD62-2939-489C-AE0F-5C1AFDBE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FF7E5F-C35D-41AC-B578-825A915A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1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31358-B996-4611-950D-AFC4F9A4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F19D5-23C7-4BBE-BE2F-F59C76DB8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E17D34-8E75-4667-9236-081525FD2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8046A0-107F-45A4-9F37-2596A0268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939BEC-493C-4345-9397-2495F3066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39BA4F-74FD-4DD1-9F78-50904D9B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924F1E-6618-49C5-A2A4-81D38624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CFA6E3-7E36-4944-87CF-3B73A712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49922-7C9A-4D7A-A3B7-2426601E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FE979B-17D1-4809-8253-60BC67DE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2FBE7E-61B6-415C-B8BA-A7E76F54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A69E6D-7FC3-4B6B-B59F-3D423E1A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848B42-4815-4F47-9D92-660F135B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056B0E-74E4-487D-8483-32EE5670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F28330-B3FD-484E-BD09-5885EA6F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1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F237F-4DB6-4B6C-98AC-F765BB5C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37691-4CED-4B9E-8FF7-6E769B49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F42383-AE02-4D36-930A-A4453E2C5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34FB1-EA2D-4F24-ADF2-CCCE676D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BC2FC2-D7A4-4A52-A653-C7AB593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9BEC5-68A6-47EB-A19E-1F4E48D7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0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42789-3DFC-4666-B137-5564D518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B76AD2-80A2-4B32-A0F8-908BDDE07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47E2D6-03B9-46AA-B83B-30CFAD440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D52F7-5FB7-4141-B36C-9AFB3CA9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4EA74-4429-4F33-B94B-B2392950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EDC1A8-C8D1-4BE1-95FE-3B7E83C8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15EB0-5468-47E7-89B7-964974FA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36EDE-CD96-4B41-9810-5F9E5C406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E60DDE-A0CB-4FD4-A115-520005C69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9E22-23F5-43E5-A0EC-5487A90CCC9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7B7ED-005E-4FFE-85C1-057DEFA91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52831-B0FE-4000-8A43-45AE9AD5A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1C32-054F-46E0-94BC-3972B75D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dic.academic.ru/pictures/wiki/files/109/mariafeodorowna.jp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B9E53-E2AA-43A7-8146-595AB5E6C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Россия в начале </a:t>
            </a:r>
            <a:r>
              <a:rPr lang="en-US" dirty="0"/>
              <a:t>XIX</a:t>
            </a:r>
            <a:r>
              <a:rPr lang="ru-RU" dirty="0"/>
              <a:t> века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CF25E6-B41F-4830-840B-46236CC17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3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BEC519-932B-480E-8E0B-AE97B3EFE932}"/>
              </a:ext>
            </a:extLst>
          </p:cNvPr>
          <p:cNvSpPr/>
          <p:nvPr/>
        </p:nvSpPr>
        <p:spPr>
          <a:xfrm>
            <a:off x="1738282" y="142852"/>
            <a:ext cx="8786874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11 марта 1801г. в результате дворцового 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переворота был убит Павел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I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– новым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императором России стал Александр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I 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(1801 – 1825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гг.)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925D8E-F6ED-49D6-816C-9ABA6E47ECE7}"/>
              </a:ext>
            </a:extLst>
          </p:cNvPr>
          <p:cNvSpPr/>
          <p:nvPr/>
        </p:nvSpPr>
        <p:spPr>
          <a:xfrm>
            <a:off x="1738282" y="2000241"/>
            <a:ext cx="8786874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Манифест о восшествии на престол – обещание управлять «по законам и по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Сердцу бабки своей – Екатерины Великой»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97ACE9-31DD-40C1-A6DA-73EFC6148E15}"/>
              </a:ext>
            </a:extLst>
          </p:cNvPr>
          <p:cNvSpPr/>
          <p:nvPr/>
        </p:nvSpPr>
        <p:spPr>
          <a:xfrm>
            <a:off x="2024002" y="3500438"/>
            <a:ext cx="878687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«Негласный комитет»</a:t>
            </a:r>
          </a:p>
        </p:txBody>
      </p:sp>
      <p:pic>
        <p:nvPicPr>
          <p:cNvPr id="5" name="Picture 19" descr="Рисунок4">
            <a:extLst>
              <a:ext uri="{FF2B5EF4-FFF2-40B4-BE49-F238E27FC236}">
                <a16:creationId xmlns:a16="http://schemas.microsoft.com/office/drawing/2014/main" id="{DD420AD1-98EA-496D-BB1D-EFA09B945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214813"/>
            <a:ext cx="1714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Рисунок5">
            <a:extLst>
              <a:ext uri="{FF2B5EF4-FFF2-40B4-BE49-F238E27FC236}">
                <a16:creationId xmlns:a16="http://schemas.microsoft.com/office/drawing/2014/main" id="{D6088D1A-1D4B-46BC-899E-C505A6D5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4214814"/>
            <a:ext cx="15716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FC0FB-1E68-4494-AE89-B54B87FAB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6" y="6072189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Н.Н.Новосильцев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1828A-3F88-4F26-9287-6D0C6DC3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6072189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П.А.Строганов</a:t>
            </a:r>
          </a:p>
        </p:txBody>
      </p:sp>
      <p:pic>
        <p:nvPicPr>
          <p:cNvPr id="9" name="Picture 19" descr="Рисунок7">
            <a:extLst>
              <a:ext uri="{FF2B5EF4-FFF2-40B4-BE49-F238E27FC236}">
                <a16:creationId xmlns:a16="http://schemas.microsoft.com/office/drawing/2014/main" id="{4969386E-3861-4099-A89B-05D78D45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214813"/>
            <a:ext cx="16430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Рисунок8">
            <a:extLst>
              <a:ext uri="{FF2B5EF4-FFF2-40B4-BE49-F238E27FC236}">
                <a16:creationId xmlns:a16="http://schemas.microsoft.com/office/drawing/2014/main" id="{C041F1B9-EDAC-4328-9EFF-FB065DA8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4214813"/>
            <a:ext cx="1571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9C7605-95D5-4A90-BED7-9F3A634D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4" y="6072189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А.А.Чарторыйский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EAD17-2EDE-484B-BDEC-C01A03497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6072189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В.П.Кочубей</a:t>
            </a:r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FC18751F-03D0-4AF1-B022-5B0823E8CDBA}"/>
              </a:ext>
            </a:extLst>
          </p:cNvPr>
          <p:cNvSpPr/>
          <p:nvPr/>
        </p:nvSpPr>
        <p:spPr>
          <a:xfrm>
            <a:off x="5738814" y="1857375"/>
            <a:ext cx="642937" cy="28575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338133B7-8039-4708-85B3-CF328D9A0549}"/>
              </a:ext>
            </a:extLst>
          </p:cNvPr>
          <p:cNvSpPr/>
          <p:nvPr/>
        </p:nvSpPr>
        <p:spPr>
          <a:xfrm>
            <a:off x="5881689" y="3357563"/>
            <a:ext cx="642937" cy="28575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874812-0727-4C83-A9A6-6EE16E57D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67" y="1022888"/>
            <a:ext cx="10071465" cy="56555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72BD47-8116-458E-BFEE-79282B3EED49}"/>
              </a:ext>
            </a:extLst>
          </p:cNvPr>
          <p:cNvSpPr/>
          <p:nvPr/>
        </p:nvSpPr>
        <p:spPr>
          <a:xfrm>
            <a:off x="2402237" y="402955"/>
            <a:ext cx="7020731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Реформы высших органов управления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6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7DEA81-453C-4F6F-A61B-F5AD7B26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0"/>
            <a:ext cx="10653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6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FAF360-EF54-4EC4-919F-12ED36010E4A}"/>
              </a:ext>
            </a:extLst>
          </p:cNvPr>
          <p:cNvSpPr/>
          <p:nvPr/>
        </p:nvSpPr>
        <p:spPr>
          <a:xfrm>
            <a:off x="1" y="177790"/>
            <a:ext cx="12192000" cy="616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Крестьянский вопрос: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указы, разрешавшие государственным крестьянам покупать земли, обязывающие помещиков обеспечивать своих крестьян едой в голодные годы;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прекращение раздачи казенных крестьян в частные руки; 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 указ от 1808 г. запрещал продавать крестьян на ярмарках;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указ от 1809 г. отменил право помещиков ссылать своих крепостных в Сибирь;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- 20 февраля 1804 г. Положение о лифляндских крестьянах, которые получали свои участки в наследственную собственность при сохранении барщины и оброка;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 февраля 1803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принят</a:t>
            </a:r>
            <a:r>
              <a:rPr lang="ru-RU" sz="28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указ «О вольных хлебопашцах»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согласно которому помещик при желании мог освободить своих крестьян «целыми селениями или отдельными семьями» с землей при условии обоюдного согласия сторон. 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436962-75F9-4DB2-B171-7FB8AA511EB4}"/>
              </a:ext>
            </a:extLst>
          </p:cNvPr>
          <p:cNvSpPr/>
          <p:nvPr/>
        </p:nvSpPr>
        <p:spPr>
          <a:xfrm>
            <a:off x="0" y="0"/>
            <a:ext cx="12192000" cy="659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Реформы в области образования:</a:t>
            </a:r>
            <a:endParaRPr lang="ru-RU" sz="3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- 26 января 1803 г. указ «Об устройстве училищ»</a:t>
            </a:r>
            <a:r>
              <a:rPr lang="ru-RU" sz="3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провозглашал принципы бесплатного и бессословного образования на его низших ступенях.;</a:t>
            </a:r>
            <a:endParaRPr lang="ru-RU" sz="3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 обязательное получение образования для желающих поступить на государственную службу;</a:t>
            </a:r>
            <a:endParaRPr lang="ru-RU" sz="3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- 5 ноября 1804 г.</a:t>
            </a:r>
            <a:r>
              <a:rPr lang="ru-RU" sz="3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0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Университетский устав.</a:t>
            </a:r>
            <a:r>
              <a:rPr lang="ru-RU" sz="3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Университеты получили широкую автономию, вплоть до выбора ректора, определения штат профессуры, иммунитета от вмешательства чиновников и властей в университетские дела. </a:t>
            </a:r>
            <a:endParaRPr lang="ru-RU" sz="3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лицеев − средние гуманитарные учебные заведения;</a:t>
            </a:r>
            <a:endParaRPr lang="ru-RU" sz="3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июля 1804 г. был издан «Устав о цензуре»</a:t>
            </a:r>
            <a:r>
              <a:rPr lang="ru-RU" sz="3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позволивший авторам произведений без серьезных ограничений заниматься литературной деятельностью. </a:t>
            </a:r>
            <a:endParaRPr lang="ru-RU" sz="3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9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A5B087-3332-4191-9C43-A94D6F5E4615}"/>
              </a:ext>
            </a:extLst>
          </p:cNvPr>
          <p:cNvSpPr/>
          <p:nvPr/>
        </p:nvSpPr>
        <p:spPr>
          <a:xfrm>
            <a:off x="309966" y="0"/>
            <a:ext cx="11282766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kern="1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Внутренняя политика Александра I в 1815-1825 (консервативный период)</a:t>
            </a:r>
            <a:endParaRPr lang="ru-RU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6879B2-A939-4261-AFB0-D3C709B0EBF1}"/>
              </a:ext>
            </a:extLst>
          </p:cNvPr>
          <p:cNvSpPr/>
          <p:nvPr/>
        </p:nvSpPr>
        <p:spPr>
          <a:xfrm>
            <a:off x="0" y="575236"/>
            <a:ext cx="12192000" cy="610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указы, подтверждавшие право помещиков ссылать крестьян в Сибирь;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1814 г.  запрет покупать населенные земли личным дворянам, запрет покупки крестьян разночинцами, купцами, мещанами;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1817 г. безземельное дворянство отстранено от участия в дворянских выборах;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- переименование Министерства народного просвещения в Министерство духовных дел и народного просвещения;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в учебных заведениях увеличились часы на религиозное обучение;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усилился надзор за содержанием газет, журналов, книг;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чиновникам запретили без дозволения начальства издавать любые произведения, «касавшиеся внутренних и внешних отношений» Российского государства;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в 1819–1821 гг. подверглись разгрому Казанский, Харьковский и Петербургский университеты, многие профессора были уволены за вольнодумство;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в 1822 г. - запрет деятельности всех тайных организаций;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в армии была восстановлена палочная дисциплина;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в1821–1823 гг. введение секретной гражданская  полиция и тайной полиции в гвардии и в армии.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495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E9E0A-87ED-4CC8-98B8-F5AE783A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024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Домашнее задание: Отечественная война 1812г.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BC25B4-C042-4B52-86B2-119C502BD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Ответьте на вопросы:</a:t>
            </a:r>
          </a:p>
          <a:p>
            <a:pPr marL="514350" indent="-514350">
              <a:buAutoNum type="arabicPeriod"/>
            </a:pPr>
            <a:r>
              <a:rPr lang="ru-RU" dirty="0"/>
              <a:t>Причины и предпосылки войны</a:t>
            </a:r>
          </a:p>
          <a:p>
            <a:pPr marL="514350" indent="-514350">
              <a:buAutoNum type="arabicPeriod"/>
            </a:pPr>
            <a:r>
              <a:rPr lang="ru-RU" dirty="0"/>
              <a:t>Основные события</a:t>
            </a:r>
          </a:p>
          <a:p>
            <a:pPr marL="514350" indent="-514350">
              <a:buAutoNum type="arabicPeriod"/>
            </a:pPr>
            <a:r>
              <a:rPr lang="ru-RU" dirty="0"/>
              <a:t>Итоги Отечественной войны 1812 г.</a:t>
            </a:r>
          </a:p>
        </p:txBody>
      </p:sp>
    </p:spTree>
    <p:extLst>
      <p:ext uri="{BB962C8B-B14F-4D97-AF65-F5344CB8AC3E}">
        <p14:creationId xmlns:p14="http://schemas.microsoft.com/office/powerpoint/2010/main" val="168391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63D0C-371D-42CA-9103-6AF5D713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/>
              <a:t>К началу XIX в. территория Российского государства составляла </a:t>
            </a:r>
            <a:r>
              <a:rPr lang="ru-RU" sz="3600" b="1" dirty="0"/>
              <a:t>16 млн кв. км</a:t>
            </a:r>
            <a:endParaRPr lang="en-US" sz="3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28AA9C-4511-488D-94C8-3C40B66B6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01" r="1" b="21658"/>
          <a:stretch/>
        </p:blipFill>
        <p:spPr>
          <a:xfrm>
            <a:off x="828675" y="1446028"/>
            <a:ext cx="10525125" cy="47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7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карта.png">
            <a:extLst>
              <a:ext uri="{FF2B5EF4-FFF2-40B4-BE49-F238E27FC236}">
                <a16:creationId xmlns:a16="http://schemas.microsoft.com/office/drawing/2014/main" id="{FEFB3036-88F7-470A-81DF-5598359B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8C49C5-09A2-4CD2-B227-B7B20CFC2B8E}"/>
              </a:ext>
            </a:extLst>
          </p:cNvPr>
          <p:cNvSpPr/>
          <p:nvPr/>
        </p:nvSpPr>
        <p:spPr>
          <a:xfrm>
            <a:off x="3452795" y="5786455"/>
            <a:ext cx="700640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Население – 44 млн. человек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8C354F-66C6-469E-866B-2CDD53D366EF}"/>
              </a:ext>
            </a:extLst>
          </p:cNvPr>
          <p:cNvSpPr/>
          <p:nvPr/>
        </p:nvSpPr>
        <p:spPr>
          <a:xfrm>
            <a:off x="2595539" y="2857496"/>
            <a:ext cx="15888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93%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497FFB-C2FE-43D5-AD77-03F9903D8C40}"/>
              </a:ext>
            </a:extLst>
          </p:cNvPr>
          <p:cNvSpPr/>
          <p:nvPr/>
        </p:nvSpPr>
        <p:spPr>
          <a:xfrm>
            <a:off x="6524628" y="3071810"/>
            <a:ext cx="11977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A7E0A-7919-4BE5-8C55-009FF59D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65125"/>
            <a:ext cx="11766696" cy="18046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dirty="0"/>
              <a:t>Империю населяло более</a:t>
            </a:r>
            <a:r>
              <a:rPr lang="ru-RU" sz="2400" b="1" dirty="0"/>
              <a:t> 200 народностей и этнических групп.</a:t>
            </a:r>
            <a:r>
              <a:rPr lang="ru-RU" sz="2400" dirty="0"/>
              <a:t> По данным переписи 1897 г., в России проживало 47, 8 % великороссов, 19 % малороссов, 6,1 % белорусов. Второе место по численности занимали тюркские народы: казахи (4 млн человек), татары (3,7 млн человек). Еврейская диаспора насчитывала 5,8 млн. Латыши, немцы, молдаване, армяне, мордва, эстонцы имели численность населения от 1,0  до 1,4 млн человек. </a:t>
            </a:r>
            <a:endParaRPr lang="en-US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8B7077-5478-4E26-8DA2-6AE888E10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687" r="1" b="24190"/>
          <a:stretch/>
        </p:blipFill>
        <p:spPr>
          <a:xfrm>
            <a:off x="425302" y="2169763"/>
            <a:ext cx="11766697" cy="44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229E1972-C88F-473E-B561-A863FBE98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670214"/>
              </p:ext>
            </p:extLst>
          </p:nvPr>
        </p:nvGraphicFramePr>
        <p:xfrm>
          <a:off x="433953" y="785814"/>
          <a:ext cx="11174277" cy="607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3" imgW="6810691" imgH="3705707" progId="Excel.Chart.8">
                  <p:embed/>
                </p:oleObj>
              </mc:Choice>
              <mc:Fallback>
                <p:oleObj name="Диаграмма" r:id="rId3" imgW="6810691" imgH="3705707" progId="Excel.Char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229E1972-C88F-473E-B561-A863FBE98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53" y="785814"/>
                        <a:ext cx="11174277" cy="6072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CD61F3-4E9C-4B72-B839-588E37310D8C}"/>
              </a:ext>
            </a:extLst>
          </p:cNvPr>
          <p:cNvSpPr/>
          <p:nvPr/>
        </p:nvSpPr>
        <p:spPr>
          <a:xfrm>
            <a:off x="3095604" y="1"/>
            <a:ext cx="579812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Сословный строй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338" grpId="0" bld="category" 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1B486-AFA5-4F54-911B-FE3C0F49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/>
              <a:t>По своему политическому устройству Россия в начале XIX в. была самодержавной монархией. В руках императора была сосредоточена вся полнота власти в стране.</a:t>
            </a:r>
            <a:endParaRPr lang="en-US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42B8DC-4D8C-452F-B3F1-916BFE2B2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98" r="4" b="11512"/>
          <a:stretch/>
        </p:blipFill>
        <p:spPr>
          <a:xfrm>
            <a:off x="828675" y="1825626"/>
            <a:ext cx="10525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CE4859-ABAA-4A10-AC92-CDAAA0CAC8A2}"/>
              </a:ext>
            </a:extLst>
          </p:cNvPr>
          <p:cNvSpPr/>
          <p:nvPr/>
        </p:nvSpPr>
        <p:spPr>
          <a:xfrm>
            <a:off x="1809720" y="1"/>
            <a:ext cx="841025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Россия – аграрная страна.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8052D7D-01A4-4A6A-AD29-C483E3D76F88}"/>
              </a:ext>
            </a:extLst>
          </p:cNvPr>
          <p:cNvSpPr/>
          <p:nvPr/>
        </p:nvSpPr>
        <p:spPr>
          <a:xfrm>
            <a:off x="4595814" y="1143000"/>
            <a:ext cx="3000375" cy="857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Экономика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B8C4E6B-4C6C-449E-B2EC-E5A94EFD0BC8}"/>
              </a:ext>
            </a:extLst>
          </p:cNvPr>
          <p:cNvSpPr/>
          <p:nvPr/>
        </p:nvSpPr>
        <p:spPr>
          <a:xfrm>
            <a:off x="1881189" y="2286000"/>
            <a:ext cx="3571875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Сельское хозяйство!!!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96D33C6-25DD-4EC4-9BA3-9553C90A036C}"/>
              </a:ext>
            </a:extLst>
          </p:cNvPr>
          <p:cNvSpPr/>
          <p:nvPr/>
        </p:nvSpPr>
        <p:spPr>
          <a:xfrm>
            <a:off x="6024563" y="2214563"/>
            <a:ext cx="4500562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Промышленность (мануфактуры)</a:t>
            </a:r>
          </a:p>
        </p:txBody>
      </p:sp>
      <p:sp>
        <p:nvSpPr>
          <p:cNvPr id="6" name="Выгнутая влево стрелка 5">
            <a:extLst>
              <a:ext uri="{FF2B5EF4-FFF2-40B4-BE49-F238E27FC236}">
                <a16:creationId xmlns:a16="http://schemas.microsoft.com/office/drawing/2014/main" id="{FAFF1959-44C9-474C-B8E9-4B7E2F203F64}"/>
              </a:ext>
            </a:extLst>
          </p:cNvPr>
          <p:cNvSpPr/>
          <p:nvPr/>
        </p:nvSpPr>
        <p:spPr>
          <a:xfrm>
            <a:off x="2952751" y="3429001"/>
            <a:ext cx="714375" cy="1643063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>
            <a:extLst>
              <a:ext uri="{FF2B5EF4-FFF2-40B4-BE49-F238E27FC236}">
                <a16:creationId xmlns:a16="http://schemas.microsoft.com/office/drawing/2014/main" id="{EBC916BB-2A09-41B6-88C8-BDB3EA8C329B}"/>
              </a:ext>
            </a:extLst>
          </p:cNvPr>
          <p:cNvSpPr/>
          <p:nvPr/>
        </p:nvSpPr>
        <p:spPr>
          <a:xfrm>
            <a:off x="8596314" y="3857626"/>
            <a:ext cx="642937" cy="1357313"/>
          </a:xfrm>
          <a:prstGeom prst="curved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8BF6A3D-D136-4DE6-B994-B75C8C009FC7}"/>
              </a:ext>
            </a:extLst>
          </p:cNvPr>
          <p:cNvSpPr/>
          <p:nvPr/>
        </p:nvSpPr>
        <p:spPr>
          <a:xfrm>
            <a:off x="3667125" y="4286250"/>
            <a:ext cx="4929188" cy="2071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ФЕДАЛЬНО-КРЕПОСТНИЧЕСКАЯ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СИСТЕМА 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390B0F48-A142-47ED-9766-FB431547A5BD}"/>
              </a:ext>
            </a:extLst>
          </p:cNvPr>
          <p:cNvSpPr/>
          <p:nvPr/>
        </p:nvSpPr>
        <p:spPr>
          <a:xfrm>
            <a:off x="6596064" y="2000251"/>
            <a:ext cx="357187" cy="21431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D2CAE580-ED20-4A03-BE35-599B2529A1E3}"/>
              </a:ext>
            </a:extLst>
          </p:cNvPr>
          <p:cNvSpPr/>
          <p:nvPr/>
        </p:nvSpPr>
        <p:spPr>
          <a:xfrm>
            <a:off x="4881564" y="2000250"/>
            <a:ext cx="357187" cy="28575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3">
            <a:extLst>
              <a:ext uri="{FF2B5EF4-FFF2-40B4-BE49-F238E27FC236}">
                <a16:creationId xmlns:a16="http://schemas.microsoft.com/office/drawing/2014/main" id="{BC91FDB7-6A83-4642-B9F2-465DF9CE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8882064" y="214313"/>
            <a:ext cx="1571625" cy="1993900"/>
          </a:xfrm>
          <a:prstGeom prst="rect">
            <a:avLst/>
          </a:prstGeom>
          <a:noFill/>
          <a:ln w="25400" cmpd="sng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2" descr="http://www.rusk.ru/images/2006/4064.jpg">
            <a:extLst>
              <a:ext uri="{FF2B5EF4-FFF2-40B4-BE49-F238E27FC236}">
                <a16:creationId xmlns:a16="http://schemas.microsoft.com/office/drawing/2014/main" id="{0990D784-E266-425B-AFBB-FCFDC7E6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6" y="1428750"/>
            <a:ext cx="1857375" cy="2643188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2" descr="C:\Documents and Settings\Ира\Мои документы\Мои рисунки\pavel1.gif">
            <a:extLst>
              <a:ext uri="{FF2B5EF4-FFF2-40B4-BE49-F238E27FC236}">
                <a16:creationId xmlns:a16="http://schemas.microsoft.com/office/drawing/2014/main" id="{9C8E68F3-9A12-4BC3-BF62-86A55F95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88" y="285751"/>
            <a:ext cx="2006600" cy="2428875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290" name="Picture 2" descr="Мария Фёдоровна">
            <a:hlinkClick r:id="rId5" tooltip="Мария Фёдоровна"/>
            <a:extLst>
              <a:ext uri="{FF2B5EF4-FFF2-40B4-BE49-F238E27FC236}">
                <a16:creationId xmlns:a16="http://schemas.microsoft.com/office/drawing/2014/main" id="{EDC20CCD-AC2C-4034-8D5D-7144C6BF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7188" y="3357564"/>
            <a:ext cx="2011362" cy="2714625"/>
          </a:xfrm>
          <a:prstGeom prst="rect">
            <a:avLst/>
          </a:prstGeom>
          <a:noFill/>
          <a:ln w="28575" cmpd="sng">
            <a:solidFill>
              <a:schemeClr val="accent2">
                <a:lumMod val="50000"/>
              </a:schemeClr>
            </a:solidFill>
          </a:ln>
        </p:spPr>
      </p:pic>
      <p:sp>
        <p:nvSpPr>
          <p:cNvPr id="12294" name="TextBox 5">
            <a:extLst>
              <a:ext uri="{FF2B5EF4-FFF2-40B4-BE49-F238E27FC236}">
                <a16:creationId xmlns:a16="http://schemas.microsoft.com/office/drawing/2014/main" id="{7BAEEE32-7FB7-4A0F-8D99-18822BA2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14814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Екатерина </a:t>
            </a:r>
            <a:r>
              <a:rPr lang="en-US" altLang="ru-RU" b="1"/>
              <a:t>II</a:t>
            </a:r>
            <a:endParaRPr lang="ru-RU" altLang="ru-RU" b="1"/>
          </a:p>
        </p:txBody>
      </p:sp>
      <p:sp>
        <p:nvSpPr>
          <p:cNvPr id="12295" name="TextBox 6">
            <a:extLst>
              <a:ext uri="{FF2B5EF4-FFF2-40B4-BE49-F238E27FC236}">
                <a16:creationId xmlns:a16="http://schemas.microsoft.com/office/drawing/2014/main" id="{12E30BB9-3106-4987-AC5B-228C9879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6" y="2786064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Павел </a:t>
            </a:r>
            <a:r>
              <a:rPr lang="en-US" altLang="ru-RU" b="1"/>
              <a:t>I</a:t>
            </a:r>
            <a:endParaRPr lang="ru-RU" altLang="ru-RU" b="1"/>
          </a:p>
        </p:txBody>
      </p:sp>
      <p:sp>
        <p:nvSpPr>
          <p:cNvPr id="12296" name="TextBox 7">
            <a:extLst>
              <a:ext uri="{FF2B5EF4-FFF2-40B4-BE49-F238E27FC236}">
                <a16:creationId xmlns:a16="http://schemas.microsoft.com/office/drawing/2014/main" id="{7F2D844A-03B8-4373-B8FA-DE37E6B66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6143626"/>
            <a:ext cx="185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Мария Фёдоровна</a:t>
            </a:r>
          </a:p>
        </p:txBody>
      </p:sp>
      <p:pic>
        <p:nvPicPr>
          <p:cNvPr id="12292" name="Picture 4" descr="http://www.dvoynik.com/Fotos/Origins/2194/Small/01.jpg">
            <a:extLst>
              <a:ext uri="{FF2B5EF4-FFF2-40B4-BE49-F238E27FC236}">
                <a16:creationId xmlns:a16="http://schemas.microsoft.com/office/drawing/2014/main" id="{9264942A-5C98-4C25-9AE0-58EEFF05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8938" y="1143000"/>
            <a:ext cx="1866900" cy="2438400"/>
          </a:xfrm>
          <a:prstGeom prst="rect">
            <a:avLst/>
          </a:prstGeom>
          <a:noFill/>
          <a:ln w="31750" cmpd="sng">
            <a:solidFill>
              <a:schemeClr val="accent2">
                <a:lumMod val="50000"/>
              </a:schemeClr>
            </a:solidFill>
          </a:ln>
        </p:spPr>
      </p:pic>
      <p:sp>
        <p:nvSpPr>
          <p:cNvPr id="12298" name="TextBox 9">
            <a:extLst>
              <a:ext uri="{FF2B5EF4-FFF2-40B4-BE49-F238E27FC236}">
                <a16:creationId xmlns:a16="http://schemas.microsoft.com/office/drawing/2014/main" id="{F00208D5-9409-4DAD-A822-B553BCF7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1" y="3571875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Александр </a:t>
            </a:r>
            <a:r>
              <a:rPr lang="en-US" altLang="ru-RU" b="1"/>
              <a:t>I</a:t>
            </a:r>
            <a:endParaRPr lang="ru-RU" altLang="ru-RU" b="1"/>
          </a:p>
        </p:txBody>
      </p:sp>
      <p:pic>
        <p:nvPicPr>
          <p:cNvPr id="11" name="Picture 7" descr="Рисунок2">
            <a:extLst>
              <a:ext uri="{FF2B5EF4-FFF2-40B4-BE49-F238E27FC236}">
                <a16:creationId xmlns:a16="http://schemas.microsoft.com/office/drawing/2014/main" id="{F5B4859A-297C-4935-9E32-B62CE725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6000" contrast="18000"/>
          </a:blip>
          <a:srcRect/>
          <a:stretch>
            <a:fillRect/>
          </a:stretch>
        </p:blipFill>
        <p:spPr bwMode="auto">
          <a:xfrm>
            <a:off x="6810376" y="3929064"/>
            <a:ext cx="1617663" cy="2141537"/>
          </a:xfrm>
          <a:prstGeom prst="rect">
            <a:avLst/>
          </a:prstGeom>
          <a:noFill/>
          <a:ln w="349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300" name="TextBox 11">
            <a:extLst>
              <a:ext uri="{FF2B5EF4-FFF2-40B4-BE49-F238E27FC236}">
                <a16:creationId xmlns:a16="http://schemas.microsoft.com/office/drawing/2014/main" id="{6DDD7A28-F9B8-4CDF-A676-16EA56EE0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9" y="6072188"/>
            <a:ext cx="185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Елизавета Алексеевна</a:t>
            </a:r>
          </a:p>
        </p:txBody>
      </p:sp>
      <p:sp>
        <p:nvSpPr>
          <p:cNvPr id="12301" name="TextBox 12">
            <a:extLst>
              <a:ext uri="{FF2B5EF4-FFF2-40B4-BE49-F238E27FC236}">
                <a16:creationId xmlns:a16="http://schemas.microsoft.com/office/drawing/2014/main" id="{212BF473-78B3-444D-AD56-541F8B7C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6" y="2286001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Воспитатель Александра Лагарп</a:t>
            </a: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783A02AE-F2D0-41AC-85B1-ACA9CC72B378}"/>
              </a:ext>
            </a:extLst>
          </p:cNvPr>
          <p:cNvSpPr/>
          <p:nvPr/>
        </p:nvSpPr>
        <p:spPr>
          <a:xfrm>
            <a:off x="6238876" y="2000250"/>
            <a:ext cx="500063" cy="28575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5323A00F-DD94-4586-8B7D-23FB6DA96FB8}"/>
              </a:ext>
            </a:extLst>
          </p:cNvPr>
          <p:cNvSpPr/>
          <p:nvPr/>
        </p:nvSpPr>
        <p:spPr>
          <a:xfrm>
            <a:off x="6238876" y="3286125"/>
            <a:ext cx="500063" cy="28575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Рисунок1">
            <a:extLst>
              <a:ext uri="{FF2B5EF4-FFF2-40B4-BE49-F238E27FC236}">
                <a16:creationId xmlns:a16="http://schemas.microsoft.com/office/drawing/2014/main" id="{EB19E427-0A47-40B7-AC73-70698292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1666875" y="214314"/>
            <a:ext cx="3265488" cy="387667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3C7F402D-FA22-416E-B257-C32F24A29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9" y="4214814"/>
            <a:ext cx="1531937" cy="369887"/>
          </a:xfrm>
          <a:prstGeom prst="rect">
            <a:avLst/>
          </a:prstGeom>
          <a:solidFill>
            <a:srgbClr val="FFCC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Александр </a:t>
            </a:r>
            <a:r>
              <a:rPr lang="en-US" dirty="0">
                <a:latin typeface="Arial" charset="0"/>
              </a:rPr>
              <a:t>I</a:t>
            </a:r>
            <a:r>
              <a:rPr lang="ru-RU" dirty="0">
                <a:latin typeface="Arial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64BA0-0C2F-4831-97FC-037DCF6DD69C}"/>
              </a:ext>
            </a:extLst>
          </p:cNvPr>
          <p:cNvSpPr txBox="1"/>
          <p:nvPr/>
        </p:nvSpPr>
        <p:spPr>
          <a:xfrm>
            <a:off x="5238750" y="142876"/>
            <a:ext cx="542925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«Гибкий и дальновидный политический деятель, умеющий скрывать свои истинные убеждения, крайне осмотрительный  в своей реформаторской деятельности»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«В политике тонок, как кончик булавки, остёр, как бритва, и фальшив, как пена морская»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«Актёр на троне», «В лице и жизни арлекин», «Властитель слабый и лукавый, плешивый щёголь, враг труда».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«Двуличный, лицемерный, под его великосветскими манерами скрывался властолюбивый и мстительный самодержец, которому присущи необычайная скрытность, лень, презрение к людям».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679D379A-F24C-400B-9D01-30F22B932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572001"/>
            <a:ext cx="3571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C00000"/>
                </a:solidFill>
              </a:rPr>
              <a:t>«Человек нового века, сочетавший достаточную трезвость в политике с уважением к идеям нового времени»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751</Words>
  <Application>Microsoft Office PowerPoint</Application>
  <PresentationFormat>Широкоэкранный</PresentationFormat>
  <Paragraphs>68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Диаграмма</vt:lpstr>
      <vt:lpstr>Россия в начале XIX века</vt:lpstr>
      <vt:lpstr>К началу XIX в. территория Российского государства составляла 16 млн кв. км</vt:lpstr>
      <vt:lpstr>Презентация PowerPoint</vt:lpstr>
      <vt:lpstr>Империю населяло более 200 народностей и этнических групп. По данным переписи 1897 г., в России проживало 47, 8 % великороссов, 19 % малороссов, 6,1 % белорусов. Второе место по численности занимали тюркские народы: казахи (4 млн человек), татары (3,7 млн человек). Еврейская диаспора насчитывала 5,8 млн. Латыши, немцы, молдаване, армяне, мордва, эстонцы имели численность населения от 1,0  до 1,4 млн человек. </vt:lpstr>
      <vt:lpstr>Презентация PowerPoint</vt:lpstr>
      <vt:lpstr>По своему политическому устройству Россия в начале XIX в. была самодержавной монархией. В руках императора была сосредоточена вся полнота власти в стране.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Отечественная война 1812г.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начале XIX века</dc:title>
  <dc:creator>Данилова Екатерина Евгеньевна</dc:creator>
  <cp:lastModifiedBy>Данилова Екатерина Евгеньевна</cp:lastModifiedBy>
  <cp:revision>11</cp:revision>
  <dcterms:created xsi:type="dcterms:W3CDTF">2020-04-11T06:54:59Z</dcterms:created>
  <dcterms:modified xsi:type="dcterms:W3CDTF">2020-04-13T08:26:41Z</dcterms:modified>
</cp:coreProperties>
</file>