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1200"/>
    <a:srgbClr val="0B140B"/>
    <a:srgbClr val="123E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146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7C3FB-D654-446A-A74B-B3A08B139BA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CAB48-69C4-498C-9D64-6AA7BD255F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40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6975E1-7397-46DA-B74A-0ACB36E50E0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3EB95-B4E6-4344-8900-B46BBE8CC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6453D-B626-4356-BBB9-DE61D90F0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BF4D1-827D-4752-BFF3-EA481EDD0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7ECAD-09DB-4B24-9EAD-D69B6AE32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2346F-13C1-4625-85F7-7B3C51C46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6A706-6508-4883-9AF3-40D073FDC6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AA49-3D0F-46E7-BCC4-72088D0CA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4E120-DD83-4D2A-997A-286481C3AF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2A978-DF6F-4339-94EF-9995A148AE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E1ED6-04E8-4107-94E5-D78924067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4F2EC-884C-493C-80A9-2B48998E68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1CD65-7375-422B-B96E-422859BBB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9E221FF-954F-465E-BB12-F7A7AFB70E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boyanoff.net/uploads/posts/2009-10/1256670203_history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ontent.foto.mail.ru/mail/bewell/_blogs/i-191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hist.ctl.cc.rsu.ru/Don_NC/Ancient/Stone/Artist1.JPG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2041529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Периодизация всемирной истории.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Первобытная эпоха.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3071813" y="571500"/>
            <a:ext cx="5051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Человек умелый (2 млн. л.н.)</a:t>
            </a:r>
          </a:p>
        </p:txBody>
      </p:sp>
      <p:pic>
        <p:nvPicPr>
          <p:cNvPr id="32770" name="Picture 2" descr="http://im0-tub.yandex.net/i?id=35012553-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85750"/>
            <a:ext cx="2428875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774" name="Picture 6" descr="http://im2-tub.yandex.net/i?id=54640513-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2965450"/>
            <a:ext cx="3929063" cy="3594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357188" y="428625"/>
            <a:ext cx="48434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</a:rPr>
              <a:t>Человек прямоходящий </a:t>
            </a:r>
          </a:p>
          <a:p>
            <a:r>
              <a:rPr lang="ru-RU" sz="2800">
                <a:solidFill>
                  <a:schemeClr val="bg1"/>
                </a:solidFill>
              </a:rPr>
              <a:t>(1-1,3 млн. л.н.)</a:t>
            </a:r>
          </a:p>
        </p:txBody>
      </p:sp>
      <p:pic>
        <p:nvPicPr>
          <p:cNvPr id="33794" name="Picture 2" descr="Картинка 19 из 55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928938"/>
            <a:ext cx="5076825" cy="3495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3798" name="Picture 6" descr="http://im0-tub.yandex.net/i?id=121114943-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3" y="142875"/>
            <a:ext cx="3333750" cy="439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1571625" y="357188"/>
            <a:ext cx="6478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Человек разумный (150-200 тыс. л.н.)</a:t>
            </a:r>
          </a:p>
        </p:txBody>
      </p:sp>
      <p:pic>
        <p:nvPicPr>
          <p:cNvPr id="34818" name="Picture 2" descr="Картинка 5 из 1732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285875"/>
            <a:ext cx="6286500" cy="5049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714375" y="428625"/>
            <a:ext cx="42973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>
                <a:solidFill>
                  <a:schemeClr val="bg1"/>
                </a:solidFill>
              </a:rPr>
              <a:t>Кроманьонский человек </a:t>
            </a:r>
          </a:p>
          <a:p>
            <a:r>
              <a:rPr lang="ru-RU" sz="2800">
                <a:solidFill>
                  <a:schemeClr val="bg1"/>
                </a:solidFill>
              </a:rPr>
              <a:t>(40-50 тыс.л.н.)</a:t>
            </a:r>
          </a:p>
        </p:txBody>
      </p:sp>
      <p:pic>
        <p:nvPicPr>
          <p:cNvPr id="35842" name="Picture 2" descr="http://im2-tub.yandex.net/i?id=83105436-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919288"/>
            <a:ext cx="3643312" cy="4624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5844" name="Picture 4" descr="Картинка 29 из 1843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88" y="285750"/>
            <a:ext cx="3462337" cy="4678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052513"/>
            <a:ext cx="8229600" cy="4525962"/>
          </a:xfrm>
        </p:spPr>
        <p:txBody>
          <a:bodyPr/>
          <a:lstStyle/>
          <a:p>
            <a:pPr eaLnBrk="1" hangingPunct="1"/>
            <a:r>
              <a:rPr lang="ru-RU">
                <a:solidFill>
                  <a:schemeClr val="bg1"/>
                </a:solidFill>
              </a:rPr>
              <a:t>Рамапитек (14-20 млн. л.н.)</a:t>
            </a:r>
          </a:p>
          <a:p>
            <a:pPr eaLnBrk="1" hangingPunct="1"/>
            <a:r>
              <a:rPr lang="ru-RU">
                <a:solidFill>
                  <a:schemeClr val="bg1"/>
                </a:solidFill>
              </a:rPr>
              <a:t>Австралопитек (5-8 млн. л.н.)</a:t>
            </a:r>
          </a:p>
          <a:p>
            <a:pPr eaLnBrk="1" hangingPunct="1"/>
            <a:r>
              <a:rPr lang="ru-RU">
                <a:solidFill>
                  <a:schemeClr val="bg1"/>
                </a:solidFill>
              </a:rPr>
              <a:t>Человек умелый (2 млн. л.н.)</a:t>
            </a:r>
          </a:p>
          <a:p>
            <a:pPr eaLnBrk="1" hangingPunct="1"/>
            <a:r>
              <a:rPr lang="ru-RU">
                <a:solidFill>
                  <a:schemeClr val="bg1"/>
                </a:solidFill>
              </a:rPr>
              <a:t>Человек прямоходящий (1-1,3 млн. л.н.)</a:t>
            </a:r>
          </a:p>
          <a:p>
            <a:pPr eaLnBrk="1" hangingPunct="1"/>
            <a:r>
              <a:rPr lang="ru-RU">
                <a:solidFill>
                  <a:schemeClr val="bg1"/>
                </a:solidFill>
              </a:rPr>
              <a:t>Человек разумный (150-200 тыс. л.н.)</a:t>
            </a:r>
          </a:p>
          <a:p>
            <a:pPr eaLnBrk="1" hangingPunct="1"/>
            <a:r>
              <a:rPr lang="ru-RU">
                <a:solidFill>
                  <a:schemeClr val="bg1"/>
                </a:solidFill>
              </a:rPr>
              <a:t>Кроманьонский человек (40-50 тыс.л.н.)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3" y="285728"/>
          <a:ext cx="8572560" cy="6357983"/>
        </p:xfrm>
        <a:graphic>
          <a:graphicData uri="http://schemas.openxmlformats.org/drawingml/2006/table">
            <a:tbl>
              <a:tblPr/>
              <a:tblGrid>
                <a:gridCol w="1324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6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1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94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33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94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018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4232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>
                      <a:noFill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Цивилизация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32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Дикость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Варварство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Аграрная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Индустр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инд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3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Начало промышленного переворота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\/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7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Присваиваю-щее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хозяйство</a:t>
                      </a:r>
                    </a:p>
                  </a:txBody>
                  <a:tcPr marL="41527" marR="41527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Calibri"/>
                          <a:ea typeface="Calibri"/>
                          <a:cs typeface="Times New Roman"/>
                        </a:rPr>
                        <a:t>Производя-щее</a:t>
                      </a: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 хозяйство</a:t>
                      </a: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Times New Roman"/>
                        </a:rPr>
                        <a:t>Возникновение государства</a:t>
                      </a: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1527" marR="41527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ИХ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\/</a:t>
                      </a: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476 г.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\/</a:t>
                      </a:r>
                    </a:p>
                  </a:txBody>
                  <a:tcPr marL="41527" marR="41527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К.18 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Times New Roman"/>
                        </a:rPr>
                        <a:t>\/</a:t>
                      </a: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70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Times New Roman"/>
                        </a:rPr>
                        <a:t>гг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 20 в.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9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12 т. л. до н.э.</a:t>
                      </a:r>
                    </a:p>
                  </a:txBody>
                  <a:tcPr marL="41527" marR="41527" marT="0" marB="0">
                    <a:lnL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4-3 т.до н.э.</a:t>
                      </a:r>
                    </a:p>
                  </a:txBody>
                  <a:tcPr marL="41527" marR="41527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15 в.</a:t>
                      </a:r>
                    </a:p>
                  </a:txBody>
                  <a:tcPr marL="41527" marR="41527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1640 г.</a:t>
                      </a:r>
                    </a:p>
                  </a:txBody>
                  <a:tcPr marL="41527" marR="41527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609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&gt; 1,5 млн. л.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Первобытный мир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4,5 т.л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Древний мир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1 т. л.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Средние века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500 л.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Новое время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Новейшее время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527" marR="41527" marT="0" marB="0">
                    <a:lnL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ru-RU" sz="2800" b="1" dirty="0">
                <a:solidFill>
                  <a:srgbClr val="FF9900"/>
                </a:solidFill>
              </a:rPr>
              <a:t>Цивилизационный подход к развитию общества (Л Морган, Ж Кондорсе)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Этапы: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>
                <a:solidFill>
                  <a:schemeClr val="bg1"/>
                </a:solidFill>
              </a:rPr>
              <a:t>Дикость (присваивающее хозяйство)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>
                <a:solidFill>
                  <a:schemeClr val="bg1"/>
                </a:solidFill>
              </a:rPr>
              <a:t>Варварство (производящее хозяйство–12 тыс. л. до н.э. – 4-3 тыс. л. до н.э.)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ru-RU" sz="2800">
                <a:solidFill>
                  <a:schemeClr val="bg1"/>
                </a:solidFill>
              </a:rPr>
              <a:t>Цивилизация (с момента образования государства)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ru-RU" sz="2400">
                <a:solidFill>
                  <a:schemeClr val="bg1"/>
                </a:solidFill>
              </a:rPr>
              <a:t>Аграрная (до начала промышленного переворота – 2-я половина 18 века)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ru-RU" sz="2400">
                <a:solidFill>
                  <a:schemeClr val="bg1"/>
                </a:solidFill>
              </a:rPr>
              <a:t>Индустриальная (до 70-ых годов 20 века)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ru-RU" sz="2400">
                <a:solidFill>
                  <a:schemeClr val="bg1"/>
                </a:solidFill>
              </a:rPr>
              <a:t>Постиндустриальная</a:t>
            </a:r>
            <a:r>
              <a:rPr lang="ru-RU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>
                <a:solidFill>
                  <a:schemeClr val="bg1"/>
                </a:solidFill>
              </a:rPr>
              <a:t>Цивилизация – большая общность людей, живущих в рукотворной среде и достигших определенного уровня развития производства, культуры, представлений о мире и пространстве</a:t>
            </a:r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>
                <a:solidFill>
                  <a:srgbClr val="FF9900"/>
                </a:solidFill>
              </a:rPr>
              <a:t>Формационный подход к общественному развитию</a:t>
            </a:r>
          </a:p>
        </p:txBody>
      </p:sp>
      <p:graphicFrame>
        <p:nvGraphicFramePr>
          <p:cNvPr id="10643" name="Group 403"/>
          <p:cNvGraphicFramePr>
            <a:graphicFrameLocks noGrp="1"/>
          </p:cNvGraphicFramePr>
          <p:nvPr>
            <p:ph type="tbl" idx="1"/>
          </p:nvPr>
        </p:nvGraphicFramePr>
        <p:xfrm>
          <a:off x="323850" y="1600200"/>
          <a:ext cx="8569325" cy="4946015"/>
        </p:xfrm>
        <a:graphic>
          <a:graphicData uri="http://schemas.openxmlformats.org/drawingml/2006/table">
            <a:tbl>
              <a:tblPr/>
              <a:tblGrid>
                <a:gridCol w="1714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1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425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Коммунис-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тическая: 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социализм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коммунизм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Капиталис-тическая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74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Феодаль-ная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4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Рабовла-дельческая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8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Первобыт-но-общинная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10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47"/>
          <p:cNvSpPr>
            <a:spLocks noChangeShapeType="1"/>
          </p:cNvSpPr>
          <p:nvPr/>
        </p:nvSpPr>
        <p:spPr bwMode="auto">
          <a:xfrm>
            <a:off x="2522538" y="33766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22670" name="Group 142"/>
          <p:cNvGraphicFramePr>
            <a:graphicFrameLocks noGrp="1"/>
          </p:cNvGraphicFramePr>
          <p:nvPr/>
        </p:nvGraphicFramePr>
        <p:xfrm>
          <a:off x="468313" y="549275"/>
          <a:ext cx="8135937" cy="5875973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83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90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Надстройка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2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/\  \/  /\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523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С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П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М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Б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по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Базис </a:t>
                      </a: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экономический строй (совокупность производственных отношений)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форма собственности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положение социальных групп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распределение материальных благ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7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/\  \/  /\</a:t>
                      </a: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8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</a:rPr>
                        <a:t>пс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производства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ru-RU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люди с их умениями и навыками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2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60350"/>
            <a:ext cx="8496300" cy="6337300"/>
          </a:xfrm>
          <a:ln>
            <a:solidFill>
              <a:srgbClr val="FF99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 u="sng">
                <a:solidFill>
                  <a:schemeClr val="bg1"/>
                </a:solidFill>
              </a:rPr>
              <a:t>Общественно-экономическая формация - </a:t>
            </a:r>
            <a:endParaRPr lang="ru-RU" sz="2800">
              <a:solidFill>
                <a:schemeClr val="bg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это общество, находящееся на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определённой ступени общественного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развития, взятое в единстве всех его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сторон, с присущим ему способом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производства, экономическим строем и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возвышающейся над ним надстройкой.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800" b="1" u="sng">
                <a:solidFill>
                  <a:schemeClr val="bg1"/>
                </a:solidFill>
              </a:rPr>
              <a:t>Надстройка</a:t>
            </a:r>
            <a:endParaRPr lang="ru-RU" sz="2800" u="sng">
              <a:solidFill>
                <a:schemeClr val="bg1"/>
              </a:solidFill>
            </a:endParaRP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это совокупность идеологических отношений,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взглядов и учреждений (философия, религия,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мораль, государство, право, политика...),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возникающая на основе определённого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экономического базиса, органически связанная с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ru-RU" sz="2800">
                <a:solidFill>
                  <a:schemeClr val="bg1"/>
                </a:solidFill>
              </a:rPr>
              <a:t>ним и активно воздействующая на него. 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ru-RU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/>
          <a:lstStyle/>
          <a:p>
            <a:r>
              <a:rPr lang="ru-RU" sz="2000">
                <a:solidFill>
                  <a:schemeClr val="bg1"/>
                </a:solidFill>
              </a:rPr>
              <a:t>Представления о развитии человечества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642938"/>
          <a:ext cx="8715434" cy="608078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936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6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82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906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Линейно-стадиальное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ru-RU" dirty="0"/>
                        <a:t>Локально – цивилизационное</a:t>
                      </a:r>
                    </a:p>
                    <a:p>
                      <a:pPr algn="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(культурологический подход)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           Цивилизация – большая социокультурная общность, которая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длительное время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относительно</a:t>
                      </a:r>
                      <a:r>
                        <a:rPr lang="ru-RU" b="0" baseline="0" dirty="0">
                          <a:solidFill>
                            <a:schemeClr val="tx1"/>
                          </a:solidFill>
                        </a:rPr>
                        <a:t> устойчива в  </a:t>
                      </a:r>
                      <a:r>
                        <a:rPr lang="ru-RU" b="0" baseline="0" dirty="0" err="1">
                          <a:solidFill>
                            <a:schemeClr val="tx1"/>
                          </a:solidFill>
                        </a:rPr>
                        <a:t>прост-ранстве</a:t>
                      </a:r>
                      <a:endParaRPr lang="ru-RU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b="0" baseline="0" dirty="0">
                          <a:solidFill>
                            <a:schemeClr val="tx1"/>
                          </a:solidFill>
                        </a:rPr>
                        <a:t>спец.  формы </a:t>
                      </a:r>
                      <a:r>
                        <a:rPr lang="ru-RU" b="0" baseline="0" dirty="0" err="1">
                          <a:solidFill>
                            <a:schemeClr val="tx1"/>
                          </a:solidFill>
                        </a:rPr>
                        <a:t>эк-ой</a:t>
                      </a:r>
                      <a:r>
                        <a:rPr lang="ru-RU" b="0" baseline="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b="0" baseline="0" dirty="0" err="1">
                          <a:solidFill>
                            <a:schemeClr val="tx1"/>
                          </a:solidFill>
                        </a:rPr>
                        <a:t>соц</a:t>
                      </a:r>
                      <a:r>
                        <a:rPr lang="ru-RU" b="0" baseline="0" dirty="0">
                          <a:solidFill>
                            <a:schemeClr val="tx1"/>
                          </a:solidFill>
                        </a:rPr>
                        <a:t>/пол, дух жизни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b="0" baseline="0" dirty="0">
                          <a:solidFill>
                            <a:schemeClr val="tx1"/>
                          </a:solidFill>
                        </a:rPr>
                        <a:t>индивидуальный путь исторического развития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591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Формационная модель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К.Маркс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Стадиально - цивилизационная модель</a:t>
                      </a: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(цивилизационный подход)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4050">
                <a:tc gridSpan="2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Цивилизация –единый процесс человечества, проходящий через определенные стадии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94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Г.Гегель / Д.Белл / У.Ростоу </a:t>
                      </a:r>
                    </a:p>
                    <a:p>
                      <a:pPr algn="ctr"/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О.Тоффлер</a:t>
                      </a:r>
                      <a:br>
                        <a:rPr lang="ru-RU" baseline="0" dirty="0">
                          <a:solidFill>
                            <a:schemeClr val="tx1"/>
                          </a:solidFill>
                        </a:rPr>
                      </a:b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Н. Данилевский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/ О.Шпенглер А.Тойнби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2313"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Доиндустриальная (4-3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т.дон.э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. – 60-80-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гг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18в.)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Индустриальная (с.19-посл треть 20в.)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Постиндустриальная (с 70-х </a:t>
                      </a:r>
                      <a:r>
                        <a:rPr lang="ru-RU" dirty="0" err="1">
                          <a:solidFill>
                            <a:schemeClr val="tx1"/>
                          </a:solidFill>
                        </a:rPr>
                        <a:t>гг</a:t>
                      </a: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 20в.)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 живых цивилизаций: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Дальневосточная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Индуистская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Православно-христианская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Исламская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baseline="0" dirty="0">
                          <a:solidFill>
                            <a:schemeClr val="tx1"/>
                          </a:solidFill>
                        </a:rPr>
                        <a:t>Западная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Стрелка вниз 7"/>
          <p:cNvSpPr/>
          <p:nvPr/>
        </p:nvSpPr>
        <p:spPr>
          <a:xfrm>
            <a:off x="214313" y="3929063"/>
            <a:ext cx="484187" cy="107156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Выгнутая вправо стрелка 8"/>
          <p:cNvSpPr/>
          <p:nvPr/>
        </p:nvSpPr>
        <p:spPr>
          <a:xfrm>
            <a:off x="3857625" y="2357438"/>
            <a:ext cx="731838" cy="1216025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7286625" y="4500563"/>
            <a:ext cx="731838" cy="1216025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4857750" y="785813"/>
            <a:ext cx="500063" cy="1071562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714750" y="785813"/>
            <a:ext cx="484188" cy="428625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714375" y="785813"/>
            <a:ext cx="484188" cy="428625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3971925" cy="1868488"/>
          </a:xfrm>
        </p:spPr>
        <p:txBody>
          <a:bodyPr/>
          <a:lstStyle/>
          <a:p>
            <a:pPr eaLnBrk="1" hangingPunct="1"/>
            <a:br>
              <a:rPr lang="ru-RU" sz="4000">
                <a:solidFill>
                  <a:schemeClr val="bg1"/>
                </a:solidFill>
              </a:rPr>
            </a:br>
            <a:r>
              <a:rPr lang="ru-RU" sz="4000">
                <a:solidFill>
                  <a:schemeClr val="bg1"/>
                </a:solidFill>
              </a:rPr>
              <a:t>Рамапитек </a:t>
            </a:r>
            <a:br>
              <a:rPr lang="ru-RU" sz="4000">
                <a:solidFill>
                  <a:schemeClr val="bg1"/>
                </a:solidFill>
              </a:rPr>
            </a:br>
            <a:r>
              <a:rPr lang="ru-RU" sz="3200">
                <a:solidFill>
                  <a:schemeClr val="bg1"/>
                </a:solidFill>
              </a:rPr>
              <a:t>(14-20 млн. л.н.)</a:t>
            </a:r>
            <a:br>
              <a:rPr lang="ru-RU" sz="4000">
                <a:solidFill>
                  <a:schemeClr val="bg1"/>
                </a:solidFill>
              </a:rPr>
            </a:br>
            <a:r>
              <a:rPr lang="ru-RU" sz="40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6149" name="Picture 5" descr="http://im0-tub.yandex.net/i?id=99007089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786063"/>
            <a:ext cx="4821237" cy="3857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51" name="Picture 7" descr="http://im7-tub.yandex.net/i?id=127659152-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5175" y="214313"/>
            <a:ext cx="4325938" cy="357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>
                <a:solidFill>
                  <a:schemeClr val="bg1"/>
                </a:solidFill>
              </a:rPr>
              <a:t>Австралопитек (5-8 млн. л.н.)</a:t>
            </a:r>
            <a:br>
              <a:rPr lang="ru-RU">
                <a:solidFill>
                  <a:schemeClr val="bg1"/>
                </a:solidFill>
              </a:rPr>
            </a:br>
            <a:endParaRPr lang="ru-RU">
              <a:solidFill>
                <a:schemeClr val="bg1"/>
              </a:solidFill>
            </a:endParaRPr>
          </a:p>
        </p:txBody>
      </p:sp>
      <p:pic>
        <p:nvPicPr>
          <p:cNvPr id="31746" name="Picture 2" descr="http://im5-tub.yandex.net/i?id=46975014-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1214438"/>
            <a:ext cx="3476625" cy="47402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748" name="Picture 4" descr="http://im6-tub.yandex.net/i?id=30596761-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2643188"/>
            <a:ext cx="4400550" cy="3143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569</Words>
  <Application>Microsoft Office PowerPoint</Application>
  <PresentationFormat>Экран (4:3)</PresentationFormat>
  <Paragraphs>129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Оформление по умолчанию</vt:lpstr>
      <vt:lpstr>Периодизация всемирной истории. Первобытная эпоха.</vt:lpstr>
      <vt:lpstr>Цивилизационный подход к развитию общества (Л Морган, Ж Кондорсе)</vt:lpstr>
      <vt:lpstr>Презентация PowerPoint</vt:lpstr>
      <vt:lpstr>Формационный подход к общественному развитию</vt:lpstr>
      <vt:lpstr>Презентация PowerPoint</vt:lpstr>
      <vt:lpstr>Презентация PowerPoint</vt:lpstr>
      <vt:lpstr>Представления о развитии человечества</vt:lpstr>
      <vt:lpstr> Рамапитек  (14-20 млн. л.н.)  </vt:lpstr>
      <vt:lpstr>Австралопитек (5-8 млн. л.н.)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Периодизация всемирной истории. Первобытная эпоха.</dc:title>
  <dc:creator>Ольга</dc:creator>
  <cp:lastModifiedBy>Ануфриева Нина Валерьевна</cp:lastModifiedBy>
  <cp:revision>6</cp:revision>
  <dcterms:created xsi:type="dcterms:W3CDTF">2011-03-31T14:52:04Z</dcterms:created>
  <dcterms:modified xsi:type="dcterms:W3CDTF">2020-03-17T07:11:24Z</dcterms:modified>
</cp:coreProperties>
</file>