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7" r:id="rId22"/>
    <p:sldId id="278" r:id="rId23"/>
    <p:sldId id="279" r:id="rId24"/>
    <p:sldId id="286" r:id="rId25"/>
    <p:sldId id="287" r:id="rId26"/>
    <p:sldId id="283" r:id="rId27"/>
    <p:sldId id="284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D2E"/>
    <a:srgbClr val="FFE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8243-9607-4DFA-97D3-F7313E0E7F88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1A889F-3800-4A80-BA13-4F6BCFBCAF8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Corbel" pitchFamily="34" charset="0"/>
            </a:rPr>
            <a:t>Возникновение потребностей</a:t>
          </a:r>
        </a:p>
      </dgm:t>
    </dgm:pt>
    <dgm:pt modelId="{6E87C458-B76D-419C-893F-6E1E83C4DBFE}" type="parTrans" cxnId="{49483BDE-8578-4338-AC3A-1C82213374A8}">
      <dgm:prSet/>
      <dgm:spPr/>
      <dgm:t>
        <a:bodyPr/>
        <a:lstStyle/>
        <a:p>
          <a:endParaRPr lang="ru-RU"/>
        </a:p>
      </dgm:t>
    </dgm:pt>
    <dgm:pt modelId="{5AA1B205-DA89-49A4-97E5-A512C5A122C1}" type="sibTrans" cxnId="{49483BDE-8578-4338-AC3A-1C82213374A8}">
      <dgm:prSet/>
      <dgm:spPr/>
      <dgm:t>
        <a:bodyPr/>
        <a:lstStyle/>
        <a:p>
          <a:endParaRPr lang="ru-RU"/>
        </a:p>
      </dgm:t>
    </dgm:pt>
    <dgm:pt modelId="{7FE1C7CB-BC6C-418F-9850-5F199050B2F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Появление социальных норм</a:t>
          </a:r>
        </a:p>
      </dgm:t>
    </dgm:pt>
    <dgm:pt modelId="{087E7EF0-8ADB-4D6A-8B35-78B85ACA0BC0}" type="parTrans" cxnId="{8EBD51D2-1AA4-4A06-93BF-6288821D8331}">
      <dgm:prSet/>
      <dgm:spPr/>
      <dgm:t>
        <a:bodyPr/>
        <a:lstStyle/>
        <a:p>
          <a:endParaRPr lang="ru-RU"/>
        </a:p>
      </dgm:t>
    </dgm:pt>
    <dgm:pt modelId="{73B60CBF-AF61-46DF-9133-ADFE2A97AA0F}" type="sibTrans" cxnId="{8EBD51D2-1AA4-4A06-93BF-6288821D8331}">
      <dgm:prSet/>
      <dgm:spPr/>
      <dgm:t>
        <a:bodyPr/>
        <a:lstStyle/>
        <a:p>
          <a:endParaRPr lang="ru-RU"/>
        </a:p>
      </dgm:t>
    </dgm:pt>
    <dgm:pt modelId="{DB766A01-AD84-43D7-AB33-9EF13B63BFD2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Практическое применение норм</a:t>
          </a:r>
        </a:p>
      </dgm:t>
    </dgm:pt>
    <dgm:pt modelId="{2EC0ADE8-FEE5-43DA-A2A3-66D3D89A3D42}" type="parTrans" cxnId="{7DAA9073-A347-438A-8E5D-44550FC9D284}">
      <dgm:prSet/>
      <dgm:spPr/>
      <dgm:t>
        <a:bodyPr/>
        <a:lstStyle/>
        <a:p>
          <a:endParaRPr lang="ru-RU"/>
        </a:p>
      </dgm:t>
    </dgm:pt>
    <dgm:pt modelId="{5287CAFE-BD67-43B9-8AA5-A7FBC8A73974}" type="sibTrans" cxnId="{7DAA9073-A347-438A-8E5D-44550FC9D284}">
      <dgm:prSet/>
      <dgm:spPr/>
      <dgm:t>
        <a:bodyPr/>
        <a:lstStyle/>
        <a:p>
          <a:endParaRPr lang="ru-RU"/>
        </a:p>
      </dgm:t>
    </dgm:pt>
    <dgm:pt modelId="{FB24DB6A-D249-4FDB-8C53-6F3D7083E70F}">
      <dgm:prSet custT="1"/>
      <dgm:spPr/>
      <dgm:t>
        <a:bodyPr/>
        <a:lstStyle/>
        <a:p>
          <a:r>
            <a:rPr lang="ru-RU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Установление </a:t>
          </a:r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санкций</a:t>
          </a:r>
          <a:r>
            <a:rPr lang="ru-RU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статусов</a:t>
          </a:r>
          <a:r>
            <a: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ролей</a:t>
          </a:r>
        </a:p>
      </dgm:t>
    </dgm:pt>
    <dgm:pt modelId="{5F9620FE-2F73-4D30-BB43-F96670241709}" type="sibTrans" cxnId="{070497C2-227D-4330-B48E-4C316A6FFD5E}">
      <dgm:prSet/>
      <dgm:spPr/>
      <dgm:t>
        <a:bodyPr/>
        <a:lstStyle/>
        <a:p>
          <a:endParaRPr lang="ru-RU"/>
        </a:p>
      </dgm:t>
    </dgm:pt>
    <dgm:pt modelId="{F147CDE6-A7EA-4BC3-8836-218A6D0CAE6C}" type="parTrans" cxnId="{070497C2-227D-4330-B48E-4C316A6FFD5E}">
      <dgm:prSet/>
      <dgm:spPr/>
      <dgm:t>
        <a:bodyPr/>
        <a:lstStyle/>
        <a:p>
          <a:endParaRPr lang="ru-RU"/>
        </a:p>
      </dgm:t>
    </dgm:pt>
    <dgm:pt modelId="{2F577905-EB1A-4469-A1E5-9C3D5CF6B463}" type="pres">
      <dgm:prSet presAssocID="{40188243-9607-4DFA-97D3-F7313E0E7F88}" presName="outerComposite" presStyleCnt="0">
        <dgm:presLayoutVars>
          <dgm:chMax val="5"/>
          <dgm:dir/>
          <dgm:resizeHandles val="exact"/>
        </dgm:presLayoutVars>
      </dgm:prSet>
      <dgm:spPr/>
    </dgm:pt>
    <dgm:pt modelId="{24A44C1D-394E-4C51-9640-8EAFFD63F466}" type="pres">
      <dgm:prSet presAssocID="{40188243-9607-4DFA-97D3-F7313E0E7F88}" presName="dummyMaxCanvas" presStyleCnt="0">
        <dgm:presLayoutVars/>
      </dgm:prSet>
      <dgm:spPr/>
    </dgm:pt>
    <dgm:pt modelId="{A9E6B37E-AFFF-4DAD-9727-A6B8A60BE46E}" type="pres">
      <dgm:prSet presAssocID="{40188243-9607-4DFA-97D3-F7313E0E7F88}" presName="FourNodes_1" presStyleLbl="node1" presStyleIdx="0" presStyleCnt="4" custLinFactNeighborX="485">
        <dgm:presLayoutVars>
          <dgm:bulletEnabled val="1"/>
        </dgm:presLayoutVars>
      </dgm:prSet>
      <dgm:spPr/>
    </dgm:pt>
    <dgm:pt modelId="{E4950159-D505-4ED7-8D35-1C33E6030321}" type="pres">
      <dgm:prSet presAssocID="{40188243-9607-4DFA-97D3-F7313E0E7F88}" presName="FourNodes_2" presStyleLbl="node1" presStyleIdx="1" presStyleCnt="4">
        <dgm:presLayoutVars>
          <dgm:bulletEnabled val="1"/>
        </dgm:presLayoutVars>
      </dgm:prSet>
      <dgm:spPr/>
    </dgm:pt>
    <dgm:pt modelId="{DF351436-2CE9-4666-92C7-ECF0F4167867}" type="pres">
      <dgm:prSet presAssocID="{40188243-9607-4DFA-97D3-F7313E0E7F88}" presName="FourNodes_3" presStyleLbl="node1" presStyleIdx="2" presStyleCnt="4">
        <dgm:presLayoutVars>
          <dgm:bulletEnabled val="1"/>
        </dgm:presLayoutVars>
      </dgm:prSet>
      <dgm:spPr/>
    </dgm:pt>
    <dgm:pt modelId="{296D4700-2F3A-452D-89B8-440D82927A41}" type="pres">
      <dgm:prSet presAssocID="{40188243-9607-4DFA-97D3-F7313E0E7F88}" presName="FourNodes_4" presStyleLbl="node1" presStyleIdx="3" presStyleCnt="4">
        <dgm:presLayoutVars>
          <dgm:bulletEnabled val="1"/>
        </dgm:presLayoutVars>
      </dgm:prSet>
      <dgm:spPr/>
    </dgm:pt>
    <dgm:pt modelId="{310CE9AF-571B-4A89-9D5C-84B4AA507668}" type="pres">
      <dgm:prSet presAssocID="{40188243-9607-4DFA-97D3-F7313E0E7F88}" presName="FourConn_1-2" presStyleLbl="fgAccFollowNode1" presStyleIdx="0" presStyleCnt="3">
        <dgm:presLayoutVars>
          <dgm:bulletEnabled val="1"/>
        </dgm:presLayoutVars>
      </dgm:prSet>
      <dgm:spPr/>
    </dgm:pt>
    <dgm:pt modelId="{4C0E4FD3-E011-43D6-8435-53FED6F23440}" type="pres">
      <dgm:prSet presAssocID="{40188243-9607-4DFA-97D3-F7313E0E7F88}" presName="FourConn_2-3" presStyleLbl="fgAccFollowNode1" presStyleIdx="1" presStyleCnt="3">
        <dgm:presLayoutVars>
          <dgm:bulletEnabled val="1"/>
        </dgm:presLayoutVars>
      </dgm:prSet>
      <dgm:spPr/>
    </dgm:pt>
    <dgm:pt modelId="{3F5C8BDF-B3A9-418F-83E7-036097C20477}" type="pres">
      <dgm:prSet presAssocID="{40188243-9607-4DFA-97D3-F7313E0E7F88}" presName="FourConn_3-4" presStyleLbl="fgAccFollowNode1" presStyleIdx="2" presStyleCnt="3">
        <dgm:presLayoutVars>
          <dgm:bulletEnabled val="1"/>
        </dgm:presLayoutVars>
      </dgm:prSet>
      <dgm:spPr/>
    </dgm:pt>
    <dgm:pt modelId="{61FD1564-A823-4549-85B1-BD30CE070CCD}" type="pres">
      <dgm:prSet presAssocID="{40188243-9607-4DFA-97D3-F7313E0E7F88}" presName="FourNodes_1_text" presStyleLbl="node1" presStyleIdx="3" presStyleCnt="4">
        <dgm:presLayoutVars>
          <dgm:bulletEnabled val="1"/>
        </dgm:presLayoutVars>
      </dgm:prSet>
      <dgm:spPr/>
    </dgm:pt>
    <dgm:pt modelId="{3B5532AF-C06D-40C4-AD0F-48A7F1407712}" type="pres">
      <dgm:prSet presAssocID="{40188243-9607-4DFA-97D3-F7313E0E7F88}" presName="FourNodes_2_text" presStyleLbl="node1" presStyleIdx="3" presStyleCnt="4">
        <dgm:presLayoutVars>
          <dgm:bulletEnabled val="1"/>
        </dgm:presLayoutVars>
      </dgm:prSet>
      <dgm:spPr/>
    </dgm:pt>
    <dgm:pt modelId="{9022B816-DE0A-42B3-A190-CC46A667FE78}" type="pres">
      <dgm:prSet presAssocID="{40188243-9607-4DFA-97D3-F7313E0E7F88}" presName="FourNodes_3_text" presStyleLbl="node1" presStyleIdx="3" presStyleCnt="4">
        <dgm:presLayoutVars>
          <dgm:bulletEnabled val="1"/>
        </dgm:presLayoutVars>
      </dgm:prSet>
      <dgm:spPr/>
    </dgm:pt>
    <dgm:pt modelId="{58287BE5-84A7-4E4D-8824-100C1FD9F2C5}" type="pres">
      <dgm:prSet presAssocID="{40188243-9607-4DFA-97D3-F7313E0E7F8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9C04121-51BE-44BD-BF66-C58E869AFF48}" type="presOf" srcId="{DB766A01-AD84-43D7-AB33-9EF13B63BFD2}" destId="{9022B816-DE0A-42B3-A190-CC46A667FE78}" srcOrd="1" destOrd="0" presId="urn:microsoft.com/office/officeart/2005/8/layout/vProcess5"/>
    <dgm:cxn modelId="{F3834A30-0D1A-4AA2-AED1-FA0091EF9FA7}" type="presOf" srcId="{5AA1B205-DA89-49A4-97E5-A512C5A122C1}" destId="{310CE9AF-571B-4A89-9D5C-84B4AA507668}" srcOrd="0" destOrd="0" presId="urn:microsoft.com/office/officeart/2005/8/layout/vProcess5"/>
    <dgm:cxn modelId="{8F8A3360-FB7C-4E36-A49F-20DB32A4E60D}" type="presOf" srcId="{DB766A01-AD84-43D7-AB33-9EF13B63BFD2}" destId="{DF351436-2CE9-4666-92C7-ECF0F4167867}" srcOrd="0" destOrd="0" presId="urn:microsoft.com/office/officeart/2005/8/layout/vProcess5"/>
    <dgm:cxn modelId="{CF782D63-40AC-48BF-A5D2-F832414DA118}" type="presOf" srcId="{73B60CBF-AF61-46DF-9133-ADFE2A97AA0F}" destId="{4C0E4FD3-E011-43D6-8435-53FED6F23440}" srcOrd="0" destOrd="0" presId="urn:microsoft.com/office/officeart/2005/8/layout/vProcess5"/>
    <dgm:cxn modelId="{C7203349-CDF7-4D6A-A170-3F81D381E17E}" type="presOf" srcId="{C71A889F-3800-4A80-BA13-4F6BCFBCAF88}" destId="{61FD1564-A823-4549-85B1-BD30CE070CCD}" srcOrd="1" destOrd="0" presId="urn:microsoft.com/office/officeart/2005/8/layout/vProcess5"/>
    <dgm:cxn modelId="{79B59049-534F-4164-98EA-713D663911F6}" type="presOf" srcId="{FB24DB6A-D249-4FDB-8C53-6F3D7083E70F}" destId="{296D4700-2F3A-452D-89B8-440D82927A41}" srcOrd="0" destOrd="0" presId="urn:microsoft.com/office/officeart/2005/8/layout/vProcess5"/>
    <dgm:cxn modelId="{7DAA9073-A347-438A-8E5D-44550FC9D284}" srcId="{40188243-9607-4DFA-97D3-F7313E0E7F88}" destId="{DB766A01-AD84-43D7-AB33-9EF13B63BFD2}" srcOrd="2" destOrd="0" parTransId="{2EC0ADE8-FEE5-43DA-A2A3-66D3D89A3D42}" sibTransId="{5287CAFE-BD67-43B9-8AA5-A7FBC8A73974}"/>
    <dgm:cxn modelId="{9B1B837E-7BE6-4CBF-9553-822A3AACCF31}" type="presOf" srcId="{7FE1C7CB-BC6C-418F-9850-5F199050B2F5}" destId="{3B5532AF-C06D-40C4-AD0F-48A7F1407712}" srcOrd="1" destOrd="0" presId="urn:microsoft.com/office/officeart/2005/8/layout/vProcess5"/>
    <dgm:cxn modelId="{9F622889-F1FF-4366-80E1-F0A147B2BABE}" type="presOf" srcId="{C71A889F-3800-4A80-BA13-4F6BCFBCAF88}" destId="{A9E6B37E-AFFF-4DAD-9727-A6B8A60BE46E}" srcOrd="0" destOrd="0" presId="urn:microsoft.com/office/officeart/2005/8/layout/vProcess5"/>
    <dgm:cxn modelId="{B4634890-9B92-4AEC-B213-5B78390958E1}" type="presOf" srcId="{FB24DB6A-D249-4FDB-8C53-6F3D7083E70F}" destId="{58287BE5-84A7-4E4D-8824-100C1FD9F2C5}" srcOrd="1" destOrd="0" presId="urn:microsoft.com/office/officeart/2005/8/layout/vProcess5"/>
    <dgm:cxn modelId="{DFD450BA-621E-4555-943F-08637F908325}" type="presOf" srcId="{40188243-9607-4DFA-97D3-F7313E0E7F88}" destId="{2F577905-EB1A-4469-A1E5-9C3D5CF6B463}" srcOrd="0" destOrd="0" presId="urn:microsoft.com/office/officeart/2005/8/layout/vProcess5"/>
    <dgm:cxn modelId="{070497C2-227D-4330-B48E-4C316A6FFD5E}" srcId="{40188243-9607-4DFA-97D3-F7313E0E7F88}" destId="{FB24DB6A-D249-4FDB-8C53-6F3D7083E70F}" srcOrd="3" destOrd="0" parTransId="{F147CDE6-A7EA-4BC3-8836-218A6D0CAE6C}" sibTransId="{5F9620FE-2F73-4D30-BB43-F96670241709}"/>
    <dgm:cxn modelId="{8EBD51D2-1AA4-4A06-93BF-6288821D8331}" srcId="{40188243-9607-4DFA-97D3-F7313E0E7F88}" destId="{7FE1C7CB-BC6C-418F-9850-5F199050B2F5}" srcOrd="1" destOrd="0" parTransId="{087E7EF0-8ADB-4D6A-8B35-78B85ACA0BC0}" sibTransId="{73B60CBF-AF61-46DF-9133-ADFE2A97AA0F}"/>
    <dgm:cxn modelId="{3FEA21D4-8ED0-42B5-94D7-D94E0158B289}" type="presOf" srcId="{7FE1C7CB-BC6C-418F-9850-5F199050B2F5}" destId="{E4950159-D505-4ED7-8D35-1C33E6030321}" srcOrd="0" destOrd="0" presId="urn:microsoft.com/office/officeart/2005/8/layout/vProcess5"/>
    <dgm:cxn modelId="{49483BDE-8578-4338-AC3A-1C82213374A8}" srcId="{40188243-9607-4DFA-97D3-F7313E0E7F88}" destId="{C71A889F-3800-4A80-BA13-4F6BCFBCAF88}" srcOrd="0" destOrd="0" parTransId="{6E87C458-B76D-419C-893F-6E1E83C4DBFE}" sibTransId="{5AA1B205-DA89-49A4-97E5-A512C5A122C1}"/>
    <dgm:cxn modelId="{61CAB6F9-6555-44EB-9719-E5ECAF373936}" type="presOf" srcId="{5287CAFE-BD67-43B9-8AA5-A7FBC8A73974}" destId="{3F5C8BDF-B3A9-418F-83E7-036097C20477}" srcOrd="0" destOrd="0" presId="urn:microsoft.com/office/officeart/2005/8/layout/vProcess5"/>
    <dgm:cxn modelId="{02EBC4F9-F3DF-42E6-BC1F-47CA8B0C7931}" type="presParOf" srcId="{2F577905-EB1A-4469-A1E5-9C3D5CF6B463}" destId="{24A44C1D-394E-4C51-9640-8EAFFD63F466}" srcOrd="0" destOrd="0" presId="urn:microsoft.com/office/officeart/2005/8/layout/vProcess5"/>
    <dgm:cxn modelId="{66BAA2F5-10D6-4F10-B64E-8AF88D229DD1}" type="presParOf" srcId="{2F577905-EB1A-4469-A1E5-9C3D5CF6B463}" destId="{A9E6B37E-AFFF-4DAD-9727-A6B8A60BE46E}" srcOrd="1" destOrd="0" presId="urn:microsoft.com/office/officeart/2005/8/layout/vProcess5"/>
    <dgm:cxn modelId="{D6B11761-C5BC-49EF-81C8-482E975782D4}" type="presParOf" srcId="{2F577905-EB1A-4469-A1E5-9C3D5CF6B463}" destId="{E4950159-D505-4ED7-8D35-1C33E6030321}" srcOrd="2" destOrd="0" presId="urn:microsoft.com/office/officeart/2005/8/layout/vProcess5"/>
    <dgm:cxn modelId="{2E46F8D2-76F6-45B8-9E83-7710FCDC8704}" type="presParOf" srcId="{2F577905-EB1A-4469-A1E5-9C3D5CF6B463}" destId="{DF351436-2CE9-4666-92C7-ECF0F4167867}" srcOrd="3" destOrd="0" presId="urn:microsoft.com/office/officeart/2005/8/layout/vProcess5"/>
    <dgm:cxn modelId="{A7EBEC0A-1777-45FD-AE3D-6C4825EF5B7E}" type="presParOf" srcId="{2F577905-EB1A-4469-A1E5-9C3D5CF6B463}" destId="{296D4700-2F3A-452D-89B8-440D82927A41}" srcOrd="4" destOrd="0" presId="urn:microsoft.com/office/officeart/2005/8/layout/vProcess5"/>
    <dgm:cxn modelId="{97B62B90-E4FB-43DC-8973-914FF7FDFD63}" type="presParOf" srcId="{2F577905-EB1A-4469-A1E5-9C3D5CF6B463}" destId="{310CE9AF-571B-4A89-9D5C-84B4AA507668}" srcOrd="5" destOrd="0" presId="urn:microsoft.com/office/officeart/2005/8/layout/vProcess5"/>
    <dgm:cxn modelId="{215FB83C-02F3-46A4-8532-E49810D06BF7}" type="presParOf" srcId="{2F577905-EB1A-4469-A1E5-9C3D5CF6B463}" destId="{4C0E4FD3-E011-43D6-8435-53FED6F23440}" srcOrd="6" destOrd="0" presId="urn:microsoft.com/office/officeart/2005/8/layout/vProcess5"/>
    <dgm:cxn modelId="{7CA2F85A-B945-4E8C-9B3C-E8492BBD0CEB}" type="presParOf" srcId="{2F577905-EB1A-4469-A1E5-9C3D5CF6B463}" destId="{3F5C8BDF-B3A9-418F-83E7-036097C20477}" srcOrd="7" destOrd="0" presId="urn:microsoft.com/office/officeart/2005/8/layout/vProcess5"/>
    <dgm:cxn modelId="{D64305BC-FD03-41DE-860C-6B654052888A}" type="presParOf" srcId="{2F577905-EB1A-4469-A1E5-9C3D5CF6B463}" destId="{61FD1564-A823-4549-85B1-BD30CE070CCD}" srcOrd="8" destOrd="0" presId="urn:microsoft.com/office/officeart/2005/8/layout/vProcess5"/>
    <dgm:cxn modelId="{57A68F1D-75BC-42B7-907F-0F62C3EC1BF9}" type="presParOf" srcId="{2F577905-EB1A-4469-A1E5-9C3D5CF6B463}" destId="{3B5532AF-C06D-40C4-AD0F-48A7F1407712}" srcOrd="9" destOrd="0" presId="urn:microsoft.com/office/officeart/2005/8/layout/vProcess5"/>
    <dgm:cxn modelId="{0184568A-C812-432B-B4C8-1710F9CA3E36}" type="presParOf" srcId="{2F577905-EB1A-4469-A1E5-9C3D5CF6B463}" destId="{9022B816-DE0A-42B3-A190-CC46A667FE78}" srcOrd="10" destOrd="0" presId="urn:microsoft.com/office/officeart/2005/8/layout/vProcess5"/>
    <dgm:cxn modelId="{D1A2FD6E-BF8D-48AB-A686-7D6A89AB6AD5}" type="presParOf" srcId="{2F577905-EB1A-4469-A1E5-9C3D5CF6B463}" destId="{58287BE5-84A7-4E4D-8824-100C1FD9F2C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6B37E-AFFF-4DAD-9727-A6B8A60BE46E}">
      <dsp:nvSpPr>
        <dsp:cNvPr id="0" name=""/>
        <dsp:cNvSpPr/>
      </dsp:nvSpPr>
      <dsp:spPr>
        <a:xfrm>
          <a:off x="28475" y="0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Corbel" pitchFamily="34" charset="0"/>
            </a:rPr>
            <a:t>Возникновение потребностей</a:t>
          </a:r>
        </a:p>
      </dsp:txBody>
      <dsp:txXfrm>
        <a:off x="52138" y="23663"/>
        <a:ext cx="4931145" cy="760603"/>
      </dsp:txXfrm>
    </dsp:sp>
    <dsp:sp modelId="{E4950159-D505-4ED7-8D35-1C33E6030321}">
      <dsp:nvSpPr>
        <dsp:cNvPr id="0" name=""/>
        <dsp:cNvSpPr/>
      </dsp:nvSpPr>
      <dsp:spPr>
        <a:xfrm>
          <a:off x="491715" y="954826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Появление социальных норм</a:t>
          </a:r>
        </a:p>
      </dsp:txBody>
      <dsp:txXfrm>
        <a:off x="515378" y="978489"/>
        <a:ext cx="4807037" cy="760603"/>
      </dsp:txXfrm>
    </dsp:sp>
    <dsp:sp modelId="{DF351436-2CE9-4666-92C7-ECF0F4167867}">
      <dsp:nvSpPr>
        <dsp:cNvPr id="0" name=""/>
        <dsp:cNvSpPr/>
      </dsp:nvSpPr>
      <dsp:spPr>
        <a:xfrm>
          <a:off x="976092" y="1909652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Практическое применение норм</a:t>
          </a:r>
        </a:p>
      </dsp:txBody>
      <dsp:txXfrm>
        <a:off x="999755" y="1933315"/>
        <a:ext cx="4814376" cy="760603"/>
      </dsp:txXfrm>
    </dsp:sp>
    <dsp:sp modelId="{296D4700-2F3A-452D-89B8-440D82927A41}">
      <dsp:nvSpPr>
        <dsp:cNvPr id="0" name=""/>
        <dsp:cNvSpPr/>
      </dsp:nvSpPr>
      <dsp:spPr>
        <a:xfrm>
          <a:off x="1467808" y="2864478"/>
          <a:ext cx="5871233" cy="80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Установление 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санкций</a:t>
          </a:r>
          <a:r>
            <a:rPr lang="ru-RU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статусов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, ролей</a:t>
          </a:r>
        </a:p>
      </dsp:txBody>
      <dsp:txXfrm>
        <a:off x="1491471" y="2888141"/>
        <a:ext cx="4807037" cy="760603"/>
      </dsp:txXfrm>
    </dsp:sp>
    <dsp:sp modelId="{310CE9AF-571B-4A89-9D5C-84B4AA507668}">
      <dsp:nvSpPr>
        <dsp:cNvPr id="0" name=""/>
        <dsp:cNvSpPr/>
      </dsp:nvSpPr>
      <dsp:spPr>
        <a:xfrm>
          <a:off x="5346079" y="618800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464239" y="618800"/>
        <a:ext cx="288834" cy="395178"/>
      </dsp:txXfrm>
    </dsp:sp>
    <dsp:sp modelId="{4C0E4FD3-E011-43D6-8435-53FED6F23440}">
      <dsp:nvSpPr>
        <dsp:cNvPr id="0" name=""/>
        <dsp:cNvSpPr/>
      </dsp:nvSpPr>
      <dsp:spPr>
        <a:xfrm>
          <a:off x="5837795" y="1573626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955955" y="1573626"/>
        <a:ext cx="288834" cy="395178"/>
      </dsp:txXfrm>
    </dsp:sp>
    <dsp:sp modelId="{3F5C8BDF-B3A9-418F-83E7-036097C20477}">
      <dsp:nvSpPr>
        <dsp:cNvPr id="0" name=""/>
        <dsp:cNvSpPr/>
      </dsp:nvSpPr>
      <dsp:spPr>
        <a:xfrm>
          <a:off x="6322171" y="2528452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440331" y="2528452"/>
        <a:ext cx="288834" cy="39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microsoft.com/office/2007/relationships/hdphoto" Target="../media/hdphoto1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8.wdp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microsoft.com/office/2007/relationships/hdphoto" Target="../media/hdphoto2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20.wdp"/><Relationship Id="rId4" Type="http://schemas.openxmlformats.org/officeDocument/2006/relationships/image" Target="../media/image27.jpeg"/><Relationship Id="rId9" Type="http://schemas.microsoft.com/office/2007/relationships/hdphoto" Target="../media/hdphoto2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3.wdp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microsoft.com/office/2007/relationships/hdphoto" Target="../media/hdphoto2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0" Type="http://schemas.openxmlformats.org/officeDocument/2006/relationships/image" Target="../media/image35.jpeg"/><Relationship Id="rId4" Type="http://schemas.openxmlformats.org/officeDocument/2006/relationships/image" Target="../media/image32.png"/><Relationship Id="rId9" Type="http://schemas.microsoft.com/office/2007/relationships/hdphoto" Target="../media/hdphoto2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2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28.wdp"/><Relationship Id="rId4" Type="http://schemas.openxmlformats.org/officeDocument/2006/relationships/image" Target="../media/image36.png"/><Relationship Id="rId9" Type="http://schemas.microsoft.com/office/2007/relationships/hdphoto" Target="../media/hdphoto30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31.wdp"/><Relationship Id="rId4" Type="http://schemas.openxmlformats.org/officeDocument/2006/relationships/diagramData" Target="../diagrams/data1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microsoft.com/office/2007/relationships/hdphoto" Target="../media/hdphoto32.wdp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4.wdp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5.wdp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6.wdp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microsoft.com/office/2007/relationships/hdphoto" Target="../media/hdphoto37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microsoft.com/office/2007/relationships/hdphoto" Target="../media/hdphoto39.wdp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1.wdp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52928" cy="3528392"/>
          </a:xfrm>
        </p:spPr>
        <p:txBody>
          <a:bodyPr>
            <a:no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ОБЩЕСТВО КАК СЛОЖНАЯ ДИНАМИЧЕСКАЯ 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381328"/>
            <a:ext cx="8496944" cy="3600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№12» г. Новосибирск учитель ВКК Стадничук Т.М.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88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как сложная система состоит из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подсистем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сфер общественной жизни , т.е. область жизни общества, соответствующую важнейшим человеческим потребностям.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2354364"/>
            <a:ext cx="4176464" cy="201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6913" y="2346133"/>
            <a:ext cx="4032448" cy="201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"/>
          <a:stretch/>
        </p:blipFill>
        <p:spPr bwMode="auto">
          <a:xfrm>
            <a:off x="251520" y="4557769"/>
            <a:ext cx="4176464" cy="203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"/>
          <a:stretch/>
        </p:blipFill>
        <p:spPr bwMode="auto">
          <a:xfrm>
            <a:off x="4716913" y="4579942"/>
            <a:ext cx="4032448" cy="201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789040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3137" y="3941440"/>
            <a:ext cx="2016223" cy="423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ПОЛИТИКА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949280"/>
            <a:ext cx="1946767" cy="64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СФЕРА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3137" y="5949280"/>
            <a:ext cx="2017997" cy="64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337352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68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Экономическая подсистема – совокупность отношений, возникающих в процессе производства, распределения, обмена и потребления материальных благ.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люди, создающие материальные блага;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орудия труда, с помощью которых создаются эти блага;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предметы труда;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собственность и отношения, в которые вступают люди в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процессе создания, распределения,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обмена и потребления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материальных благ;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организация производства;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финансовые ресурсы;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научно-технические 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экономические знания.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 bwMode="auto">
          <a:xfrm>
            <a:off x="4632319" y="4437112"/>
            <a:ext cx="4248472" cy="215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3"/>
            <a:ext cx="8892480" cy="5328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подсистема - совокупность отношений, возникающих между гражданским обществом и государством, между государством и политическими партиями.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потребности, интересы, цели;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институты и организации;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деятельность;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отношения,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политическое сознание,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право;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политическая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деятельность, связанная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 приобретением,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использованием 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удержанием власти.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79" y="3691129"/>
            <a:ext cx="4403114" cy="288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9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подсистема –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совокупность отношений,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возникающих между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общественными классами,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слоями и другими группами.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подсистемы: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демографические общности (мужчины, молодёжь и т.д.);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социально-этнические общности (нация, народность и др.);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 территориальные общности (горожане, россияне и т. д.);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социально-профессиональные общности (студенты, учителя, военные и т. д.);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социально-классовые общности (буржуазия, крестьяне);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отношения между ними.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"/>
          <a:stretch/>
        </p:blipFill>
        <p:spPr bwMode="auto">
          <a:xfrm>
            <a:off x="4691770" y="1124744"/>
            <a:ext cx="4189497" cy="248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3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подсистема - совокупность отношений между людьми, возникающих в процессе создания духовных ценностей, их сохранения, распространения и освоения.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Элементы подсистемы: идеи, религия, человеческие ценности, мораль, наука, искусство и др.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3068960"/>
            <a:ext cx="8568952" cy="346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72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истории философии существуют различные позиции относительно того, какая сфера общественной жизни является главной, от какой зависят другие сферы.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3599"/>
            <a:ext cx="3624808" cy="427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363599"/>
            <a:ext cx="4824536" cy="427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Немецкий философ и экономист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К. Маркс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отдавал ведущую роль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экономическому базису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в зависимости от которого находится социальная, политическая и культурная надстройка.</a:t>
            </a:r>
          </a:p>
          <a:p>
            <a:pPr algn="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…прежде чем заниматься наукой, искусством, политикой и т.д., человек должен есть, пить и иметь жилище…</a:t>
            </a:r>
          </a:p>
        </p:txBody>
      </p:sp>
    </p:spTree>
    <p:extLst>
      <p:ext uri="{BB962C8B-B14F-4D97-AF65-F5344CB8AC3E}">
        <p14:creationId xmlns:p14="http://schemas.microsoft.com/office/powerpoint/2010/main" val="42226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24744"/>
            <a:ext cx="6264695" cy="3091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Немецкий социолог и политолог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М. Вебер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считал, что определяющим фактором общественного развития является духовная сфера, прежде всего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религия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…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если религиозные убеждения требуют от человека ухода от действительности, как, например, индуизм или буддизм, то экономическое развитие данного общества будет идти крайне медленно.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460" y="1099154"/>
            <a:ext cx="2340260" cy="326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flipH="1">
            <a:off x="251460" y="4486496"/>
            <a:ext cx="4680520" cy="218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"/>
          <a:stretch/>
        </p:blipFill>
        <p:spPr bwMode="auto">
          <a:xfrm>
            <a:off x="5076057" y="4473941"/>
            <a:ext cx="3888430" cy="219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0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Современные учёные считают все сферы общественной жизни равноправными и взаимозависимыми. Каждая сфера общественной жизни может стать определяющей в различные периоды общественной жизни.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49946" y="2874640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865" y="4602354"/>
            <a:ext cx="1917290" cy="554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5820612"/>
            <a:ext cx="191729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ДУХОВНАЯ СФЕРА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429000"/>
            <a:ext cx="1917290" cy="6736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СФЕРА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55" y="2570565"/>
            <a:ext cx="4272081" cy="402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90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576064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процессе развития общества возникла необходимость запретить некоторые типы социальных связей и отношений, сделать их обязательными для членов общества или определённой социальной группы. Поддерживать устойчивость социальных отношений, определяя жёсткие образцы поведения, призваны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институты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581128"/>
            <a:ext cx="8568952" cy="20869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Социальный институт (от лат. </a:t>
            </a:r>
            <a:r>
              <a:rPr lang="ru-RU" sz="2400" b="1" i="1" dirty="0" err="1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institut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«установление», «устройство») — это совокупность зафиксированных в законах и обычаях социальных</a:t>
            </a:r>
          </a:p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норм, ценностей, ролей и статусов, которая соответствует определённой сфере социальной жизни.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39935" y="1196751"/>
            <a:ext cx="2747177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Основным социальные институты: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 семьи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потребность в воспроизводстве рода.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Государство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в безопасности и порядке.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Производство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в добывании средств существования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Образование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потребность в передаче знаний, социализации подрастающего поколения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Религия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потребности в решении духовных проблем.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Наука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потребность в познании мира.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239324" y="4494559"/>
            <a:ext cx="1840200" cy="210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5" r="69" b="125"/>
          <a:stretch/>
        </p:blipFill>
        <p:spPr bwMode="auto">
          <a:xfrm>
            <a:off x="2259852" y="4494559"/>
            <a:ext cx="1810703" cy="210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28462" y="4454708"/>
            <a:ext cx="2261705" cy="209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89" y="4439611"/>
            <a:ext cx="2128714" cy="21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0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 b="52"/>
          <a:stretch/>
        </p:blipFill>
        <p:spPr bwMode="auto">
          <a:xfrm>
            <a:off x="300947" y="3033565"/>
            <a:ext cx="4846240" cy="355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88569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Система – это целое, состоящее из взаимодействующих частей: подсистем и элементов. Принцип системности универсален, он имеет отношение к устройству всего мироздания и проявляется в самых различных качествах, выделяют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социальную, биологическую и техническую системы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3565"/>
            <a:ext cx="3514733" cy="355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2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соответствии со сферами общественной жизни можно выделить четыре основные группы институтов: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экономические институты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разделение труда, собственность, рынок, торговля, заработная плата, банковская система, биржа, менеджмент, маркетинг и т.д.;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политические институты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государство, армия, милиция, полиция, парламентаризм, президентство, монархия, суд, партии, гражданское общество;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стратификации и родства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класс, сословие, каста, половая дискриминация, расовая сегрегация, дворянство, социальное обеспечение, семья, брак, отцовство, материнство, усыновление, побратимство;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институты культуры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школа, высшая школа, среднее профессиональное образование, театры, музеи, клубы, библиотеки, церковь, монашество, исповедь.</a:t>
            </a:r>
          </a:p>
        </p:txBody>
      </p:sp>
    </p:spTree>
    <p:extLst>
      <p:ext uri="{BB962C8B-B14F-4D97-AF65-F5344CB8AC3E}">
        <p14:creationId xmlns:p14="http://schemas.microsoft.com/office/powerpoint/2010/main" val="52543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Каждый институт имеет свою символику.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Семья — обручальное кольцо; государство — гимн, флаг, герб; экономика — товарный знак, деньги; образование — диплом; наука — академическая мантия; религия — святыни и т. д.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 помощью этих видимых и легко различимых знаков происходит общение между индивидами.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93" b="77808" l="19231" r="79077">
                        <a14:backgroundMark x1="37846" y1="40548" x2="37846" y2="40548"/>
                        <a14:backgroundMark x1="40769" y1="33699" x2="40769" y2="33699"/>
                        <a14:backgroundMark x1="40923" y1="31233" x2="40923" y2="31233"/>
                        <a14:backgroundMark x1="42154" y1="27397" x2="42154" y2="27397"/>
                        <a14:backgroundMark x1="40769" y1="39178" x2="40769" y2="39178"/>
                        <a14:backgroundMark x1="40000" y1="43288" x2="40000" y2="43288"/>
                        <a14:backgroundMark x1="35692" y1="46849" x2="35692" y2="46849"/>
                        <a14:backgroundMark x1="34308" y1="46849" x2="32923" y2="46849"/>
                        <a14:backgroundMark x1="29231" y1="46849" x2="29231" y2="46849"/>
                        <a14:backgroundMark x1="59538" y1="43836" x2="59538" y2="43836"/>
                        <a14:backgroundMark x1="59538" y1="48219" x2="59538" y2="48219"/>
                        <a14:backgroundMark x1="59077" y1="53973" x2="58769" y2="55342"/>
                        <a14:backgroundMark x1="58769" y1="56164" x2="58769" y2="56164"/>
                        <a14:backgroundMark x1="61692" y1="57808" x2="61692" y2="57808"/>
                        <a14:backgroundMark x1="64000" y1="58630" x2="64000" y2="58630"/>
                        <a14:backgroundMark x1="69846" y1="58630" x2="69846" y2="58630"/>
                        <a14:backgroundMark x1="70769" y1="54795" x2="70769" y2="54795"/>
                        <a14:backgroundMark x1="69231" y1="46849" x2="69231" y2="46849"/>
                        <a14:backgroundMark x1="65692" y1="43288" x2="65692" y2="43288"/>
                        <a14:backgroundMark x1="63846" y1="42192" x2="63846" y2="42192"/>
                        <a14:backgroundMark x1="60923" y1="39178" x2="60923" y2="39178"/>
                        <a14:backgroundMark x1="62154" y1="46849" x2="62154" y2="46849"/>
                        <a14:backgroundMark x1="69846" y1="47123" x2="69846" y2="47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"/>
          <a:stretch/>
        </p:blipFill>
        <p:spPr bwMode="auto">
          <a:xfrm rot="1797265">
            <a:off x="13006" y="3954449"/>
            <a:ext cx="2991615" cy="215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8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20" y="3489449"/>
            <a:ext cx="2780216" cy="310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" b="93667" l="0" r="94719">
                        <a14:foregroundMark x1="33901" y1="15000" x2="33901" y2="15000"/>
                        <a14:foregroundMark x1="74446" y1="25000" x2="74446" y2="25000"/>
                        <a14:foregroundMark x1="64225" y1="25000" x2="64225" y2="25000"/>
                        <a14:foregroundMark x1="71210" y1="51500" x2="71210" y2="51500"/>
                        <a14:foregroundMark x1="74446" y1="77833" x2="74446" y2="77833"/>
                        <a14:foregroundMark x1="70698" y1="69167" x2="70698" y2="69167"/>
                        <a14:foregroundMark x1="17717" y1="44667" x2="17717" y2="44667"/>
                        <a14:foregroundMark x1="17717" y1="41833" x2="17717" y2="418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76" y="3573016"/>
            <a:ext cx="3063811" cy="313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0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957" y="1124744"/>
            <a:ext cx="8568952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Институциализация – это процесс закрепления социальных норм, правил, статусов и ролей, т.е. образования социального института.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6248859"/>
              </p:ext>
            </p:extLst>
          </p:nvPr>
        </p:nvGraphicFramePr>
        <p:xfrm>
          <a:off x="280957" y="2852936"/>
          <a:ext cx="733904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1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23590" y="2564904"/>
            <a:ext cx="232661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9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Функции социальных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институтов: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социализации, передачи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социального опыта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новым поколениям;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воспроизводства 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закрепления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общественных отношений;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регулирования взаимоотношений между членами института;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интеграции, сплочения и взаимозависимости индивидов;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транслирования (передачи) социальных норм и правил в рамках института;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поддержания связей и коммуникаций, распространения информации между членами института.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08004" y="1220911"/>
            <a:ext cx="4220158" cy="258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27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64096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Если потребность становится незначительной или совсем исчезает, то существование института оказывается бессмысленным, тормозящим общественную жизнь. Так, из жизни общества постепенно исчезали институты рабства, кровной мести, дуэли и т.д.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 bwMode="auto">
          <a:xfrm>
            <a:off x="251520" y="3095887"/>
            <a:ext cx="4320479" cy="34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04735" y="3059540"/>
            <a:ext cx="4194681" cy="348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0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 ИНСТИТУТЫ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2924944"/>
            <a:ext cx="8598389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Дисфункция института семьи в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современной России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сокращение числа браков,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40% браков распадается,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20% семей являются неполными,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число умерших на 10% превышает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число родившихся,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Россия на 50-м месте в мире по средней продолжительности жизни (М - 63 года, Ж - 74 года),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высокая детская смертность (1.8% младенцев умирают)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957" y="1124744"/>
            <a:ext cx="8568952" cy="1656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Дисфункция института – падение его престижа и авторитета в обществе в результате неэффективного его функционирования, плохого удовлетворения социальных потребностей.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5724127" y="3091083"/>
            <a:ext cx="3125782" cy="233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71296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Ученые относят общество к саморазвивающимся системам. С течением времени меняются социальные институты, образ жизни людей, совершенствуются технологии, усложняются</a:t>
            </a:r>
          </a:p>
          <a:p>
            <a:pPr marL="52943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формы общественного устройства, что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свидетельствует о развитии общества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источники которого находятся в нем самом.</a:t>
            </a:r>
          </a:p>
          <a:p>
            <a:pPr marL="52943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Интенсивность, глубина изменений оценивались различно.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8173"/>
            <a:ext cx="5184576" cy="374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8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700808"/>
            <a:ext cx="5040559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Идея эволюционного развития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постепенность изменений, преемственность в развитии различных сторон общества, значение традиций.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69696" y="1700808"/>
            <a:ext cx="3417402" cy="494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1920" y="3717032"/>
            <a:ext cx="5040559" cy="2933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Семья обладала вначале и репродуктивными, экономическими, и образовательными функциями. В современных обществах институты трудовой деятельности и образования развиваются вне семьи.</a:t>
            </a:r>
          </a:p>
        </p:txBody>
      </p:sp>
    </p:spTree>
    <p:extLst>
      <p:ext uri="{BB962C8B-B14F-4D97-AF65-F5344CB8AC3E}">
        <p14:creationId xmlns:p14="http://schemas.microsoft.com/office/powerpoint/2010/main" val="205039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00808"/>
            <a:ext cx="5256583" cy="2146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Вряд ли к обществу в полной мере применимо положение о необратимости изменений. История знает примеры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регресса, упадка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возврата к более примитивным формам организации. </a:t>
            </a:r>
          </a:p>
        </p:txBody>
      </p:sp>
      <p:pic>
        <p:nvPicPr>
          <p:cNvPr id="3078" name="Picture 6" descr="Картинки по запросу выращивание овощей на дач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0"/>
          <a:stretch/>
        </p:blipFill>
        <p:spPr bwMode="auto">
          <a:xfrm>
            <a:off x="3635896" y="4042394"/>
            <a:ext cx="3223068" cy="256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19234"/>
            <a:ext cx="3147545" cy="47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48264" y="4005064"/>
            <a:ext cx="2088232" cy="2566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 2015 г. россияне купили в 2 раза больше семян овощей, чем цветов</a:t>
            </a:r>
          </a:p>
        </p:txBody>
      </p:sp>
    </p:spTree>
    <p:extLst>
      <p:ext uri="{BB962C8B-B14F-4D97-AF65-F5344CB8AC3E}">
        <p14:creationId xmlns:p14="http://schemas.microsoft.com/office/powerpoint/2010/main" val="245127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00808"/>
            <a:ext cx="8640959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Марксисты отстаивали идею, что решающую роль в обновлении общества играют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революции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Маркс называл их «локомотивами истории». Истоки революции, по его мнению, лежат в непримиримом конфликте социальных сил, в ходе которой, передовой класс свергает реакционный.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251520" y="3657600"/>
            <a:ext cx="4176464" cy="29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"/>
          <a:stretch/>
        </p:blipFill>
        <p:spPr bwMode="auto">
          <a:xfrm>
            <a:off x="4571999" y="3672807"/>
            <a:ext cx="4320480" cy="299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8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0" y="1160748"/>
            <a:ext cx="3196094" cy="327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1124744"/>
            <a:ext cx="540060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система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это целостность таких взаимосвязанных элементов, как индивиды, группы, общности, организации, институты и сообщества. Общество — это сложная социальная система, каждый из её элементов тоже представляет собой систему. Неделимый элемент общества – человек, индивид.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581128"/>
            <a:ext cx="8568952" cy="20869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– сложноорганизованная саморазвивающаяся открытая система, включающая в себя отдельных индивидов и социальные общности, объединенные согласованными связями и процессами </a:t>
            </a:r>
            <a:r>
              <a:rPr lang="ru-RU" sz="2400" b="1" i="1" dirty="0" err="1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саморегуляции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2400" b="1" i="1" dirty="0" err="1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самоструктурирования</a:t>
            </a:r>
            <a:r>
              <a:rPr lang="ru-RU" sz="2400" b="1" i="1" dirty="0">
                <a:solidFill>
                  <a:srgbClr val="053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и самовоспроизведения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388250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354162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ИЗМЕНЧИВОСТЬ И СТАБИЛЬНОСТЬ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88569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Одной из очевидных закономерностей общественных изменений является возрастание их темпа в последние 2-3 века.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708920"/>
            <a:ext cx="3960440" cy="394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50 тыс. лет = 800 поколений (по 62 г.):</a:t>
            </a: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650 – жили в пещерах. </a:t>
            </a: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70 – пользуются письменностью. </a:t>
            </a: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 – получили возможность пользоваться печатным словом. </a:t>
            </a: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 – научились довольно точно измерять время.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82" r="50"/>
          <a:stretch/>
        </p:blipFill>
        <p:spPr bwMode="auto">
          <a:xfrm>
            <a:off x="4252797" y="2875292"/>
            <a:ext cx="4696125" cy="377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6336" y="2875292"/>
            <a:ext cx="1352586" cy="553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1973 г.</a:t>
            </a:r>
          </a:p>
        </p:txBody>
      </p:sp>
    </p:spTree>
    <p:extLst>
      <p:ext uri="{BB962C8B-B14F-4D97-AF65-F5344CB8AC3E}">
        <p14:creationId xmlns:p14="http://schemas.microsoft.com/office/powerpoint/2010/main" val="168027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64096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Человек  включен в каждую из социальных систем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Открытость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наличие её связей и взаимодействий с внешней средой, т. е. с природой, окружающим миром.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Иерархичность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упорядоченность, подчинённости частей целому.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Функциональность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общество в целом и каждый его элемент в отдельности выполняют строго определённые функции, отличные друг от друга (например, семья, церковь, армия, государство).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65" r="7"/>
          <a:stretch/>
        </p:blipFill>
        <p:spPr bwMode="auto">
          <a:xfrm>
            <a:off x="207235" y="4551400"/>
            <a:ext cx="2860430" cy="210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33" y="4551400"/>
            <a:ext cx="2811336" cy="210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36" y="4562919"/>
            <a:ext cx="2646526" cy="208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64096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Динамичность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общество находится в постоянном движении, изменении и развитии.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Устойчивость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обладает механизмами поддержания сложившихся структур и включения образований в систему (например, «вхождение» в общество каждого нового поколения).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Целостность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– совместными усилиями, помогая друг другу, люди могут сделать гораздо больше, чем отдельно каждый человек.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"/>
          <a:stretch/>
        </p:blipFill>
        <p:spPr bwMode="auto">
          <a:xfrm>
            <a:off x="380180" y="4454013"/>
            <a:ext cx="4551859" cy="215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6507"/>
            <a:ext cx="3692378" cy="254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1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ОБЩЕСТВО КАК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3"/>
            <a:ext cx="8496944" cy="504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Общество есть динамическая саморазвивающаяся система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т.е. такая система, которая способна в процессе изменения сохранять свою сущность и качественную определённость: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изменяется система в целом,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изменяются отдельные элементы,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изменяются связи 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отношения между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элементами,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возможность регресса,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возможность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исчезновения старых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элементов и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появление </a:t>
            </a:r>
          </a:p>
          <a:p>
            <a:pPr marL="354013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новых.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2555"/>
            <a:ext cx="4820193" cy="360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56895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Индивид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— единичный представитель социального целого (общества, социальной группы). Индивиды в обществе обладают социальным статусом и выполняют социальную роль.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общность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это совокупность людей, объединённых по какому-либо признаку — половому, национальному, религиозному, возрастному, профессиональному, территориальному и т. д. (врачи, мусульмане, консерваторы, древние египтяне, зрители …)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4406718"/>
            <a:ext cx="2712906" cy="222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3096703" y="4406718"/>
            <a:ext cx="2920639" cy="222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64825" y="4393918"/>
            <a:ext cx="2702993" cy="223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9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группа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объединение людей, отличающееся большей устойчивостью и высокой степенью сплочённости (семья, школьный класс, трудовой коллектив)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Социальная организация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– объединение людей, создаваемое для достижения определённых целей, характеризующееся иерархией, чёткими функциями, контролем за их исполнением (политическая партия, фирма, школа, вуз, поисковый отряд и т. д.)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2" y="4103978"/>
            <a:ext cx="3978432" cy="25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8" y="4103978"/>
            <a:ext cx="4488109" cy="24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1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ЭЛЕМЕНТЫ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71296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нормы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это установленные обществом правила, которые определяют устойчивые формы социального взаимодействия (обычаи, традиции, мораль, право).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Социальные ценности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— это явления и процессы в жизни общества, которые рассматриваются с точки зрения того социального значения, которое им придаётся обществом (коллективизм, патриотизм, благотворительность)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4173794"/>
            <a:ext cx="4176464" cy="246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14960" y="4173794"/>
            <a:ext cx="4301890" cy="246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053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1731</Words>
  <Application>Microsoft Office PowerPoint</Application>
  <PresentationFormat>Экран (4:3)</PresentationFormat>
  <Paragraphs>174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Corbel</vt:lpstr>
      <vt:lpstr>Wingdings</vt:lpstr>
      <vt:lpstr>Тема Office</vt:lpstr>
      <vt:lpstr>ОБЩЕСТВО КАК СЛОЖНАЯ ДИНАМИЧЕСКАЯ СИСТЕМА</vt:lpstr>
      <vt:lpstr>ОБЩЕСТВО КАК СИСТЕМА</vt:lpstr>
      <vt:lpstr>ОБЩЕСТВО КАК СИСТЕМА</vt:lpstr>
      <vt:lpstr>ОБЩЕСТВО КАК СИСТЕМА</vt:lpstr>
      <vt:lpstr>ОБЩЕСТВО КАК СИСТЕМА</vt:lpstr>
      <vt:lpstr>ОБЩЕСТВО КАК СИСТЕМА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ЭЛЕМЕНТЫ СИСТЕМЫ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СОЦИАЛЬНЫЕ ИНСТИТУТЫ</vt:lpstr>
      <vt:lpstr>ИЗМЕНЧИВОСТЬ И СТАБИЛЬНОСТЬ</vt:lpstr>
      <vt:lpstr>ИЗМЕНЧИВОСТЬ И СТАБИЛЬНОСТЬ</vt:lpstr>
      <vt:lpstr>ИЗМЕНЧИВОСТЬ И СТАБИЛЬНОСТЬ</vt:lpstr>
      <vt:lpstr>ИЗМЕНЧИВОСТЬ И СТАБИЛЬНОСТЬ</vt:lpstr>
      <vt:lpstr>ИЗМЕНЧИВОСТЬ И СТАБИЛЬНОСТЬ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Ануфриева Нина Валерьевна</cp:lastModifiedBy>
  <cp:revision>43</cp:revision>
  <dcterms:created xsi:type="dcterms:W3CDTF">2016-09-05T12:34:28Z</dcterms:created>
  <dcterms:modified xsi:type="dcterms:W3CDTF">2020-03-23T08:35:15Z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6629110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