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26"/>
  </p:notesMasterIdLst>
  <p:handoutMasterIdLst>
    <p:handoutMasterId r:id="rId27"/>
  </p:handoutMasterIdLst>
  <p:sldIdLst>
    <p:sldId id="264" r:id="rId5"/>
    <p:sldId id="276" r:id="rId6"/>
    <p:sldId id="277" r:id="rId7"/>
    <p:sldId id="281" r:id="rId8"/>
    <p:sldId id="294" r:id="rId9"/>
    <p:sldId id="282" r:id="rId10"/>
    <p:sldId id="295" r:id="rId11"/>
    <p:sldId id="283" r:id="rId12"/>
    <p:sldId id="296" r:id="rId13"/>
    <p:sldId id="284" r:id="rId14"/>
    <p:sldId id="297" r:id="rId15"/>
    <p:sldId id="285" r:id="rId16"/>
    <p:sldId id="286" r:id="rId17"/>
    <p:sldId id="287" r:id="rId18"/>
    <p:sldId id="288" r:id="rId19"/>
    <p:sldId id="289" r:id="rId20"/>
    <p:sldId id="290" r:id="rId21"/>
    <p:sldId id="291" r:id="rId22"/>
    <p:sldId id="292" r:id="rId23"/>
    <p:sldId id="293" r:id="rId24"/>
    <p:sldId id="266" r:id="rId25"/>
  </p:sldIdLst>
  <p:sldSz cx="12188825" cy="6858000"/>
  <p:notesSz cx="6858000" cy="9144000"/>
  <p:defaultTextStyle>
    <a:defPPr rtl="0">
      <a:defRPr lang="ru-RU"/>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48" autoAdjust="0"/>
    <p:restoredTop sz="94660"/>
  </p:normalViewPr>
  <p:slideViewPr>
    <p:cSldViewPr showGuides="1">
      <p:cViewPr varScale="1">
        <p:scale>
          <a:sx n="72" d="100"/>
          <a:sy n="72" d="100"/>
        </p:scale>
        <p:origin x="1002" y="54"/>
      </p:cViewPr>
      <p:guideLst>
        <p:guide pos="3839"/>
        <p:guide orient="horz" pos="2160"/>
      </p:guideLst>
    </p:cSldViewPr>
  </p:slideViewPr>
  <p:notesTextViewPr>
    <p:cViewPr>
      <p:scale>
        <a:sx n="1" d="1"/>
        <a:sy n="1" d="1"/>
      </p:scale>
      <p:origin x="0" y="0"/>
    </p:cViewPr>
  </p:notesTextViewPr>
  <p:notesViewPr>
    <p:cSldViewPr>
      <p:cViewPr varScale="1">
        <p:scale>
          <a:sx n="90" d="100"/>
          <a:sy n="90" d="100"/>
        </p:scale>
        <p:origin x="377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ru-RU" dirty="0">
              <a:solidFill>
                <a:schemeClr val="tx2"/>
              </a:solidFill>
            </a:endParaRPr>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8484CA07-C5E7-423F-8A89-CDEFB98BBBBD}" type="datetime1">
              <a:rPr lang="ru-RU" smtClean="0">
                <a:solidFill>
                  <a:schemeClr val="tx2"/>
                </a:solidFill>
              </a:rPr>
              <a:pPr algn="r" rtl="0"/>
              <a:t>11.05.2020</a:t>
            </a:fld>
            <a:endParaRPr lang="ru-RU" dirty="0">
              <a:solidFill>
                <a:schemeClr val="tx2"/>
              </a:solidFill>
            </a:endParaRPr>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ru-RU" dirty="0">
              <a:solidFill>
                <a:schemeClr val="tx2"/>
              </a:solidFill>
            </a:endParaRPr>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CFD77566-CD65-4859-9FA1-43956DC85B8C}" type="slidenum">
              <a:rPr lang="ru-RU" smtClean="0">
                <a:solidFill>
                  <a:schemeClr val="tx2"/>
                </a:solidFill>
              </a:rPr>
              <a:pPr algn="r" rtl="0"/>
              <a:t>‹#›</a:t>
            </a:fld>
            <a:endParaRPr lang="ru-RU"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solidFill>
                  <a:schemeClr val="tx2"/>
                </a:solidFill>
              </a:defRPr>
            </a:lvl1pPr>
          </a:lstStyle>
          <a:p>
            <a:pPr rtl="0"/>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solidFill>
                  <a:schemeClr val="tx2"/>
                </a:solidFill>
              </a:defRPr>
            </a:lvl1pPr>
          </a:lstStyle>
          <a:p>
            <a:fld id="{398E138F-070A-4ABE-8680-EE3B75046655}" type="datetime1">
              <a:rPr lang="ru-RU" smtClean="0"/>
              <a:pPr/>
              <a:t>11.05.2020</a:t>
            </a:fld>
            <a:endParaRPr lang="ru-RU" dirty="0"/>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ru-RU" dirty="0"/>
          </a:p>
        </p:txBody>
      </p:sp>
      <p:sp>
        <p:nvSpPr>
          <p:cNvPr id="5" name="Заполнитель замето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ru-RU" dirty="0"/>
              <a:t>Образец текста</a:t>
            </a:r>
          </a:p>
          <a:p>
            <a:pPr lvl="1" rtl="0"/>
            <a:r>
              <a:rPr lang="ru-RU" dirty="0"/>
              <a:t>Второй уровень</a:t>
            </a:r>
          </a:p>
          <a:p>
            <a:pPr lvl="2" rtl="0"/>
            <a:r>
              <a:rPr lang="ru-RU" dirty="0"/>
              <a:t>Третий уровень</a:t>
            </a:r>
          </a:p>
          <a:p>
            <a:pPr lvl="3" rtl="0"/>
            <a:r>
              <a:rPr lang="ru-RU" dirty="0"/>
              <a:t>Четвертый уровень</a:t>
            </a:r>
          </a:p>
          <a:p>
            <a:pPr lvl="4" rtl="0"/>
            <a:r>
              <a:rPr lang="ru-RU" dirty="0"/>
              <a:t>Пятый уровень</a:t>
            </a:r>
          </a:p>
        </p:txBody>
      </p:sp>
      <p:sp>
        <p:nvSpPr>
          <p:cNvPr id="6" name="Заполнитель нижне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solidFill>
                  <a:schemeClr val="tx2"/>
                </a:solidFill>
              </a:defRPr>
            </a:lvl1pPr>
          </a:lstStyle>
          <a:p>
            <a:pPr rtl="0"/>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solidFill>
                  <a:schemeClr val="tx2"/>
                </a:solidFill>
              </a:defRPr>
            </a:lvl1pPr>
          </a:lstStyle>
          <a:p>
            <a:fld id="{B8796F01-7154-41E0-B48B-A6921757531A}" type="slidenum">
              <a:rPr lang="ru-RU" smtClean="0"/>
              <a:pPr/>
              <a:t>‹#›</a:t>
            </a:fld>
            <a:endParaRPr lang="ru-RU"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2383" y="1498601"/>
            <a:ext cx="7008574" cy="3298825"/>
          </a:xfrm>
        </p:spPr>
        <p:txBody>
          <a:bodyPr rtlCol="0">
            <a:normAutofit/>
          </a:bodyPr>
          <a:lstStyle>
            <a:lvl1pPr algn="l" rtl="0">
              <a:lnSpc>
                <a:spcPct val="90000"/>
              </a:lnSpc>
              <a:defRPr sz="5400" cap="none" baseline="0"/>
            </a:lvl1pPr>
          </a:lstStyle>
          <a:p>
            <a:pPr rtl="0"/>
            <a:r>
              <a:rPr lang="ru-RU"/>
              <a:t>Образец заголовка</a:t>
            </a:r>
            <a:endParaRPr lang="ru-RU" dirty="0"/>
          </a:p>
        </p:txBody>
      </p:sp>
      <p:sp>
        <p:nvSpPr>
          <p:cNvPr id="3" name="Подзаголовок 2"/>
          <p:cNvSpPr>
            <a:spLocks noGrp="1"/>
          </p:cNvSpPr>
          <p:nvPr>
            <p:ph type="subTitle" idx="1"/>
          </p:nvPr>
        </p:nvSpPr>
        <p:spPr>
          <a:xfrm>
            <a:off x="4672383" y="4927600"/>
            <a:ext cx="7008574" cy="1244600"/>
          </a:xfrm>
        </p:spPr>
        <p:txBody>
          <a:bodyPr rtlCol="0">
            <a:normAutofit/>
          </a:bodyPr>
          <a:lstStyle>
            <a:lvl1pPr marL="0" indent="0" algn="l" rtl="0">
              <a:spcBef>
                <a:spcPts val="0"/>
              </a:spcBef>
              <a:buNone/>
              <a:defRPr sz="2800" b="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ru-RU"/>
              <a:t>Образец подзаголовка</a:t>
            </a:r>
            <a:endParaRPr lang="ru-RU"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a:t>Образец заголовка</a:t>
            </a:r>
            <a:endParaRPr lang="ru-RU" dirty="0"/>
          </a:p>
        </p:txBody>
      </p:sp>
      <p:sp>
        <p:nvSpPr>
          <p:cNvPr id="3" name="Вертикальный текст 2"/>
          <p:cNvSpPr>
            <a:spLocks noGrp="1"/>
          </p:cNvSpPr>
          <p:nvPr>
            <p:ph type="body" orient="vert" idx="1"/>
          </p:nvPr>
        </p:nvSpPr>
        <p:spPr/>
        <p:txBody>
          <a:bodyPr vert="eaVert"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4" name="Дата 3"/>
          <p:cNvSpPr>
            <a:spLocks noGrp="1"/>
          </p:cNvSpPr>
          <p:nvPr>
            <p:ph type="dt" sz="half" idx="10"/>
          </p:nvPr>
        </p:nvSpPr>
        <p:spPr/>
        <p:txBody>
          <a:bodyPr rtlCol="0"/>
          <a:lstStyle>
            <a:lvl1pPr>
              <a:defRPr/>
            </a:lvl1pPr>
          </a:lstStyle>
          <a:p>
            <a:fld id="{B5A54A38-064E-4FD3-ADDA-813D070CCDEC}" type="datetime1">
              <a:rPr lang="ru-RU" smtClean="0"/>
              <a:pPr/>
              <a:t>11.05.2020</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591C5AD9-787D-40FA-8A4D-16A055B9AF81}" type="slidenum">
              <a:rPr lang="ru-RU" smtClean="0"/>
              <a:pPr rtl="0"/>
              <a:t>‹#›</a:t>
            </a:fld>
            <a:endParaRPr lang="ru-RU"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852633" y="274638"/>
            <a:ext cx="1422030" cy="5897561"/>
          </a:xfrm>
        </p:spPr>
        <p:txBody>
          <a:bodyPr vert="eaVert" rtlCol="0"/>
          <a:lstStyle/>
          <a:p>
            <a:pPr rtl="0"/>
            <a:r>
              <a:rPr lang="ru-RU"/>
              <a:t>Образец заголовка</a:t>
            </a:r>
            <a:endParaRPr lang="ru-RU" dirty="0"/>
          </a:p>
        </p:txBody>
      </p:sp>
      <p:sp>
        <p:nvSpPr>
          <p:cNvPr id="3" name="Вертикальный текст 2"/>
          <p:cNvSpPr>
            <a:spLocks noGrp="1"/>
          </p:cNvSpPr>
          <p:nvPr>
            <p:ph type="body" orient="vert" idx="1"/>
          </p:nvPr>
        </p:nvSpPr>
        <p:spPr>
          <a:xfrm>
            <a:off x="1117309" y="274638"/>
            <a:ext cx="8532178" cy="5897561"/>
          </a:xfrm>
        </p:spPr>
        <p:txBody>
          <a:bodyPr vert="eaVert"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4" name="Дата 3"/>
          <p:cNvSpPr>
            <a:spLocks noGrp="1"/>
          </p:cNvSpPr>
          <p:nvPr>
            <p:ph type="dt" sz="half" idx="10"/>
          </p:nvPr>
        </p:nvSpPr>
        <p:spPr/>
        <p:txBody>
          <a:bodyPr rtlCol="0"/>
          <a:lstStyle>
            <a:lvl1pPr>
              <a:defRPr/>
            </a:lvl1pPr>
          </a:lstStyle>
          <a:p>
            <a:fld id="{0E96D35B-A72A-47CE-BC7F-8E47A98042F7}" type="datetime1">
              <a:rPr lang="ru-RU" smtClean="0"/>
              <a:pPr/>
              <a:t>11.05.2020</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591C5AD9-787D-40FA-8A4D-16A055B9AF81}" type="slidenum">
              <a:rPr lang="ru-RU" smtClean="0"/>
              <a:pPr rtl="0"/>
              <a:t>‹#›</a:t>
            </a:fld>
            <a:endParaRPr lang="ru-RU"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a:t>Образец заголовка</a:t>
            </a:r>
            <a:endParaRPr lang="ru-RU" dirty="0"/>
          </a:p>
        </p:txBody>
      </p:sp>
      <p:sp>
        <p:nvSpPr>
          <p:cNvPr id="3" name="Объект 2"/>
          <p:cNvSpPr>
            <a:spLocks noGrp="1"/>
          </p:cNvSpPr>
          <p:nvPr>
            <p:ph idx="1"/>
          </p:nvPr>
        </p:nvSpPr>
        <p:spPr/>
        <p:txBody>
          <a:bodyPr rtlCol="0"/>
          <a:lstStyle>
            <a:lvl5pPr algn="l" rtl="0">
              <a:defRPr/>
            </a:lvl5pPr>
            <a:lvl6pPr algn="l" rtl="0">
              <a:defRPr/>
            </a:lvl6pPr>
            <a:lvl7pPr algn="l" rtl="0">
              <a:defRPr baseline="0"/>
            </a:lvl7pPr>
            <a:lvl8pPr algn="l" rtl="0">
              <a:defRPr baseline="0"/>
            </a:lvl8pPr>
            <a:lvl9pPr algn="l" rtl="0">
              <a:defRPr baseline="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4" name="Дата 3"/>
          <p:cNvSpPr>
            <a:spLocks noGrp="1"/>
          </p:cNvSpPr>
          <p:nvPr>
            <p:ph type="dt" sz="half" idx="10"/>
          </p:nvPr>
        </p:nvSpPr>
        <p:spPr/>
        <p:txBody>
          <a:bodyPr rtlCol="0"/>
          <a:lstStyle>
            <a:lvl1pPr>
              <a:defRPr/>
            </a:lvl1pPr>
          </a:lstStyle>
          <a:p>
            <a:fld id="{06F05FC7-2B8E-409D-848C-109CED0920CB}" type="datetime1">
              <a:rPr lang="ru-RU" smtClean="0"/>
              <a:pPr/>
              <a:t>11.05.2020</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DA60BA0E-20D0-4E7C-B286-26C960A6788F}" type="slidenum">
              <a:rPr lang="ru-RU" smtClean="0"/>
              <a:pPr rtl="0"/>
              <a:t>‹#›</a:t>
            </a:fld>
            <a:endParaRPr lang="ru-RU"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2589" y="4445000"/>
            <a:ext cx="7008574" cy="1930400"/>
          </a:xfrm>
        </p:spPr>
        <p:txBody>
          <a:bodyPr rtlCol="0" anchor="t">
            <a:normAutofit/>
          </a:bodyPr>
          <a:lstStyle>
            <a:lvl1pPr algn="l" rtl="0">
              <a:defRPr sz="5400" b="0" cap="none" baseline="0"/>
            </a:lvl1pPr>
          </a:lstStyle>
          <a:p>
            <a:pPr rtl="0"/>
            <a:r>
              <a:rPr lang="ru-RU"/>
              <a:t>Образец заголовка</a:t>
            </a:r>
            <a:endParaRPr lang="ru-RU" dirty="0"/>
          </a:p>
        </p:txBody>
      </p:sp>
      <p:sp>
        <p:nvSpPr>
          <p:cNvPr id="3" name="Текст 2"/>
          <p:cNvSpPr>
            <a:spLocks noGrp="1"/>
          </p:cNvSpPr>
          <p:nvPr>
            <p:ph type="body" idx="1"/>
          </p:nvPr>
        </p:nvSpPr>
        <p:spPr>
          <a:xfrm>
            <a:off x="812589" y="3124200"/>
            <a:ext cx="7008574" cy="1296987"/>
          </a:xfrm>
        </p:spPr>
        <p:txBody>
          <a:bodyPr rtlCol="0" anchor="b">
            <a:normAutofit/>
          </a:bodyPr>
          <a:lstStyle>
            <a:lvl1pPr marL="0" indent="0" algn="l" rtl="0">
              <a:spcBef>
                <a:spcPts val="0"/>
              </a:spcBef>
              <a:buNone/>
              <a:defRPr sz="2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ru-RU"/>
              <a:t>Образец текста</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типа объектов">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ru-RU" dirty="0"/>
          </a:p>
        </p:txBody>
      </p:sp>
      <p:sp>
        <p:nvSpPr>
          <p:cNvPr id="3" name="Объект 2"/>
          <p:cNvSpPr>
            <a:spLocks noGrp="1"/>
          </p:cNvSpPr>
          <p:nvPr>
            <p:ph sz="half" idx="1"/>
          </p:nvPr>
        </p:nvSpPr>
        <p:spPr>
          <a:xfrm>
            <a:off x="111730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4" name="Объект 3"/>
          <p:cNvSpPr>
            <a:spLocks noGrp="1"/>
          </p:cNvSpPr>
          <p:nvPr>
            <p:ph sz="half" idx="2"/>
          </p:nvPr>
        </p:nvSpPr>
        <p:spPr>
          <a:xfrm>
            <a:off x="629755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5" name="Дата 4"/>
          <p:cNvSpPr>
            <a:spLocks noGrp="1"/>
          </p:cNvSpPr>
          <p:nvPr>
            <p:ph type="dt" sz="half" idx="10"/>
          </p:nvPr>
        </p:nvSpPr>
        <p:spPr/>
        <p:txBody>
          <a:bodyPr rtlCol="0"/>
          <a:lstStyle>
            <a:lvl1pPr>
              <a:defRPr/>
            </a:lvl1pPr>
          </a:lstStyle>
          <a:p>
            <a:fld id="{654A55CC-0A00-4078-B471-E82144E029E5}" type="datetime1">
              <a:rPr lang="ru-RU" smtClean="0"/>
              <a:pPr/>
              <a:t>11.05.2020</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fld id="{EB37DED6-D4C7-42EE-AB49-D2E39E64FDE4}" type="slidenum">
              <a:rPr lang="ru-RU" smtClean="0"/>
              <a:pPr rtl="0"/>
              <a:t>‹#›</a:t>
            </a:fld>
            <a:endParaRPr lang="ru-RU"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algn="l" rtl="0">
              <a:defRPr/>
            </a:lvl1pPr>
          </a:lstStyle>
          <a:p>
            <a:pPr rtl="0"/>
            <a:r>
              <a:rPr lang="ru-RU"/>
              <a:t>Образец заголовка</a:t>
            </a:r>
            <a:endParaRPr lang="ru-RU" dirty="0"/>
          </a:p>
        </p:txBody>
      </p:sp>
      <p:sp>
        <p:nvSpPr>
          <p:cNvPr id="3" name="Текст 2"/>
          <p:cNvSpPr>
            <a:spLocks noGrp="1"/>
          </p:cNvSpPr>
          <p:nvPr>
            <p:ph type="body" idx="1"/>
          </p:nvPr>
        </p:nvSpPr>
        <p:spPr>
          <a:xfrm>
            <a:off x="112137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ru-RU"/>
              <a:t>Образец текста</a:t>
            </a:r>
          </a:p>
        </p:txBody>
      </p:sp>
      <p:sp>
        <p:nvSpPr>
          <p:cNvPr id="4" name="Объект 3"/>
          <p:cNvSpPr>
            <a:spLocks noGrp="1"/>
          </p:cNvSpPr>
          <p:nvPr>
            <p:ph sz="half" idx="2"/>
          </p:nvPr>
        </p:nvSpPr>
        <p:spPr>
          <a:xfrm>
            <a:off x="111730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5" name="Текст 4"/>
          <p:cNvSpPr>
            <a:spLocks noGrp="1"/>
          </p:cNvSpPr>
          <p:nvPr>
            <p:ph type="body" sz="quarter" idx="3"/>
          </p:nvPr>
        </p:nvSpPr>
        <p:spPr>
          <a:xfrm>
            <a:off x="630162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ru-RU"/>
              <a:t>Образец текста</a:t>
            </a:r>
          </a:p>
        </p:txBody>
      </p:sp>
      <p:sp>
        <p:nvSpPr>
          <p:cNvPr id="6" name="Объект 5"/>
          <p:cNvSpPr>
            <a:spLocks noGrp="1"/>
          </p:cNvSpPr>
          <p:nvPr>
            <p:ph sz="quarter" idx="4"/>
          </p:nvPr>
        </p:nvSpPr>
        <p:spPr>
          <a:xfrm>
            <a:off x="629755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7" name="Дата 6"/>
          <p:cNvSpPr>
            <a:spLocks noGrp="1"/>
          </p:cNvSpPr>
          <p:nvPr>
            <p:ph type="dt" sz="half" idx="10"/>
          </p:nvPr>
        </p:nvSpPr>
        <p:spPr/>
        <p:txBody>
          <a:bodyPr rtlCol="0"/>
          <a:lstStyle>
            <a:lvl1pPr>
              <a:defRPr/>
            </a:lvl1pPr>
          </a:lstStyle>
          <a:p>
            <a:fld id="{2929E139-3DCD-45B3-A256-BC4A45460039}" type="datetime1">
              <a:rPr lang="ru-RU" smtClean="0"/>
              <a:pPr/>
              <a:t>11.05.2020</a:t>
            </a:fld>
            <a:endParaRPr lang="ru-RU" dirty="0"/>
          </a:p>
        </p:txBody>
      </p:sp>
      <p:sp>
        <p:nvSpPr>
          <p:cNvPr id="8" name="Нижний колонтитул 7"/>
          <p:cNvSpPr>
            <a:spLocks noGrp="1"/>
          </p:cNvSpPr>
          <p:nvPr>
            <p:ph type="ftr" sz="quarter" idx="11"/>
          </p:nvPr>
        </p:nvSpPr>
        <p:spPr/>
        <p:txBody>
          <a:bodyPr rtlCol="0"/>
          <a:lstStyle/>
          <a:p>
            <a:pPr rtl="0"/>
            <a:endParaRPr lang="ru-RU" dirty="0"/>
          </a:p>
        </p:txBody>
      </p:sp>
      <p:sp>
        <p:nvSpPr>
          <p:cNvPr id="9" name="Номер слайда 8"/>
          <p:cNvSpPr>
            <a:spLocks noGrp="1"/>
          </p:cNvSpPr>
          <p:nvPr>
            <p:ph type="sldNum" sz="quarter" idx="12"/>
          </p:nvPr>
        </p:nvSpPr>
        <p:spPr/>
        <p:txBody>
          <a:bodyPr rtlCol="0"/>
          <a:lstStyle/>
          <a:p>
            <a:pPr rtl="0"/>
            <a:fld id="{EB37DED6-D4C7-42EE-AB49-D2E39E64FDE4}" type="slidenum">
              <a:rPr lang="ru-RU" smtClean="0"/>
              <a:pPr rtl="0"/>
              <a:t>‹#›</a:t>
            </a:fld>
            <a:endParaRPr lang="ru-RU"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a:t>Образец заголовка</a:t>
            </a:r>
            <a:endParaRPr lang="ru-RU" dirty="0"/>
          </a:p>
        </p:txBody>
      </p:sp>
      <p:sp>
        <p:nvSpPr>
          <p:cNvPr id="3" name="Дата 2"/>
          <p:cNvSpPr>
            <a:spLocks noGrp="1"/>
          </p:cNvSpPr>
          <p:nvPr>
            <p:ph type="dt" sz="half" idx="10"/>
          </p:nvPr>
        </p:nvSpPr>
        <p:spPr/>
        <p:txBody>
          <a:bodyPr rtlCol="0"/>
          <a:lstStyle>
            <a:lvl1pPr>
              <a:defRPr/>
            </a:lvl1pPr>
          </a:lstStyle>
          <a:p>
            <a:fld id="{70E3CC68-AEAE-47A6-9F44-4FA6ECD045F6}" type="datetime1">
              <a:rPr lang="ru-RU" smtClean="0"/>
              <a:pPr/>
              <a:t>11.05.2020</a:t>
            </a:fld>
            <a:endParaRPr lang="ru-RU" dirty="0"/>
          </a:p>
        </p:txBody>
      </p:sp>
      <p:sp>
        <p:nvSpPr>
          <p:cNvPr id="4" name="Нижний колонтитул 3"/>
          <p:cNvSpPr>
            <a:spLocks noGrp="1"/>
          </p:cNvSpPr>
          <p:nvPr>
            <p:ph type="ftr" sz="quarter" idx="11"/>
          </p:nvPr>
        </p:nvSpPr>
        <p:spPr/>
        <p:txBody>
          <a:bodyPr rtlCol="0"/>
          <a:lstStyle/>
          <a:p>
            <a:pPr rtl="0"/>
            <a:endParaRPr lang="ru-RU" dirty="0"/>
          </a:p>
        </p:txBody>
      </p:sp>
      <p:sp>
        <p:nvSpPr>
          <p:cNvPr id="5" name="Номер слайда 4"/>
          <p:cNvSpPr>
            <a:spLocks noGrp="1"/>
          </p:cNvSpPr>
          <p:nvPr>
            <p:ph type="sldNum" sz="quarter" idx="12"/>
          </p:nvPr>
        </p:nvSpPr>
        <p:spPr/>
        <p:txBody>
          <a:bodyPr rtlCol="0"/>
          <a:lstStyle/>
          <a:p>
            <a:pPr rtl="0"/>
            <a:fld id="{EB37DED6-D4C7-42EE-AB49-D2E39E64FDE4}" type="slidenum">
              <a:rPr lang="ru-RU" smtClean="0"/>
              <a:pPr rtl="0"/>
              <a:t>‹#›</a:t>
            </a:fld>
            <a:endParaRPr lang="ru-RU"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lvl1pPr>
              <a:defRPr/>
            </a:lvl1pPr>
          </a:lstStyle>
          <a:p>
            <a:fld id="{3AF61297-96D5-47D9-A057-97E3A0064DBB}" type="datetime1">
              <a:rPr lang="ru-RU" smtClean="0"/>
              <a:pPr/>
              <a:t>11.05.2020</a:t>
            </a:fld>
            <a:endParaRPr lang="ru-RU" dirty="0"/>
          </a:p>
        </p:txBody>
      </p:sp>
      <p:sp>
        <p:nvSpPr>
          <p:cNvPr id="3" name="Нижний колонтитул 2"/>
          <p:cNvSpPr>
            <a:spLocks noGrp="1"/>
          </p:cNvSpPr>
          <p:nvPr>
            <p:ph type="ftr" sz="quarter" idx="11"/>
          </p:nvPr>
        </p:nvSpPr>
        <p:spPr/>
        <p:txBody>
          <a:bodyPr rtlCol="0"/>
          <a:lstStyle/>
          <a:p>
            <a:pPr rtl="0"/>
            <a:endParaRPr lang="ru-RU" dirty="0"/>
          </a:p>
        </p:txBody>
      </p:sp>
      <p:sp>
        <p:nvSpPr>
          <p:cNvPr id="4" name="Номер слайда 3"/>
          <p:cNvSpPr>
            <a:spLocks noGrp="1"/>
          </p:cNvSpPr>
          <p:nvPr>
            <p:ph type="sldNum" sz="quarter" idx="12"/>
          </p:nvPr>
        </p:nvSpPr>
        <p:spPr/>
        <p:txBody>
          <a:bodyPr rtlCol="0"/>
          <a:lstStyle/>
          <a:p>
            <a:pPr rtl="0"/>
            <a:fld id="{EB37DED6-D4C7-42EE-AB49-D2E39E64FDE4}" type="slidenum">
              <a:rPr lang="ru-RU" smtClean="0"/>
              <a:pPr rtl="0"/>
              <a:t>‹#›</a:t>
            </a:fld>
            <a:endParaRPr lang="ru-RU"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ru-RU" dirty="0"/>
          </a:p>
        </p:txBody>
      </p:sp>
      <p:sp>
        <p:nvSpPr>
          <p:cNvPr id="2" name="Заголовок 1"/>
          <p:cNvSpPr>
            <a:spLocks noGrp="1"/>
          </p:cNvSpPr>
          <p:nvPr>
            <p:ph type="title"/>
          </p:nvPr>
        </p:nvSpPr>
        <p:spPr>
          <a:xfrm>
            <a:off x="304721" y="1701800"/>
            <a:ext cx="3351927" cy="2844800"/>
          </a:xfrm>
        </p:spPr>
        <p:txBody>
          <a:bodyPr rtlCol="0" anchor="b">
            <a:normAutofit/>
          </a:bodyPr>
          <a:lstStyle>
            <a:lvl1pPr algn="l" rtl="0">
              <a:defRPr sz="2000" b="1"/>
            </a:lvl1pPr>
          </a:lstStyle>
          <a:p>
            <a:pPr rtl="0"/>
            <a:r>
              <a:rPr lang="ru-RU"/>
              <a:t>Образец заголовка</a:t>
            </a:r>
            <a:endParaRPr lang="ru-RU" dirty="0"/>
          </a:p>
        </p:txBody>
      </p:sp>
      <p:sp>
        <p:nvSpPr>
          <p:cNvPr id="3" name="Объект 2"/>
          <p:cNvSpPr>
            <a:spLocks noGrp="1"/>
          </p:cNvSpPr>
          <p:nvPr>
            <p:ph idx="1"/>
          </p:nvPr>
        </p:nvSpPr>
        <p:spPr>
          <a:xfrm>
            <a:off x="4469236" y="482600"/>
            <a:ext cx="6805427" cy="5892800"/>
          </a:xfrm>
        </p:spPr>
        <p:txBody>
          <a:bodyPr rtlCol="0">
            <a:normAutofit/>
          </a:bodyPr>
          <a:lstStyle>
            <a:lvl1pPr algn="l" rtl="0">
              <a:defRPr sz="2400"/>
            </a:lvl1pPr>
            <a:lvl2pPr algn="l" rtl="0">
              <a:defRPr sz="2000"/>
            </a:lvl2pPr>
            <a:lvl3pPr algn="l" rtl="0">
              <a:defRPr sz="18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4" name="Текст 3"/>
          <p:cNvSpPr>
            <a:spLocks noGrp="1"/>
          </p:cNvSpPr>
          <p:nvPr>
            <p:ph type="body" sz="half" idx="2"/>
          </p:nvPr>
        </p:nvSpPr>
        <p:spPr>
          <a:xfrm>
            <a:off x="304721" y="4648200"/>
            <a:ext cx="3351927" cy="1727200"/>
          </a:xfrm>
        </p:spPr>
        <p:txBody>
          <a:bodyPr rtlCol="0">
            <a:normAutofit/>
          </a:bodyPr>
          <a:lstStyle>
            <a:lvl1pPr marL="0" indent="0" algn="l" rtl="0">
              <a:spcBef>
                <a:spcPts val="120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ru-RU"/>
              <a:t>Образец текста</a:t>
            </a:r>
          </a:p>
        </p:txBody>
      </p:sp>
      <p:sp>
        <p:nvSpPr>
          <p:cNvPr id="5" name="Дата 4"/>
          <p:cNvSpPr>
            <a:spLocks noGrp="1"/>
          </p:cNvSpPr>
          <p:nvPr>
            <p:ph type="dt" sz="half" idx="10"/>
          </p:nvPr>
        </p:nvSpPr>
        <p:spPr/>
        <p:txBody>
          <a:bodyPr rtlCol="0"/>
          <a:lstStyle>
            <a:lvl1pPr>
              <a:defRPr/>
            </a:lvl1pPr>
          </a:lstStyle>
          <a:p>
            <a:fld id="{63A3AD06-A2F7-42F2-8394-5FE48A31B1CA}" type="datetime1">
              <a:rPr lang="ru-RU" smtClean="0"/>
              <a:pPr/>
              <a:t>11.05.2020</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fld id="{2DFBB78A-01B4-41F2-96B0-677A4A282832}" type="slidenum">
              <a:rPr lang="ru-RU" smtClean="0"/>
              <a:pPr rtl="0"/>
              <a:t>‹#›</a:t>
            </a:fld>
            <a:endParaRPr lang="ru-RU"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ru-RU" dirty="0"/>
          </a:p>
        </p:txBody>
      </p:sp>
      <p:sp>
        <p:nvSpPr>
          <p:cNvPr id="2" name="Заголовок 1"/>
          <p:cNvSpPr>
            <a:spLocks noGrp="1"/>
          </p:cNvSpPr>
          <p:nvPr>
            <p:ph type="title"/>
          </p:nvPr>
        </p:nvSpPr>
        <p:spPr>
          <a:xfrm>
            <a:off x="2437765" y="4800600"/>
            <a:ext cx="7313295" cy="762000"/>
          </a:xfrm>
        </p:spPr>
        <p:txBody>
          <a:bodyPr rtlCol="0" anchor="b">
            <a:normAutofit/>
          </a:bodyPr>
          <a:lstStyle>
            <a:lvl1pPr algn="l" rtl="0">
              <a:defRPr sz="2000" b="1"/>
            </a:lvl1pPr>
          </a:lstStyle>
          <a:p>
            <a:pPr rtl="0"/>
            <a:r>
              <a:rPr lang="ru-RU"/>
              <a:t>Образец заголовка</a:t>
            </a:r>
            <a:endParaRPr lang="ru-RU" dirty="0"/>
          </a:p>
        </p:txBody>
      </p:sp>
      <p:sp>
        <p:nvSpPr>
          <p:cNvPr id="3" name="Рисунок 2"/>
          <p:cNvSpPr>
            <a:spLocks noGrp="1"/>
          </p:cNvSpPr>
          <p:nvPr>
            <p:ph type="pic" idx="1"/>
          </p:nvPr>
        </p:nvSpPr>
        <p:spPr>
          <a:xfrm>
            <a:off x="2437765" y="279401"/>
            <a:ext cx="7313295" cy="4448175"/>
          </a:xfrm>
        </p:spPr>
        <p:txBody>
          <a:bodyPr rtlCol="0">
            <a:normAutofit/>
          </a:bodyPr>
          <a:lstStyle>
            <a:lvl1pPr marL="0" indent="0" algn="l" rtl="0">
              <a:buNone/>
              <a:defRPr sz="28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ru-RU"/>
              <a:t>Вставка рисунка</a:t>
            </a:r>
            <a:endParaRPr lang="ru-RU" dirty="0"/>
          </a:p>
        </p:txBody>
      </p:sp>
      <p:sp>
        <p:nvSpPr>
          <p:cNvPr id="4" name="Текст 3"/>
          <p:cNvSpPr>
            <a:spLocks noGrp="1"/>
          </p:cNvSpPr>
          <p:nvPr>
            <p:ph type="body" sz="half" idx="2"/>
          </p:nvPr>
        </p:nvSpPr>
        <p:spPr>
          <a:xfrm>
            <a:off x="2437765" y="5562600"/>
            <a:ext cx="7313295" cy="812800"/>
          </a:xfrm>
        </p:spPr>
        <p:txBody>
          <a:bodyPr rtlCol="0">
            <a:normAutofit/>
          </a:bodyPr>
          <a:lstStyle>
            <a:lvl1pPr marL="0" indent="0" algn="l" rtl="0">
              <a:spcBef>
                <a:spcPts val="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ru-RU"/>
              <a:t>Образец текста</a:t>
            </a:r>
          </a:p>
        </p:txBody>
      </p:sp>
      <p:sp>
        <p:nvSpPr>
          <p:cNvPr id="5" name="Дата 4"/>
          <p:cNvSpPr>
            <a:spLocks noGrp="1"/>
          </p:cNvSpPr>
          <p:nvPr>
            <p:ph type="dt" sz="half" idx="10"/>
          </p:nvPr>
        </p:nvSpPr>
        <p:spPr/>
        <p:txBody>
          <a:bodyPr rtlCol="0"/>
          <a:lstStyle>
            <a:lvl1pPr>
              <a:defRPr/>
            </a:lvl1pPr>
          </a:lstStyle>
          <a:p>
            <a:fld id="{2DE9F9B5-42A6-4D3C-A117-7204DD0BD50D}" type="datetime1">
              <a:rPr lang="ru-RU" smtClean="0"/>
              <a:pPr/>
              <a:t>11.05.2020</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fld id="{2DFBB78A-01B4-41F2-96B0-677A4A282832}" type="slidenum">
              <a:rPr lang="ru-RU" smtClean="0"/>
              <a:pPr rtl="0"/>
              <a:t>‹#›</a:t>
            </a:fld>
            <a:endParaRPr lang="ru-RU"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Прямоугольник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ru-RU" dirty="0"/>
          </a:p>
        </p:txBody>
      </p:sp>
      <p:sp>
        <p:nvSpPr>
          <p:cNvPr id="2" name="Заполнитель заголовка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ru-RU" dirty="0"/>
              <a:t>Образец заголовка</a:t>
            </a:r>
          </a:p>
        </p:txBody>
      </p:sp>
      <p:sp>
        <p:nvSpPr>
          <p:cNvPr id="3" name="Замещающий текст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ru-RU" dirty="0"/>
              <a:t>Образец текста</a:t>
            </a:r>
          </a:p>
          <a:p>
            <a:pPr lvl="1" rtl="0"/>
            <a:r>
              <a:rPr lang="ru-RU" dirty="0"/>
              <a:t>Второй уровень</a:t>
            </a:r>
          </a:p>
          <a:p>
            <a:pPr lvl="2" rtl="0"/>
            <a:r>
              <a:rPr lang="ru-RU" dirty="0"/>
              <a:t>Третий уровень</a:t>
            </a:r>
          </a:p>
          <a:p>
            <a:pPr lvl="3" rtl="0"/>
            <a:r>
              <a:rPr lang="ru-RU" dirty="0"/>
              <a:t>Четвертый уровень</a:t>
            </a:r>
          </a:p>
          <a:p>
            <a:pPr lvl="4" rtl="0"/>
            <a:r>
              <a:rPr lang="ru-RU" dirty="0"/>
              <a:t>Пятый уровень</a:t>
            </a:r>
          </a:p>
        </p:txBody>
      </p:sp>
      <p:sp>
        <p:nvSpPr>
          <p:cNvPr id="4" name="Дата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rtl="0">
              <a:defRPr sz="1200">
                <a:solidFill>
                  <a:schemeClr val="tx2">
                    <a:lumMod val="50000"/>
                    <a:lumOff val="50000"/>
                  </a:schemeClr>
                </a:solidFill>
              </a:defRPr>
            </a:lvl1pPr>
          </a:lstStyle>
          <a:p>
            <a:fld id="{40EAA6FA-49D8-40F0-9874-72AAFBF9C152}" type="datetime1">
              <a:rPr lang="ru-RU" smtClean="0"/>
              <a:pPr/>
              <a:t>11.05.2020</a:t>
            </a:fld>
            <a:endParaRPr lang="ru-RU" dirty="0"/>
          </a:p>
        </p:txBody>
      </p:sp>
      <p:sp>
        <p:nvSpPr>
          <p:cNvPr id="5" name="Нижний колонтитул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rtl="0">
              <a:defRPr sz="1200">
                <a:solidFill>
                  <a:schemeClr val="tx2">
                    <a:lumMod val="50000"/>
                    <a:lumOff val="50000"/>
                  </a:schemeClr>
                </a:solidFill>
              </a:defRPr>
            </a:lvl1pPr>
          </a:lstStyle>
          <a:p>
            <a:pPr rtl="0"/>
            <a:endParaRPr lang="ru-RU" dirty="0"/>
          </a:p>
        </p:txBody>
      </p:sp>
      <p:sp>
        <p:nvSpPr>
          <p:cNvPr id="6" name="Номер слайда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rtl="0">
              <a:defRPr sz="1200">
                <a:solidFill>
                  <a:schemeClr val="tx2">
                    <a:lumMod val="50000"/>
                    <a:lumOff val="50000"/>
                  </a:schemeClr>
                </a:solidFill>
              </a:defRPr>
            </a:lvl1pPr>
          </a:lstStyle>
          <a:p>
            <a:fld id="{EB37DED6-D4C7-42EE-AB49-D2E39E64FDE4}" type="slidenum">
              <a:rPr lang="ru-RU" smtClean="0"/>
              <a:pPr/>
              <a:t>‹#›</a:t>
            </a:fld>
            <a:endParaRPr lang="ru-RU"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tx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2382" y="1628775"/>
            <a:ext cx="7008574" cy="3298825"/>
          </a:xfrm>
        </p:spPr>
        <p:txBody>
          <a:bodyPr rtlCol="0"/>
          <a:lstStyle/>
          <a:p>
            <a:r>
              <a:rPr lang="ru-RU" dirty="0">
                <a:solidFill>
                  <a:schemeClr val="bg1"/>
                </a:solidFill>
              </a:rPr>
              <a:t>Духовная жизнь</a:t>
            </a:r>
          </a:p>
        </p:txBody>
      </p:sp>
      <p:sp>
        <p:nvSpPr>
          <p:cNvPr id="3" name="Подзаголовок 2"/>
          <p:cNvSpPr>
            <a:spLocks noGrp="1"/>
          </p:cNvSpPr>
          <p:nvPr>
            <p:ph type="subTitle" idx="1"/>
          </p:nvPr>
        </p:nvSpPr>
        <p:spPr>
          <a:xfrm>
            <a:off x="4672382" y="4927600"/>
            <a:ext cx="7398693" cy="1244600"/>
          </a:xfrm>
        </p:spPr>
        <p:txBody>
          <a:bodyPr rtlCol="0"/>
          <a:lstStyle/>
          <a:p>
            <a:r>
              <a:rPr lang="ru-RU" dirty="0">
                <a:solidFill>
                  <a:schemeClr val="bg1"/>
                </a:solidFill>
              </a:rPr>
              <a:t>в советском и российском обществах</a:t>
            </a:r>
          </a:p>
        </p:txBody>
      </p:sp>
    </p:spTree>
    <p:extLst>
      <p:ext uri="{BB962C8B-B14F-4D97-AF65-F5344CB8AC3E}">
        <p14:creationId xmlns:p14="http://schemas.microsoft.com/office/powerpoint/2010/main" val="3650340329"/>
      </p:ext>
    </p:extLst>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tx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14" name="Объект 13"/>
          <p:cNvSpPr>
            <a:spLocks noGrp="1"/>
          </p:cNvSpPr>
          <p:nvPr>
            <p:ph idx="1"/>
          </p:nvPr>
        </p:nvSpPr>
        <p:spPr>
          <a:xfrm>
            <a:off x="477788" y="361030"/>
            <a:ext cx="5616624" cy="6480720"/>
          </a:xfrm>
        </p:spPr>
        <p:txBody>
          <a:bodyPr rtlCol="0">
            <a:normAutofit/>
          </a:bodyPr>
          <a:lstStyle/>
          <a:p>
            <a:pPr marL="0" indent="0">
              <a:buNone/>
            </a:pPr>
            <a:r>
              <a:rPr lang="ru-RU" sz="2300" dirty="0">
                <a:solidFill>
                  <a:schemeClr val="tx2"/>
                </a:solidFill>
              </a:rPr>
              <a:t>Партийное руководство стремилось сохранить контроль над развитием духовной жизни. В практику вошли регулярные встречи H. C. Хрущёва с представителями интеллигенции, на которых им указывалось, как и что можно и нужно представлять обществу. Те, кто не укладывались в установленные рамки свободы творчества, подвергались осуждению. </a:t>
            </a:r>
          </a:p>
        </p:txBody>
      </p:sp>
      <p:pic>
        <p:nvPicPr>
          <p:cNvPr id="4098" name="Picture 2" descr="Картинки по запросу А. А. Вознесенски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9405" y="548680"/>
            <a:ext cx="1838325" cy="249555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Картинки по запросу Д.А. Гранин"/>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4532" y="3789040"/>
            <a:ext cx="3952280" cy="263485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Картинки по запросу В.Д. Дудинцев"/>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02723" y="595959"/>
            <a:ext cx="2828665" cy="2448272"/>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6482585" y="3044230"/>
            <a:ext cx="1935145" cy="307777"/>
          </a:xfrm>
          <a:prstGeom prst="rect">
            <a:avLst/>
          </a:prstGeom>
        </p:spPr>
        <p:txBody>
          <a:bodyPr wrap="none">
            <a:spAutoFit/>
          </a:bodyPr>
          <a:lstStyle/>
          <a:p>
            <a:r>
              <a:rPr lang="ru-RU" sz="1400" dirty="0">
                <a:solidFill>
                  <a:schemeClr val="bg1"/>
                </a:solidFill>
              </a:rPr>
              <a:t>А. А. Вознесенский</a:t>
            </a:r>
            <a:endParaRPr lang="ru-RU" sz="1400" i="1" dirty="0">
              <a:solidFill>
                <a:schemeClr val="bg1"/>
              </a:solidFill>
            </a:endParaRPr>
          </a:p>
        </p:txBody>
      </p:sp>
      <p:sp>
        <p:nvSpPr>
          <p:cNvPr id="8" name="Прямоугольник 7"/>
          <p:cNvSpPr/>
          <p:nvPr/>
        </p:nvSpPr>
        <p:spPr>
          <a:xfrm>
            <a:off x="10475916" y="3044231"/>
            <a:ext cx="1255472" cy="307777"/>
          </a:xfrm>
          <a:prstGeom prst="rect">
            <a:avLst/>
          </a:prstGeom>
        </p:spPr>
        <p:txBody>
          <a:bodyPr wrap="none">
            <a:spAutoFit/>
          </a:bodyPr>
          <a:lstStyle/>
          <a:p>
            <a:pPr algn="r"/>
            <a:r>
              <a:rPr lang="ru-RU" sz="1400" dirty="0">
                <a:solidFill>
                  <a:schemeClr val="bg1"/>
                </a:solidFill>
              </a:rPr>
              <a:t>Д.А. Гранин</a:t>
            </a:r>
            <a:endParaRPr lang="ru-RU" sz="1400" i="1" dirty="0">
              <a:solidFill>
                <a:schemeClr val="bg1"/>
              </a:solidFill>
            </a:endParaRPr>
          </a:p>
        </p:txBody>
      </p:sp>
      <p:sp>
        <p:nvSpPr>
          <p:cNvPr id="9" name="Прямоугольник 8"/>
          <p:cNvSpPr/>
          <p:nvPr/>
        </p:nvSpPr>
        <p:spPr>
          <a:xfrm>
            <a:off x="8427557" y="6423894"/>
            <a:ext cx="1446230" cy="307777"/>
          </a:xfrm>
          <a:prstGeom prst="rect">
            <a:avLst/>
          </a:prstGeom>
        </p:spPr>
        <p:txBody>
          <a:bodyPr wrap="none">
            <a:spAutoFit/>
          </a:bodyPr>
          <a:lstStyle/>
          <a:p>
            <a:pPr algn="ctr"/>
            <a:r>
              <a:rPr lang="ru-RU" sz="1400" dirty="0">
                <a:solidFill>
                  <a:schemeClr val="bg1"/>
                </a:solidFill>
              </a:rPr>
              <a:t>В.Д. Дудинцев</a:t>
            </a:r>
            <a:endParaRPr lang="ru-RU" sz="1400" i="1" dirty="0">
              <a:solidFill>
                <a:schemeClr val="bg1"/>
              </a:solidFill>
            </a:endParaRPr>
          </a:p>
        </p:txBody>
      </p:sp>
    </p:spTree>
    <p:extLst>
      <p:ext uri="{BB962C8B-B14F-4D97-AF65-F5344CB8AC3E}">
        <p14:creationId xmlns:p14="http://schemas.microsoft.com/office/powerpoint/2010/main" val="3649227021"/>
      </p:ext>
    </p:extLst>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840203-BD20-4D86-8FC1-042468193E81}"/>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82571B61-D45C-4791-9F1A-C1DC70BB3851}"/>
              </a:ext>
            </a:extLst>
          </p:cNvPr>
          <p:cNvSpPr>
            <a:spLocks noGrp="1"/>
          </p:cNvSpPr>
          <p:nvPr>
            <p:ph idx="1"/>
          </p:nvPr>
        </p:nvSpPr>
        <p:spPr/>
        <p:txBody>
          <a:bodyPr/>
          <a:lstStyle/>
          <a:p>
            <a:r>
              <a:rPr lang="ru-RU" dirty="0">
                <a:solidFill>
                  <a:schemeClr val="tx2"/>
                </a:solidFill>
              </a:rPr>
              <a:t>Многие писатели и поэты - А. А. Вознесенский, Д.А. Гранин, В.Д. Дудинцев, Е.А. Евтушенко, К.Г. Паустовский и др. постоянно подвергались критике за идеологическую невыдержанность их творчества.</a:t>
            </a:r>
          </a:p>
          <a:p>
            <a:pPr marL="0" indent="0">
              <a:buNone/>
            </a:pPr>
            <a:endParaRPr lang="ru-RU" dirty="0"/>
          </a:p>
        </p:txBody>
      </p:sp>
    </p:spTree>
    <p:extLst>
      <p:ext uri="{BB962C8B-B14F-4D97-AF65-F5344CB8AC3E}">
        <p14:creationId xmlns:p14="http://schemas.microsoft.com/office/powerpoint/2010/main" val="3970839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tx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1117309" y="226423"/>
            <a:ext cx="9729631" cy="1397000"/>
          </a:xfrm>
        </p:spPr>
        <p:txBody>
          <a:bodyPr rtlCol="0">
            <a:normAutofit/>
          </a:bodyPr>
          <a:lstStyle/>
          <a:p>
            <a:r>
              <a:rPr lang="ru-RU" dirty="0">
                <a:solidFill>
                  <a:schemeClr val="bg1"/>
                </a:solidFill>
              </a:rPr>
              <a:t>Советская культура</a:t>
            </a:r>
            <a:br>
              <a:rPr lang="ru-RU" dirty="0">
                <a:solidFill>
                  <a:schemeClr val="bg1"/>
                </a:solidFill>
              </a:rPr>
            </a:br>
            <a:r>
              <a:rPr lang="ru-RU" dirty="0">
                <a:solidFill>
                  <a:schemeClr val="bg1"/>
                </a:solidFill>
              </a:rPr>
              <a:t>конца 1960-х - 1980-х гг.</a:t>
            </a:r>
          </a:p>
        </p:txBody>
      </p:sp>
      <p:sp>
        <p:nvSpPr>
          <p:cNvPr id="14" name="Объект 13"/>
          <p:cNvSpPr>
            <a:spLocks noGrp="1"/>
          </p:cNvSpPr>
          <p:nvPr>
            <p:ph idx="1"/>
          </p:nvPr>
        </p:nvSpPr>
        <p:spPr>
          <a:xfrm>
            <a:off x="1117840" y="2420888"/>
            <a:ext cx="10157354" cy="4967560"/>
          </a:xfrm>
        </p:spPr>
        <p:txBody>
          <a:bodyPr rtlCol="0">
            <a:normAutofit/>
          </a:bodyPr>
          <a:lstStyle/>
          <a:p>
            <a:pPr marL="0" indent="0">
              <a:buNone/>
            </a:pPr>
            <a:r>
              <a:rPr lang="ru-RU" dirty="0">
                <a:solidFill>
                  <a:schemeClr val="tx2"/>
                </a:solidFill>
              </a:rPr>
              <a:t>С завершением периода «оттепели» КПСС пыталась ужесточить контроль над сферой духовной жизни общества. Инструментами выступала партийно-государственная монополия на издательскую деятельность, кино-, радио- и телевизионные каналы. Многих писателей и поэтов, рассматривавших советскую действительность в стиле критического реализма ждали публичное осуждение и изгнание.</a:t>
            </a:r>
          </a:p>
        </p:txBody>
      </p:sp>
    </p:spTree>
    <p:extLst>
      <p:ext uri="{BB962C8B-B14F-4D97-AF65-F5344CB8AC3E}">
        <p14:creationId xmlns:p14="http://schemas.microsoft.com/office/powerpoint/2010/main" val="2126396979"/>
      </p:ext>
    </p:extLst>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tx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14" name="Объект 13"/>
          <p:cNvSpPr>
            <a:spLocks noGrp="1"/>
          </p:cNvSpPr>
          <p:nvPr>
            <p:ph idx="1"/>
          </p:nvPr>
        </p:nvSpPr>
        <p:spPr>
          <a:xfrm>
            <a:off x="621804" y="476672"/>
            <a:ext cx="5328592" cy="6165304"/>
          </a:xfrm>
        </p:spPr>
        <p:txBody>
          <a:bodyPr rtlCol="0">
            <a:normAutofit/>
          </a:bodyPr>
          <a:lstStyle/>
          <a:p>
            <a:pPr marL="0" indent="0">
              <a:buNone/>
            </a:pPr>
            <a:r>
              <a:rPr lang="ru-RU" dirty="0">
                <a:solidFill>
                  <a:schemeClr val="tx2"/>
                </a:solidFill>
              </a:rPr>
              <a:t>Неоднократно подвергалась критике в партийной печати и возникшая в 1960 - 1970-е г, </a:t>
            </a:r>
            <a:r>
              <a:rPr lang="ru-RU" i="1" dirty="0">
                <a:solidFill>
                  <a:schemeClr val="tx2"/>
                </a:solidFill>
              </a:rPr>
              <a:t>деревенская проза</a:t>
            </a:r>
            <a:r>
              <a:rPr lang="ru-RU" dirty="0">
                <a:solidFill>
                  <a:schemeClr val="tx2"/>
                </a:solidFill>
              </a:rPr>
              <a:t>.</a:t>
            </a:r>
          </a:p>
          <a:p>
            <a:pPr marL="0" indent="0">
              <a:buNone/>
            </a:pPr>
            <a:r>
              <a:rPr lang="ru-RU" dirty="0">
                <a:solidFill>
                  <a:schemeClr val="tx2"/>
                </a:solidFill>
              </a:rPr>
              <a:t>Она открывала читателям особенности жизни русской деревни, ее истории, традиций. В этих произведениях затрагивались острые социальные проблемы, побуждая читателя задуматься, отвечает ли проводимая правящей партией политика в отношении крестьянства его интересам.</a:t>
            </a:r>
          </a:p>
        </p:txBody>
      </p:sp>
      <p:pic>
        <p:nvPicPr>
          <p:cNvPr id="5122" name="Picture 2" descr="Картинки по запросу деревенская проза распути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6380" y="1232072"/>
            <a:ext cx="5938837" cy="4654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024149"/>
      </p:ext>
    </p:extLst>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tx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14" name="Объект 13"/>
          <p:cNvSpPr>
            <a:spLocks noGrp="1"/>
          </p:cNvSpPr>
          <p:nvPr>
            <p:ph idx="1"/>
          </p:nvPr>
        </p:nvSpPr>
        <p:spPr>
          <a:xfrm>
            <a:off x="909836" y="548680"/>
            <a:ext cx="10157354" cy="6120680"/>
          </a:xfrm>
        </p:spPr>
        <p:txBody>
          <a:bodyPr rtlCol="0">
            <a:normAutofit/>
          </a:bodyPr>
          <a:lstStyle/>
          <a:p>
            <a:pPr marL="0" indent="0">
              <a:buNone/>
            </a:pPr>
            <a:r>
              <a:rPr lang="ru-RU" dirty="0">
                <a:solidFill>
                  <a:schemeClr val="tx2"/>
                </a:solidFill>
              </a:rPr>
              <a:t>Политика репрессий и "осуждений" в отношении свободомыслящей интеллигенции ускорила падение режима КПСС. Общественное мнение СССР не могло принять и понять утверждения партийных идеологов, что любимые многими писатели и поэты враждебно относятся к родной стране, сотрудничают с зарубежными спецслужбами.</a:t>
            </a:r>
          </a:p>
          <a:p>
            <a:pPr marL="0" indent="0">
              <a:buNone/>
            </a:pPr>
            <a:r>
              <a:rPr lang="ru-RU" dirty="0">
                <a:solidFill>
                  <a:schemeClr val="tx2"/>
                </a:solidFill>
              </a:rPr>
              <a:t>Карательным органам не удалось изолировать общество от духовного влияния оппозиционно настроенных интеллектуалов. Изданные на Западе, переписываемые от руки их произведения распространялись огромными тиражами. Даже многие классики советской литературы, имеющие официальные призвания писали «в стол». Их работы также доходили до читателей, передаваясь на рук в руки.</a:t>
            </a:r>
          </a:p>
        </p:txBody>
      </p:sp>
    </p:spTree>
    <p:extLst>
      <p:ext uri="{BB962C8B-B14F-4D97-AF65-F5344CB8AC3E}">
        <p14:creationId xmlns:p14="http://schemas.microsoft.com/office/powerpoint/2010/main" val="3890879361"/>
      </p:ext>
    </p:extLst>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tx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14" name="Объект 13"/>
          <p:cNvSpPr>
            <a:spLocks noGrp="1"/>
          </p:cNvSpPr>
          <p:nvPr>
            <p:ph idx="1"/>
          </p:nvPr>
        </p:nvSpPr>
        <p:spPr>
          <a:xfrm>
            <a:off x="491500" y="548680"/>
            <a:ext cx="5328592" cy="6120680"/>
          </a:xfrm>
        </p:spPr>
        <p:txBody>
          <a:bodyPr rtlCol="0">
            <a:normAutofit/>
          </a:bodyPr>
          <a:lstStyle/>
          <a:p>
            <a:pPr marL="0" indent="0">
              <a:buNone/>
            </a:pPr>
            <a:r>
              <a:rPr lang="ru-RU" dirty="0">
                <a:solidFill>
                  <a:schemeClr val="tx2"/>
                </a:solidFill>
              </a:rPr>
              <a:t>Постепенно менялся духовный климат в обществе. В 1980-е среди значительной части творческой интеллигенции как в СССР, так и в странах Восточной Европы возникла даже своего рода мода на проявление диссидентских настроений. Песни таких постов и исполнителей, как В. С. Высоцкий, Б.Ш. Окуджава, хотя они и не одобрялись властями, тиражировались на аудиокассетах и исполнились многочисленными поклонниками.</a:t>
            </a:r>
          </a:p>
        </p:txBody>
      </p:sp>
      <p:pic>
        <p:nvPicPr>
          <p:cNvPr id="6146" name="Picture 2" descr="https://upload.wikimedia.org/wikipedia/commons/thumb/0/02/Soviet_dissidents_in_Munich.jpg/1024px-Soviet_dissidents_in_Muni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0939" y="1427285"/>
            <a:ext cx="5857248" cy="3992538"/>
          </a:xfrm>
          <a:prstGeom prst="rect">
            <a:avLst/>
          </a:prstGeom>
          <a:noFill/>
          <a:extLst>
            <a:ext uri="{909E8E84-426E-40DD-AFC4-6F175D3DCCD1}">
              <a14:hiddenFill xmlns:a14="http://schemas.microsoft.com/office/drawing/2010/main">
                <a:solidFill>
                  <a:srgbClr val="FFFFFF"/>
                </a:solidFill>
              </a14:hiddenFill>
            </a:ext>
          </a:extLst>
        </p:spPr>
      </p:pic>
      <p:sp>
        <p:nvSpPr>
          <p:cNvPr id="4" name="Объект 13"/>
          <p:cNvSpPr txBox="1">
            <a:spLocks/>
          </p:cNvSpPr>
          <p:nvPr/>
        </p:nvSpPr>
        <p:spPr>
          <a:xfrm>
            <a:off x="7318548" y="5419823"/>
            <a:ext cx="4358792" cy="547045"/>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9pPr>
          </a:lstStyle>
          <a:p>
            <a:pPr marL="0" indent="0" algn="r">
              <a:buNone/>
            </a:pPr>
            <a:r>
              <a:rPr lang="ru-RU" sz="1400" dirty="0">
                <a:solidFill>
                  <a:schemeClr val="bg1"/>
                </a:solidFill>
              </a:rPr>
              <a:t>Юлия Вишневская, Людмила Алексеева, Дина Каминская и </a:t>
            </a:r>
            <a:r>
              <a:rPr lang="ru-RU" sz="1400" dirty="0" err="1">
                <a:solidFill>
                  <a:schemeClr val="bg1"/>
                </a:solidFill>
              </a:rPr>
              <a:t>Кронид</a:t>
            </a:r>
            <a:r>
              <a:rPr lang="ru-RU" sz="1400" dirty="0">
                <a:solidFill>
                  <a:schemeClr val="bg1"/>
                </a:solidFill>
              </a:rPr>
              <a:t> Любарский</a:t>
            </a:r>
          </a:p>
        </p:txBody>
      </p:sp>
    </p:spTree>
    <p:extLst>
      <p:ext uri="{BB962C8B-B14F-4D97-AF65-F5344CB8AC3E}">
        <p14:creationId xmlns:p14="http://schemas.microsoft.com/office/powerpoint/2010/main" val="693424269"/>
      </p:ext>
    </p:extLst>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tx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14" name="Объект 13"/>
          <p:cNvSpPr>
            <a:spLocks noGrp="1"/>
          </p:cNvSpPr>
          <p:nvPr>
            <p:ph idx="1"/>
          </p:nvPr>
        </p:nvSpPr>
        <p:spPr>
          <a:xfrm>
            <a:off x="477788" y="548680"/>
            <a:ext cx="6696744" cy="6120680"/>
          </a:xfrm>
        </p:spPr>
        <p:txBody>
          <a:bodyPr rtlCol="0">
            <a:normAutofit/>
          </a:bodyPr>
          <a:lstStyle/>
          <a:p>
            <a:pPr marL="0" indent="0">
              <a:buNone/>
            </a:pPr>
            <a:r>
              <a:rPr lang="ru-RU" dirty="0">
                <a:solidFill>
                  <a:schemeClr val="tx2"/>
                </a:solidFill>
              </a:rPr>
              <a:t>С началом процессов перестройки и предоставления большей свободы творчества духовная жизнь СССР вступила в полосу расцвета. Без ограничений стали издаваться труды зарубежных отечественных авторов 1920 -1970-х в том числе и эмигрировавших за границу. Были изданы романы Д.А. Гранина, B.Д. Дудинцева, А.Н. Рыбакова, произведения А.И. Солженицына и другие работы, содержащие беспощадную критику сталинизма и советского режима.</a:t>
            </a:r>
          </a:p>
          <a:p>
            <a:pPr marL="0" indent="0">
              <a:buNone/>
            </a:pPr>
            <a:r>
              <a:rPr lang="ru-RU" dirty="0">
                <a:solidFill>
                  <a:schemeClr val="tx2"/>
                </a:solidFill>
              </a:rPr>
              <a:t>Началось издание прозы и поэзии эмигрантов 1970-х г. Впоследствии многие из них вернулись в Россию.</a:t>
            </a:r>
          </a:p>
        </p:txBody>
      </p:sp>
      <p:pic>
        <p:nvPicPr>
          <p:cNvPr id="7170" name="Picture 2" descr="Картинки по запросу Д.А. Гранина зубр"/>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2564" y="332656"/>
            <a:ext cx="1905000" cy="30194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Картинки по запросу белые одежды"/>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5596" y="332656"/>
            <a:ext cx="1880425" cy="301942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Картинки по запросу дети арбата книга"/>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42684" y="3855155"/>
            <a:ext cx="1905000" cy="2814205"/>
          </a:xfrm>
          <a:prstGeom prst="rect">
            <a:avLst/>
          </a:prstGeom>
          <a:noFill/>
          <a:extLst>
            <a:ext uri="{909E8E84-426E-40DD-AFC4-6F175D3DCCD1}">
              <a14:hiddenFill xmlns:a14="http://schemas.microsoft.com/office/drawing/2010/main">
                <a:solidFill>
                  <a:srgbClr val="FFFFFF"/>
                </a:solidFill>
              </a14:hiddenFill>
            </a:ext>
          </a:extLst>
        </p:spPr>
      </p:pic>
      <p:sp>
        <p:nvSpPr>
          <p:cNvPr id="6" name="Объект 13"/>
          <p:cNvSpPr txBox="1">
            <a:spLocks/>
          </p:cNvSpPr>
          <p:nvPr/>
        </p:nvSpPr>
        <p:spPr>
          <a:xfrm>
            <a:off x="7315788" y="3363790"/>
            <a:ext cx="4358792" cy="547045"/>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9pPr>
          </a:lstStyle>
          <a:p>
            <a:pPr marL="0" indent="0" algn="ctr">
              <a:buNone/>
            </a:pPr>
            <a:r>
              <a:rPr lang="ru-RU" sz="1600" dirty="0">
                <a:solidFill>
                  <a:schemeClr val="bg1"/>
                </a:solidFill>
              </a:rPr>
              <a:t>Изданные романы</a:t>
            </a:r>
          </a:p>
        </p:txBody>
      </p:sp>
    </p:spTree>
    <p:extLst>
      <p:ext uri="{BB962C8B-B14F-4D97-AF65-F5344CB8AC3E}">
        <p14:creationId xmlns:p14="http://schemas.microsoft.com/office/powerpoint/2010/main" val="678685613"/>
      </p:ext>
    </p:extLst>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tx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14" name="Объект 13"/>
          <p:cNvSpPr>
            <a:spLocks noGrp="1"/>
          </p:cNvSpPr>
          <p:nvPr>
            <p:ph idx="1"/>
          </p:nvPr>
        </p:nvSpPr>
        <p:spPr>
          <a:xfrm>
            <a:off x="795435" y="1844824"/>
            <a:ext cx="10373378" cy="4680520"/>
          </a:xfrm>
        </p:spPr>
        <p:txBody>
          <a:bodyPr rtlCol="0">
            <a:normAutofit/>
          </a:bodyPr>
          <a:lstStyle/>
          <a:p>
            <a:pPr marL="0" indent="0">
              <a:buNone/>
            </a:pPr>
            <a:r>
              <a:rPr lang="ru-RU" dirty="0">
                <a:solidFill>
                  <a:schemeClr val="tx2"/>
                </a:solidFill>
              </a:rPr>
              <a:t>После нескольких десятилетий духовного голода, когда любая свежая мысль вызывала бурный отклик в обществе, для многих граждан России его открытость оказалась неожиданной. Они были не готовы критически воспринять огромный массив информации, которая внезапно стала доступной.</a:t>
            </a:r>
          </a:p>
          <a:p>
            <a:pPr marL="0" indent="0">
              <a:buNone/>
            </a:pPr>
            <a:r>
              <a:rPr lang="ru-RU" dirty="0">
                <a:solidFill>
                  <a:schemeClr val="tx2"/>
                </a:solidFill>
              </a:rPr>
              <a:t>С отменой в России всякой цензуры страна стала частью того мирового информационно-культурного пространства, в котором господствует массовая культура.. Благодаря кинопрокату и телевидению миллионы россиян смогли ознакомиться с продукцией зарубежных «фабрик грёз».</a:t>
            </a:r>
          </a:p>
        </p:txBody>
      </p:sp>
      <p:sp>
        <p:nvSpPr>
          <p:cNvPr id="3" name="Заголовок 12"/>
          <p:cNvSpPr>
            <a:spLocks noGrp="1"/>
          </p:cNvSpPr>
          <p:nvPr>
            <p:ph type="title"/>
          </p:nvPr>
        </p:nvSpPr>
        <p:spPr>
          <a:xfrm>
            <a:off x="1117308" y="260648"/>
            <a:ext cx="9729631" cy="1397000"/>
          </a:xfrm>
        </p:spPr>
        <p:txBody>
          <a:bodyPr rtlCol="0">
            <a:normAutofit/>
          </a:bodyPr>
          <a:lstStyle/>
          <a:p>
            <a:r>
              <a:rPr lang="ru-RU" dirty="0">
                <a:solidFill>
                  <a:schemeClr val="bg1"/>
                </a:solidFill>
              </a:rPr>
              <a:t>Духовная жизнь демократической России</a:t>
            </a:r>
          </a:p>
        </p:txBody>
      </p:sp>
    </p:spTree>
    <p:extLst>
      <p:ext uri="{BB962C8B-B14F-4D97-AF65-F5344CB8AC3E}">
        <p14:creationId xmlns:p14="http://schemas.microsoft.com/office/powerpoint/2010/main" val="3532584876"/>
      </p:ext>
    </p:extLst>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tx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14" name="Объект 13"/>
          <p:cNvSpPr>
            <a:spLocks noGrp="1"/>
          </p:cNvSpPr>
          <p:nvPr>
            <p:ph idx="1"/>
          </p:nvPr>
        </p:nvSpPr>
        <p:spPr>
          <a:xfrm>
            <a:off x="909836" y="548680"/>
            <a:ext cx="10157354" cy="6048672"/>
          </a:xfrm>
        </p:spPr>
        <p:txBody>
          <a:bodyPr rtlCol="0">
            <a:normAutofit/>
          </a:bodyPr>
          <a:lstStyle/>
          <a:p>
            <a:pPr marL="0" indent="0">
              <a:buNone/>
            </a:pPr>
            <a:r>
              <a:rPr lang="ru-RU" dirty="0">
                <a:solidFill>
                  <a:schemeClr val="tx2"/>
                </a:solidFill>
              </a:rPr>
              <a:t>В  сложной экономической ситуации начала 1990-х гг. возможности государственной поддержки творческих союзов, театров, киностудий, многих направлений науки, спорта сократились. Это вызвало недовольство представителей творческой интеллигенции. В то же время в условиях открытости общества многие деятели российской театральной, художественной, музыкальной, спортивной элиты заключали контракты на работу за рубежом.</a:t>
            </a:r>
          </a:p>
          <a:p>
            <a:pPr marL="0" indent="0">
              <a:buNone/>
            </a:pPr>
            <a:r>
              <a:rPr lang="ru-RU" dirty="0">
                <a:solidFill>
                  <a:schemeClr val="tx2"/>
                </a:solidFill>
              </a:rPr>
              <a:t>Положение начало меняться в конце 1990-х гг. Благодаря усилиям общественности, реорганизации творческих союзов в стране появились сотни художественных галерей, музеи открыли свои залы для новых выставочных экспозиций. Сложились оригинальные творческие театральные и музыкальные коллективы. Предпринимались попытки синтеза достижений постмодернизма традициями отечественного искусства.</a:t>
            </a:r>
          </a:p>
        </p:txBody>
      </p:sp>
    </p:spTree>
    <p:extLst>
      <p:ext uri="{BB962C8B-B14F-4D97-AF65-F5344CB8AC3E}">
        <p14:creationId xmlns:p14="http://schemas.microsoft.com/office/powerpoint/2010/main" val="1760206530"/>
      </p:ext>
    </p:extLst>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tx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14" name="Объект 13"/>
          <p:cNvSpPr>
            <a:spLocks noGrp="1"/>
          </p:cNvSpPr>
          <p:nvPr>
            <p:ph idx="1"/>
          </p:nvPr>
        </p:nvSpPr>
        <p:spPr>
          <a:xfrm>
            <a:off x="909836" y="548680"/>
            <a:ext cx="10157354" cy="2664296"/>
          </a:xfrm>
        </p:spPr>
        <p:txBody>
          <a:bodyPr rtlCol="0">
            <a:normAutofit/>
          </a:bodyPr>
          <a:lstStyle/>
          <a:p>
            <a:pPr marL="0" indent="0">
              <a:buNone/>
            </a:pPr>
            <a:r>
              <a:rPr lang="ru-RU" dirty="0">
                <a:solidFill>
                  <a:schemeClr val="tx2"/>
                </a:solidFill>
              </a:rPr>
              <a:t>В живописи и скульптуре большую известность завоевал З.К. Церетели, автор многих композиций в Москве и за рубежом. Традиции самобытности в русском изобразительном искусстве отстаивает И. С. Глазунов, основатель Российской академии живописи, ваяния и зодчества. Широкого признания добились скульптор и художник М.М. Шемякин, портретист А.М. Шилов и др.</a:t>
            </a:r>
          </a:p>
        </p:txBody>
      </p:sp>
      <p:pic>
        <p:nvPicPr>
          <p:cNvPr id="8194" name="Picture 2" descr="Картинки по запросу И. С. Глазунов"/>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3321" y="3194489"/>
            <a:ext cx="2118352" cy="324029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Картинки по запросу М.М. Шемякин"/>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3394" y="3194489"/>
            <a:ext cx="2454768" cy="3240294"/>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Картинки по запросу А.М. Шилов"/>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31393" y="3212976"/>
            <a:ext cx="2711959" cy="3221807"/>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Картинки по запросу З.К. Церетели"/>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9836" y="3212976"/>
            <a:ext cx="2293926" cy="322180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68667" y="6435392"/>
            <a:ext cx="2376264" cy="338554"/>
          </a:xfrm>
          <a:prstGeom prst="rect">
            <a:avLst/>
          </a:prstGeom>
          <a:noFill/>
        </p:spPr>
        <p:txBody>
          <a:bodyPr wrap="square" rtlCol="0">
            <a:spAutoFit/>
          </a:bodyPr>
          <a:lstStyle/>
          <a:p>
            <a:pPr algn="ctr"/>
            <a:r>
              <a:rPr lang="ru-RU" sz="1600" dirty="0">
                <a:solidFill>
                  <a:schemeClr val="tx2"/>
                </a:solidFill>
              </a:rPr>
              <a:t>З.К. Церетели</a:t>
            </a:r>
            <a:endParaRPr lang="ru-RU" sz="1600" dirty="0"/>
          </a:p>
        </p:txBody>
      </p:sp>
      <p:sp>
        <p:nvSpPr>
          <p:cNvPr id="8" name="TextBox 7"/>
          <p:cNvSpPr txBox="1"/>
          <p:nvPr/>
        </p:nvSpPr>
        <p:spPr>
          <a:xfrm>
            <a:off x="3385409" y="6434783"/>
            <a:ext cx="2376264" cy="338554"/>
          </a:xfrm>
          <a:prstGeom prst="rect">
            <a:avLst/>
          </a:prstGeom>
          <a:noFill/>
        </p:spPr>
        <p:txBody>
          <a:bodyPr wrap="square" rtlCol="0">
            <a:spAutoFit/>
          </a:bodyPr>
          <a:lstStyle/>
          <a:p>
            <a:pPr algn="ctr"/>
            <a:r>
              <a:rPr lang="ru-RU" sz="1600" dirty="0">
                <a:solidFill>
                  <a:schemeClr val="tx2"/>
                </a:solidFill>
              </a:rPr>
              <a:t>И. С. Глазунов</a:t>
            </a:r>
            <a:endParaRPr lang="ru-RU" sz="1600" dirty="0"/>
          </a:p>
        </p:txBody>
      </p:sp>
      <p:sp>
        <p:nvSpPr>
          <p:cNvPr id="9" name="TextBox 8"/>
          <p:cNvSpPr txBox="1"/>
          <p:nvPr/>
        </p:nvSpPr>
        <p:spPr>
          <a:xfrm>
            <a:off x="6202646" y="6434783"/>
            <a:ext cx="2376264" cy="338554"/>
          </a:xfrm>
          <a:prstGeom prst="rect">
            <a:avLst/>
          </a:prstGeom>
          <a:noFill/>
        </p:spPr>
        <p:txBody>
          <a:bodyPr wrap="square" rtlCol="0">
            <a:spAutoFit/>
          </a:bodyPr>
          <a:lstStyle/>
          <a:p>
            <a:pPr algn="ctr"/>
            <a:r>
              <a:rPr lang="ru-RU" sz="1600" dirty="0">
                <a:solidFill>
                  <a:schemeClr val="tx2"/>
                </a:solidFill>
              </a:rPr>
              <a:t>М.М. Шемякин</a:t>
            </a:r>
            <a:endParaRPr lang="ru-RU" sz="1600" dirty="0"/>
          </a:p>
        </p:txBody>
      </p:sp>
      <p:sp>
        <p:nvSpPr>
          <p:cNvPr id="10" name="TextBox 9"/>
          <p:cNvSpPr txBox="1"/>
          <p:nvPr/>
        </p:nvSpPr>
        <p:spPr>
          <a:xfrm>
            <a:off x="9099240" y="6434783"/>
            <a:ext cx="2376264" cy="338554"/>
          </a:xfrm>
          <a:prstGeom prst="rect">
            <a:avLst/>
          </a:prstGeom>
          <a:noFill/>
        </p:spPr>
        <p:txBody>
          <a:bodyPr wrap="square" rtlCol="0">
            <a:spAutoFit/>
          </a:bodyPr>
          <a:lstStyle/>
          <a:p>
            <a:pPr algn="ctr"/>
            <a:r>
              <a:rPr lang="ru-RU" sz="1600" dirty="0">
                <a:solidFill>
                  <a:schemeClr val="tx2"/>
                </a:solidFill>
              </a:rPr>
              <a:t>А.М. Шилов</a:t>
            </a:r>
            <a:endParaRPr lang="ru-RU" sz="1600" dirty="0"/>
          </a:p>
        </p:txBody>
      </p:sp>
    </p:spTree>
    <p:extLst>
      <p:ext uri="{BB962C8B-B14F-4D97-AF65-F5344CB8AC3E}">
        <p14:creationId xmlns:p14="http://schemas.microsoft.com/office/powerpoint/2010/main" val="2819762240"/>
      </p:ext>
    </p:extLst>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tx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1117309" y="226423"/>
            <a:ext cx="9729631" cy="1397000"/>
          </a:xfrm>
        </p:spPr>
        <p:txBody>
          <a:bodyPr rtlCol="0"/>
          <a:lstStyle/>
          <a:p>
            <a:r>
              <a:rPr lang="ru-RU" dirty="0">
                <a:solidFill>
                  <a:schemeClr val="bg1"/>
                </a:solidFill>
              </a:rPr>
              <a:t>Духовное развитие в период «оттепели» в СССР</a:t>
            </a:r>
          </a:p>
        </p:txBody>
      </p:sp>
      <p:sp>
        <p:nvSpPr>
          <p:cNvPr id="14" name="Объект 13"/>
          <p:cNvSpPr>
            <a:spLocks noGrp="1"/>
          </p:cNvSpPr>
          <p:nvPr>
            <p:ph idx="1"/>
          </p:nvPr>
        </p:nvSpPr>
        <p:spPr>
          <a:xfrm>
            <a:off x="1117309" y="1701800"/>
            <a:ext cx="10157354" cy="1871216"/>
          </a:xfrm>
        </p:spPr>
        <p:txBody>
          <a:bodyPr rtlCol="0"/>
          <a:lstStyle/>
          <a:p>
            <a:pPr marL="0" indent="0">
              <a:buNone/>
            </a:pPr>
            <a:r>
              <a:rPr lang="ru-RU" dirty="0">
                <a:solidFill>
                  <a:schemeClr val="tx2"/>
                </a:solidFill>
              </a:rPr>
              <a:t>С разоблачением преступлений сталинизма на XX съезде КПСС в отечественной литературе, благодаря ослаблению цензуры, начало набирать силу течение критического реализма, правдиво отражавшее долгое время замалчивавшийся стороны жизни советского общества.</a:t>
            </a: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2124" y="3573016"/>
            <a:ext cx="5394987" cy="3034680"/>
          </a:xfrm>
          <a:prstGeom prst="rect">
            <a:avLst/>
          </a:prstGeom>
        </p:spPr>
      </p:pic>
    </p:spTree>
    <p:extLst>
      <p:ext uri="{BB962C8B-B14F-4D97-AF65-F5344CB8AC3E}">
        <p14:creationId xmlns:p14="http://schemas.microsoft.com/office/powerpoint/2010/main" val="711182959"/>
      </p:ext>
    </p:extLst>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tx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14" name="Объект 13"/>
          <p:cNvSpPr>
            <a:spLocks noGrp="1"/>
          </p:cNvSpPr>
          <p:nvPr>
            <p:ph idx="1"/>
          </p:nvPr>
        </p:nvSpPr>
        <p:spPr>
          <a:xfrm>
            <a:off x="477788" y="476672"/>
            <a:ext cx="7776864" cy="6048672"/>
          </a:xfrm>
        </p:spPr>
        <p:txBody>
          <a:bodyPr rtlCol="0">
            <a:normAutofit/>
          </a:bodyPr>
          <a:lstStyle/>
          <a:p>
            <a:pPr marL="0" indent="0">
              <a:buNone/>
            </a:pPr>
            <a:r>
              <a:rPr lang="ru-RU" dirty="0">
                <a:solidFill>
                  <a:schemeClr val="tx2"/>
                </a:solidFill>
              </a:rPr>
              <a:t>Российское киноискусство достигло немалых успехов. Фильмы Н.С. Михалкова «Утомленные солнцем» и «Сибирский цирюльник» с их новым осмыслением традиций российской и советской жизни получили высокую оценку зрителей. Большую популярность завоевали документальные ленты, раскрывающие малоизвестные эпизоды отечественной истории.</a:t>
            </a:r>
          </a:p>
          <a:p>
            <a:pPr marL="0" indent="0">
              <a:buNone/>
            </a:pPr>
            <a:r>
              <a:rPr lang="ru-RU" dirty="0">
                <a:solidFill>
                  <a:schemeClr val="tx2"/>
                </a:solidFill>
              </a:rPr>
              <a:t>В 2004-2007 пт. появились первые отечественные высокобюджетные фильмы, в которых использовались передовые компьютерные технологии и спецэффекты (блокбастеры). «Ночной дозор», «Турецкий гамбит», «9 рота», «Волкодав» имели беспрецедентный для современной России кассовый успех.</a:t>
            </a:r>
          </a:p>
        </p:txBody>
      </p:sp>
      <p:pic>
        <p:nvPicPr>
          <p:cNvPr id="9218" name="Picture 2" descr="Похожее изображен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4652" y="866800"/>
            <a:ext cx="1791071" cy="238809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Картинки по запросу Сибирский цирюльник"/>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98868" y="848947"/>
            <a:ext cx="1780058" cy="2397146"/>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Картинки по запросу Ночной дозор"/>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2644" y="3767336"/>
            <a:ext cx="1791071" cy="2686606"/>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Картинки по запросу Турецкий гамбит"/>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47554" y="3767336"/>
            <a:ext cx="1882685" cy="2686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168753"/>
      </p:ext>
    </p:extLst>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grayscl/>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77788" y="1412776"/>
            <a:ext cx="7632848" cy="4524315"/>
          </a:xfrm>
          <a:prstGeom prst="rect">
            <a:avLst/>
          </a:prstGeom>
          <a:noFill/>
        </p:spPr>
        <p:txBody>
          <a:bodyPr wrap="square" rtlCol="0">
            <a:spAutoFit/>
          </a:bodyPr>
          <a:lstStyle/>
          <a:p>
            <a:r>
              <a:rPr lang="ru-RU" dirty="0">
                <a:solidFill>
                  <a:schemeClr val="tx2"/>
                </a:solidFill>
              </a:rPr>
              <a:t>Широкое распространение получил жанр детектива, приобретший своих почитателей. Некоторые произведения, созданные в жанре детектива, легли в основу многочисленных телевизионных сериалов, которые завоевали миллионную аудиторию.</a:t>
            </a:r>
          </a:p>
          <a:p>
            <a:endParaRPr lang="ru-RU" dirty="0">
              <a:solidFill>
                <a:schemeClr val="tx2"/>
              </a:solidFill>
            </a:endParaRPr>
          </a:p>
          <a:p>
            <a:r>
              <a:rPr lang="ru-RU" dirty="0">
                <a:solidFill>
                  <a:schemeClr val="tx2"/>
                </a:solidFill>
              </a:rPr>
              <a:t>Компьютерная графика, телевизионная реклама. музыкальные видеоклипы стали неотъемлемой частью современной отечественной массовой культуры.</a:t>
            </a:r>
          </a:p>
          <a:p>
            <a:endParaRPr lang="ru-RU" dirty="0"/>
          </a:p>
        </p:txBody>
      </p:sp>
    </p:spTree>
    <p:extLst>
      <p:ext uri="{BB962C8B-B14F-4D97-AF65-F5344CB8AC3E}">
        <p14:creationId xmlns:p14="http://schemas.microsoft.com/office/powerpoint/2010/main" val="1997697987"/>
      </p:ext>
    </p:extLst>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tx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335936" y="980728"/>
            <a:ext cx="8352926" cy="5112568"/>
          </a:xfrm>
        </p:spPr>
        <p:txBody>
          <a:bodyPr>
            <a:normAutofit/>
          </a:bodyPr>
          <a:lstStyle/>
          <a:p>
            <a:pPr marL="0" indent="0">
              <a:buNone/>
            </a:pPr>
            <a:r>
              <a:rPr lang="ru-RU" b="1" dirty="0">
                <a:solidFill>
                  <a:schemeClr val="tx2"/>
                </a:solidFill>
              </a:rPr>
              <a:t>А. И. Солженицын</a:t>
            </a:r>
          </a:p>
          <a:p>
            <a:pPr marL="0" indent="0">
              <a:buNone/>
            </a:pPr>
            <a:r>
              <a:rPr lang="ru-RU" dirty="0">
                <a:solidFill>
                  <a:schemeClr val="tx2"/>
                </a:solidFill>
              </a:rPr>
              <a:t>Опубликовал в СССР </a:t>
            </a:r>
          </a:p>
          <a:p>
            <a:r>
              <a:rPr lang="ru-RU" i="1" dirty="0">
                <a:solidFill>
                  <a:schemeClr val="tx2"/>
                </a:solidFill>
              </a:rPr>
              <a:t>«Один день Ивана Денисовича»</a:t>
            </a:r>
          </a:p>
          <a:p>
            <a:r>
              <a:rPr lang="ru-RU" i="1" dirty="0">
                <a:solidFill>
                  <a:schemeClr val="tx2"/>
                </a:solidFill>
              </a:rPr>
              <a:t>«Раковый корпус»</a:t>
            </a:r>
            <a:endParaRPr lang="ru-RU" dirty="0">
              <a:solidFill>
                <a:schemeClr val="tx2"/>
              </a:solidFill>
            </a:endParaRPr>
          </a:p>
          <a:p>
            <a:pPr marL="0" indent="0">
              <a:buNone/>
            </a:pPr>
            <a:r>
              <a:rPr lang="ru-RU" dirty="0">
                <a:solidFill>
                  <a:schemeClr val="tx2"/>
                </a:solidFill>
              </a:rPr>
              <a:t>В 1970 г. он был удостоен </a:t>
            </a:r>
            <a:r>
              <a:rPr lang="ru-RU" b="1" dirty="0">
                <a:solidFill>
                  <a:schemeClr val="tx2"/>
                </a:solidFill>
              </a:rPr>
              <a:t>Нобелевской, премии</a:t>
            </a:r>
            <a:r>
              <a:rPr lang="ru-RU" dirty="0">
                <a:solidFill>
                  <a:schemeClr val="tx2"/>
                </a:solidFill>
              </a:rPr>
              <a:t>.</a:t>
            </a:r>
          </a:p>
          <a:p>
            <a:pPr marL="0" indent="0">
              <a:buNone/>
            </a:pPr>
            <a:r>
              <a:rPr lang="ru-RU" dirty="0">
                <a:solidFill>
                  <a:schemeClr val="tx2"/>
                </a:solidFill>
              </a:rPr>
              <a:t>Последующие работы, в которых он, в частности, описал историю ГУЛАГа и показал истоки преступлений сталинского режима, </a:t>
            </a:r>
            <a:r>
              <a:rPr lang="ru-RU" b="1" dirty="0">
                <a:solidFill>
                  <a:schemeClr val="tx2"/>
                </a:solidFill>
              </a:rPr>
              <a:t>в СССР изданы не были</a:t>
            </a:r>
            <a:r>
              <a:rPr lang="ru-RU" dirty="0">
                <a:solidFill>
                  <a:schemeClr val="tx2"/>
                </a:solidFill>
              </a:rPr>
              <a:t>, а сам Солженицын вынужден был </a:t>
            </a:r>
            <a:r>
              <a:rPr lang="ru-RU" b="1" dirty="0">
                <a:solidFill>
                  <a:schemeClr val="tx2"/>
                </a:solidFill>
              </a:rPr>
              <a:t>эмигрировать.</a:t>
            </a: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8862" y="260648"/>
            <a:ext cx="3164027" cy="4619018"/>
          </a:xfrm>
          <a:prstGeom prst="rect">
            <a:avLst/>
          </a:prstGeom>
        </p:spPr>
      </p:pic>
      <p:sp>
        <p:nvSpPr>
          <p:cNvPr id="2" name="TextBox 1"/>
          <p:cNvSpPr txBox="1"/>
          <p:nvPr/>
        </p:nvSpPr>
        <p:spPr>
          <a:xfrm>
            <a:off x="9406780" y="5013176"/>
            <a:ext cx="2160240" cy="338554"/>
          </a:xfrm>
          <a:prstGeom prst="rect">
            <a:avLst/>
          </a:prstGeom>
          <a:noFill/>
        </p:spPr>
        <p:txBody>
          <a:bodyPr wrap="square" rtlCol="0">
            <a:spAutoFit/>
          </a:bodyPr>
          <a:lstStyle/>
          <a:p>
            <a:pPr algn="ctr"/>
            <a:r>
              <a:rPr lang="ru-RU" sz="1600" i="1" dirty="0">
                <a:solidFill>
                  <a:schemeClr val="bg1"/>
                </a:solidFill>
              </a:rPr>
              <a:t>А. И. Солженицын</a:t>
            </a:r>
          </a:p>
        </p:txBody>
      </p:sp>
    </p:spTree>
    <p:extLst>
      <p:ext uri="{BB962C8B-B14F-4D97-AF65-F5344CB8AC3E}">
        <p14:creationId xmlns:p14="http://schemas.microsoft.com/office/powerpoint/2010/main" val="2474917317"/>
      </p:ext>
    </p:extLst>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tx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14" name="Объект 13"/>
          <p:cNvSpPr>
            <a:spLocks noGrp="1"/>
          </p:cNvSpPr>
          <p:nvPr>
            <p:ph idx="1"/>
          </p:nvPr>
        </p:nvSpPr>
        <p:spPr>
          <a:xfrm>
            <a:off x="351283" y="89248"/>
            <a:ext cx="7200800" cy="6768752"/>
          </a:xfrm>
        </p:spPr>
        <p:txBody>
          <a:bodyPr rtlCol="0">
            <a:normAutofit/>
          </a:bodyPr>
          <a:lstStyle/>
          <a:p>
            <a:pPr marL="0" indent="0">
              <a:buNone/>
            </a:pPr>
            <a:r>
              <a:rPr lang="ru-RU" b="1" dirty="0">
                <a:solidFill>
                  <a:schemeClr val="tx2"/>
                </a:solidFill>
              </a:rPr>
              <a:t>В период оттепели</a:t>
            </a:r>
            <a:r>
              <a:rPr lang="ru-RU" dirty="0">
                <a:solidFill>
                  <a:schemeClr val="tx2"/>
                </a:solidFill>
              </a:rPr>
              <a:t>, когда боролись с политическим наследием сталинизма, многие </a:t>
            </a:r>
            <a:r>
              <a:rPr lang="ru-RU" b="1" dirty="0">
                <a:solidFill>
                  <a:schemeClr val="tx2"/>
                </a:solidFill>
              </a:rPr>
              <a:t>запреты</a:t>
            </a:r>
            <a:r>
              <a:rPr lang="ru-RU" dirty="0">
                <a:solidFill>
                  <a:schemeClr val="tx2"/>
                </a:solidFill>
              </a:rPr>
              <a:t> на издание художественных произведений были </a:t>
            </a:r>
            <a:r>
              <a:rPr lang="ru-RU" b="1" dirty="0">
                <a:solidFill>
                  <a:schemeClr val="tx2"/>
                </a:solidFill>
              </a:rPr>
              <a:t>отменены</a:t>
            </a:r>
            <a:r>
              <a:rPr lang="ru-RU" dirty="0">
                <a:solidFill>
                  <a:schemeClr val="tx2"/>
                </a:solidFill>
              </a:rPr>
              <a:t>.</a:t>
            </a:r>
          </a:p>
          <a:p>
            <a:pPr marL="0" indent="0">
              <a:buNone/>
            </a:pPr>
            <a:r>
              <a:rPr lang="ru-RU" dirty="0">
                <a:solidFill>
                  <a:schemeClr val="tx2"/>
                </a:solidFill>
              </a:rPr>
              <a:t>Начали публиковаться стихи A. Ахматовой, С. А. Есенина, М.И. Цветаевой. Отечественные фильмы, в частности таких режиссеров, как С.Ф. Бондарчук, стали представляться на международных кинофестивалях. </a:t>
            </a:r>
          </a:p>
          <a:p>
            <a:pPr marL="0" indent="0">
              <a:buNone/>
            </a:pPr>
            <a:endParaRPr lang="ru-RU" dirty="0">
              <a:solidFill>
                <a:schemeClr val="tx2"/>
              </a:solidFill>
            </a:endParaRPr>
          </a:p>
          <a:p>
            <a:pPr marL="0" indent="0">
              <a:buNone/>
            </a:pPr>
            <a:endParaRPr lang="ru-RU" dirty="0">
              <a:solidFill>
                <a:schemeClr val="tx2"/>
              </a:solidFill>
            </a:endParaRPr>
          </a:p>
        </p:txBody>
      </p:sp>
      <p:pic>
        <p:nvPicPr>
          <p:cNvPr id="1026" name="Picture 2" descr="Картинки по запросу A. Ахматовой"/>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0596" y="500674"/>
            <a:ext cx="2664296" cy="17761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Картинки по запросу С. А. Есенин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10836" y="2373129"/>
            <a:ext cx="1787259" cy="254378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7750596" y="2282799"/>
            <a:ext cx="1309975" cy="307777"/>
          </a:xfrm>
          <a:prstGeom prst="rect">
            <a:avLst/>
          </a:prstGeom>
        </p:spPr>
        <p:txBody>
          <a:bodyPr wrap="none">
            <a:spAutoFit/>
          </a:bodyPr>
          <a:lstStyle/>
          <a:p>
            <a:pPr algn="ctr"/>
            <a:r>
              <a:rPr lang="ru-RU" sz="1400" i="1" dirty="0">
                <a:solidFill>
                  <a:schemeClr val="bg1"/>
                </a:solidFill>
              </a:rPr>
              <a:t>А. Ахматова</a:t>
            </a:r>
          </a:p>
        </p:txBody>
      </p:sp>
      <p:sp>
        <p:nvSpPr>
          <p:cNvPr id="10" name="Прямоугольник 9"/>
          <p:cNvSpPr/>
          <p:nvPr/>
        </p:nvSpPr>
        <p:spPr>
          <a:xfrm>
            <a:off x="10408961" y="4916918"/>
            <a:ext cx="1268296" cy="307777"/>
          </a:xfrm>
          <a:prstGeom prst="rect">
            <a:avLst/>
          </a:prstGeom>
        </p:spPr>
        <p:txBody>
          <a:bodyPr wrap="none">
            <a:spAutoFit/>
          </a:bodyPr>
          <a:lstStyle/>
          <a:p>
            <a:pPr algn="ctr"/>
            <a:r>
              <a:rPr lang="ru-RU" sz="1400" i="1" dirty="0">
                <a:solidFill>
                  <a:schemeClr val="bg1"/>
                </a:solidFill>
              </a:rPr>
              <a:t>С.А. Есенин</a:t>
            </a:r>
          </a:p>
        </p:txBody>
      </p:sp>
    </p:spTree>
    <p:extLst>
      <p:ext uri="{BB962C8B-B14F-4D97-AF65-F5344CB8AC3E}">
        <p14:creationId xmlns:p14="http://schemas.microsoft.com/office/powerpoint/2010/main" val="3915593334"/>
      </p:ext>
    </p:extLst>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08E6190-92BC-4E25-8373-90E5174C46C0}"/>
              </a:ext>
            </a:extLst>
          </p:cNvPr>
          <p:cNvSpPr>
            <a:spLocks noGrp="1"/>
          </p:cNvSpPr>
          <p:nvPr>
            <p:ph idx="1"/>
          </p:nvPr>
        </p:nvSpPr>
        <p:spPr>
          <a:xfrm>
            <a:off x="1117309" y="1701800"/>
            <a:ext cx="6273247" cy="4470400"/>
          </a:xfrm>
        </p:spPr>
        <p:txBody>
          <a:bodyPr/>
          <a:lstStyle/>
          <a:p>
            <a:pPr marL="0" indent="0">
              <a:buNone/>
            </a:pPr>
            <a:r>
              <a:rPr lang="ru-RU" dirty="0">
                <a:solidFill>
                  <a:schemeClr val="tx2"/>
                </a:solidFill>
              </a:rPr>
              <a:t>Звания народных артистов СССР были удостоены музыканты: </a:t>
            </a:r>
          </a:p>
          <a:p>
            <a:pPr marL="0" indent="0">
              <a:buNone/>
            </a:pPr>
            <a:r>
              <a:rPr lang="ru-RU" dirty="0">
                <a:solidFill>
                  <a:schemeClr val="tx2"/>
                </a:solidFill>
              </a:rPr>
              <a:t>С.Т. Рихтер, Г.В. Свиридов, Г.Н. Рождественский и других, творчество которых завоевало всемирную известность.</a:t>
            </a:r>
          </a:p>
          <a:p>
            <a:endParaRPr lang="ru-RU" dirty="0"/>
          </a:p>
        </p:txBody>
      </p:sp>
      <p:pic>
        <p:nvPicPr>
          <p:cNvPr id="4" name="Picture 6" descr="Картинки по запросу С.Ф. Бондарчук">
            <a:extLst>
              <a:ext uri="{FF2B5EF4-FFF2-40B4-BE49-F238E27FC236}">
                <a16:creationId xmlns:a16="http://schemas.microsoft.com/office/drawing/2014/main" id="{46FA3CF9-D5B8-46BE-834F-C86EBF90D0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2684" y="1412776"/>
            <a:ext cx="2232248" cy="3139377"/>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a:extLst>
              <a:ext uri="{FF2B5EF4-FFF2-40B4-BE49-F238E27FC236}">
                <a16:creationId xmlns:a16="http://schemas.microsoft.com/office/drawing/2014/main" id="{40DD891F-4E94-4B50-AC1C-28B21C0B9D4C}"/>
              </a:ext>
            </a:extLst>
          </p:cNvPr>
          <p:cNvSpPr/>
          <p:nvPr/>
        </p:nvSpPr>
        <p:spPr>
          <a:xfrm>
            <a:off x="8682479" y="4797152"/>
            <a:ext cx="1952657" cy="307777"/>
          </a:xfrm>
          <a:prstGeom prst="rect">
            <a:avLst/>
          </a:prstGeom>
        </p:spPr>
        <p:txBody>
          <a:bodyPr wrap="square">
            <a:spAutoFit/>
          </a:bodyPr>
          <a:lstStyle/>
          <a:p>
            <a:pPr algn="ctr"/>
            <a:r>
              <a:rPr lang="ru-RU" sz="1400" i="1" dirty="0"/>
              <a:t>С.Ф. Бондарчук</a:t>
            </a:r>
          </a:p>
        </p:txBody>
      </p:sp>
    </p:spTree>
    <p:extLst>
      <p:ext uri="{BB962C8B-B14F-4D97-AF65-F5344CB8AC3E}">
        <p14:creationId xmlns:p14="http://schemas.microsoft.com/office/powerpoint/2010/main" val="309776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tx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14" name="Объект 13"/>
          <p:cNvSpPr>
            <a:spLocks noGrp="1"/>
          </p:cNvSpPr>
          <p:nvPr>
            <p:ph idx="1"/>
          </p:nvPr>
        </p:nvSpPr>
        <p:spPr>
          <a:xfrm>
            <a:off x="693812" y="260648"/>
            <a:ext cx="6048672" cy="6480720"/>
          </a:xfrm>
        </p:spPr>
        <p:txBody>
          <a:bodyPr rtlCol="0">
            <a:normAutofit/>
          </a:bodyPr>
          <a:lstStyle/>
          <a:p>
            <a:pPr marL="0" indent="0">
              <a:buNone/>
            </a:pPr>
            <a:r>
              <a:rPr lang="ru-RU" dirty="0">
                <a:solidFill>
                  <a:schemeClr val="tx2"/>
                </a:solidFill>
              </a:rPr>
              <a:t>Несмотря на попытки творческих союзов, контролировавшийся КПСС, отстаивать «чистоту» </a:t>
            </a:r>
            <a:r>
              <a:rPr lang="ru-RU" b="1" dirty="0">
                <a:solidFill>
                  <a:schemeClr val="tx2"/>
                </a:solidFill>
              </a:rPr>
              <a:t>социалистического реализма в </a:t>
            </a:r>
            <a:r>
              <a:rPr lang="ru-RU" dirty="0">
                <a:solidFill>
                  <a:schemeClr val="tx2"/>
                </a:solidFill>
              </a:rPr>
              <a:t>искусстве, все более широкое распространение получали новые направления в живописи и скульптуре. В 1960 - 1970-е гг. появилось так называемое </a:t>
            </a:r>
            <a:r>
              <a:rPr lang="ru-RU" b="1" dirty="0">
                <a:solidFill>
                  <a:schemeClr val="tx2"/>
                </a:solidFill>
              </a:rPr>
              <a:t>неофициальное искусство</a:t>
            </a:r>
            <a:r>
              <a:rPr lang="ru-RU" dirty="0">
                <a:solidFill>
                  <a:schemeClr val="tx2"/>
                </a:solidFill>
              </a:rPr>
              <a:t>.</a:t>
            </a:r>
          </a:p>
          <a:p>
            <a:pPr marL="0" indent="0">
              <a:buNone/>
            </a:pPr>
            <a:endParaRPr lang="ru-RU" dirty="0">
              <a:solidFill>
                <a:schemeClr val="tx2"/>
              </a:solidFill>
            </a:endParaRPr>
          </a:p>
        </p:txBody>
      </p:sp>
      <p:pic>
        <p:nvPicPr>
          <p:cNvPr id="2050" name="Picture 2" descr="Картинки по запросу неофициальное искусств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6500" y="476672"/>
            <a:ext cx="4864596" cy="6057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609974"/>
      </p:ext>
    </p:extLst>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B19D99E-4451-4AD6-99C3-75EFED691C3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84757" y="1701800"/>
            <a:ext cx="3442208" cy="447040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3" name="Объект 2">
            <a:extLst>
              <a:ext uri="{FF2B5EF4-FFF2-40B4-BE49-F238E27FC236}">
                <a16:creationId xmlns:a16="http://schemas.microsoft.com/office/drawing/2014/main" id="{E6A34B83-CF55-4E9F-9F61-6111F1DB3D2F}"/>
              </a:ext>
            </a:extLst>
          </p:cNvPr>
          <p:cNvSpPr>
            <a:spLocks noGrp="1"/>
          </p:cNvSpPr>
          <p:nvPr>
            <p:ph sz="half" idx="2"/>
          </p:nvPr>
        </p:nvSpPr>
        <p:spPr>
          <a:xfrm>
            <a:off x="5806380" y="1701800"/>
            <a:ext cx="5468283" cy="4470400"/>
          </a:xfrm>
        </p:spPr>
        <p:txBody>
          <a:bodyPr>
            <a:normAutofit/>
          </a:bodyPr>
          <a:lstStyle/>
          <a:p>
            <a:pPr marL="0" indent="0">
              <a:buNone/>
            </a:pPr>
            <a:r>
              <a:rPr lang="ru-RU" sz="2000" dirty="0"/>
              <a:t>Его представляли </a:t>
            </a:r>
          </a:p>
          <a:p>
            <a:pPr marL="0" indent="0">
              <a:buNone/>
            </a:pPr>
            <a:r>
              <a:rPr lang="ru-RU" sz="2000" dirty="0"/>
              <a:t>Скульпторы</a:t>
            </a:r>
          </a:p>
          <a:p>
            <a:pPr marL="0" indent="0">
              <a:buNone/>
            </a:pPr>
            <a:r>
              <a:rPr lang="ru-RU" sz="2000" dirty="0"/>
              <a:t> В. А. </a:t>
            </a:r>
            <a:r>
              <a:rPr lang="ru-RU" sz="2000" dirty="0" err="1"/>
              <a:t>Сидур</a:t>
            </a:r>
            <a:r>
              <a:rPr lang="ru-RU" sz="2000" dirty="0"/>
              <a:t> и Э.И. Неизвестный</a:t>
            </a:r>
          </a:p>
          <a:p>
            <a:pPr marL="0" indent="0">
              <a:buNone/>
            </a:pPr>
            <a:r>
              <a:rPr lang="ru-RU" sz="2000" dirty="0"/>
              <a:t>Художники</a:t>
            </a:r>
          </a:p>
          <a:p>
            <a:pPr marL="0" indent="0">
              <a:buNone/>
            </a:pPr>
            <a:r>
              <a:rPr lang="ru-RU" sz="2000" dirty="0"/>
              <a:t> И. И. Кабаков, Э.В. Булатов, О. Я. Рабин.</a:t>
            </a:r>
          </a:p>
          <a:p>
            <a:pPr marL="0" indent="0">
              <a:buNone/>
            </a:pPr>
            <a:r>
              <a:rPr lang="ru-RU" sz="2000" dirty="0"/>
              <a:t>Они продолжали традиции </a:t>
            </a:r>
            <a:r>
              <a:rPr lang="ru-RU" sz="2000" b="1" dirty="0"/>
              <a:t>русского авангарда</a:t>
            </a:r>
            <a:r>
              <a:rPr lang="ru-RU" sz="2000" dirty="0"/>
              <a:t> 1910 - 1920-х гг. и осваивали современные тенденции западного искусства.</a:t>
            </a:r>
          </a:p>
          <a:p>
            <a:endParaRPr lang="ru-RU" sz="2000" dirty="0"/>
          </a:p>
        </p:txBody>
      </p:sp>
      <p:sp>
        <p:nvSpPr>
          <p:cNvPr id="4" name="Прямоугольник 3">
            <a:extLst>
              <a:ext uri="{FF2B5EF4-FFF2-40B4-BE49-F238E27FC236}">
                <a16:creationId xmlns:a16="http://schemas.microsoft.com/office/drawing/2014/main" id="{05E0F3B7-841B-4B25-902E-F15F17E61CF0}"/>
              </a:ext>
            </a:extLst>
          </p:cNvPr>
          <p:cNvSpPr/>
          <p:nvPr/>
        </p:nvSpPr>
        <p:spPr>
          <a:xfrm>
            <a:off x="1884757" y="6146372"/>
            <a:ext cx="2948243" cy="830997"/>
          </a:xfrm>
          <a:prstGeom prst="rect">
            <a:avLst/>
          </a:prstGeom>
        </p:spPr>
        <p:txBody>
          <a:bodyPr wrap="none">
            <a:spAutoFit/>
          </a:bodyPr>
          <a:lstStyle/>
          <a:p>
            <a:r>
              <a:rPr lang="ru-RU" dirty="0"/>
              <a:t> И. И. Кабаков </a:t>
            </a:r>
            <a:br>
              <a:rPr lang="ru-RU" dirty="0"/>
            </a:br>
            <a:r>
              <a:rPr lang="ru-RU" dirty="0"/>
              <a:t>«Черное и белое»</a:t>
            </a:r>
          </a:p>
        </p:txBody>
      </p:sp>
    </p:spTree>
    <p:extLst>
      <p:ext uri="{BB962C8B-B14F-4D97-AF65-F5344CB8AC3E}">
        <p14:creationId xmlns:p14="http://schemas.microsoft.com/office/powerpoint/2010/main" val="1758415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tx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14" name="Объект 13"/>
          <p:cNvSpPr>
            <a:spLocks noGrp="1"/>
          </p:cNvSpPr>
          <p:nvPr>
            <p:ph idx="1"/>
          </p:nvPr>
        </p:nvSpPr>
        <p:spPr>
          <a:xfrm>
            <a:off x="477788" y="416496"/>
            <a:ext cx="6200282" cy="6480720"/>
          </a:xfrm>
        </p:spPr>
        <p:txBody>
          <a:bodyPr rtlCol="0">
            <a:normAutofit/>
          </a:bodyPr>
          <a:lstStyle/>
          <a:p>
            <a:pPr marL="0" indent="0">
              <a:buNone/>
            </a:pPr>
            <a:r>
              <a:rPr lang="ru-RU" sz="2300" dirty="0">
                <a:solidFill>
                  <a:schemeClr val="tx2"/>
                </a:solidFill>
              </a:rPr>
              <a:t>Значительным явлением этого периода стал </a:t>
            </a:r>
            <a:r>
              <a:rPr lang="ru-RU" sz="2300" b="1" i="1" dirty="0">
                <a:solidFill>
                  <a:schemeClr val="tx2"/>
                </a:solidFill>
              </a:rPr>
              <a:t>московский концептуализм</a:t>
            </a:r>
            <a:r>
              <a:rPr lang="ru-RU" sz="2300" dirty="0">
                <a:solidFill>
                  <a:schemeClr val="tx2"/>
                </a:solidFill>
              </a:rPr>
              <a:t>, представители которого пытались обращаться к людям с помощью необычных художественных средств.</a:t>
            </a:r>
          </a:p>
          <a:p>
            <a:pPr marL="0" indent="0">
              <a:buNone/>
            </a:pPr>
            <a:r>
              <a:rPr lang="ru-RU" sz="2300" dirty="0">
                <a:solidFill>
                  <a:schemeClr val="tx2"/>
                </a:solidFill>
              </a:rPr>
              <a:t> Проводились так называемые </a:t>
            </a:r>
            <a:r>
              <a:rPr lang="ru-RU" sz="2300" b="1" dirty="0">
                <a:solidFill>
                  <a:schemeClr val="tx2"/>
                </a:solidFill>
              </a:rPr>
              <a:t>художественные акции</a:t>
            </a:r>
            <a:r>
              <a:rPr lang="ru-RU" sz="2300" dirty="0">
                <a:solidFill>
                  <a:schemeClr val="tx2"/>
                </a:solidFill>
              </a:rPr>
              <a:t>, цель которых состояла в том, чтобы заострить внимание на волновавших общество проблемах. </a:t>
            </a:r>
          </a:p>
        </p:txBody>
      </p:sp>
      <p:pic>
        <p:nvPicPr>
          <p:cNvPr id="3074" name="Picture 2" descr="Картинки по запросу московский концептуализ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6500" y="1268760"/>
            <a:ext cx="4776192" cy="4776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304449"/>
      </p:ext>
    </p:extLst>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CB4CF898-8095-405F-BC47-64FB590A052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197868" y="110384"/>
            <a:ext cx="4977104" cy="3795041"/>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3" name="Объект 2">
            <a:extLst>
              <a:ext uri="{FF2B5EF4-FFF2-40B4-BE49-F238E27FC236}">
                <a16:creationId xmlns:a16="http://schemas.microsoft.com/office/drawing/2014/main" id="{4B6A0425-ED95-4805-947F-07D5B64ED1FF}"/>
              </a:ext>
            </a:extLst>
          </p:cNvPr>
          <p:cNvSpPr>
            <a:spLocks noGrp="1"/>
          </p:cNvSpPr>
          <p:nvPr>
            <p:ph sz="half" idx="2"/>
          </p:nvPr>
        </p:nvSpPr>
        <p:spPr>
          <a:xfrm>
            <a:off x="1197868" y="4221088"/>
            <a:ext cx="10076795" cy="1951112"/>
          </a:xfrm>
        </p:spPr>
        <p:txBody>
          <a:bodyPr>
            <a:normAutofit/>
          </a:bodyPr>
          <a:lstStyle/>
          <a:p>
            <a:r>
              <a:rPr lang="ru-RU" dirty="0"/>
              <a:t>Течение в неформальном искусстве, получившее название </a:t>
            </a:r>
            <a:r>
              <a:rPr lang="ru-RU" b="1" i="1" dirty="0" err="1"/>
              <a:t>соц</a:t>
            </a:r>
            <a:r>
              <a:rPr lang="ru-RU" b="1" i="1" dirty="0"/>
              <a:t>-арт</a:t>
            </a:r>
            <a:r>
              <a:rPr lang="ru-RU" dirty="0"/>
              <a:t>, в иронической и гротескной форме передавало традиционные для социалистического реализма сюжеты советского образа жизни, высмеивая официальную пропаганду.</a:t>
            </a:r>
          </a:p>
        </p:txBody>
      </p:sp>
    </p:spTree>
    <p:extLst>
      <p:ext uri="{BB962C8B-B14F-4D97-AF65-F5344CB8AC3E}">
        <p14:creationId xmlns:p14="http://schemas.microsoft.com/office/powerpoint/2010/main" val="2414056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Книги в формате 16 x 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9412013_TF02787940_TF02787940.potx" id="{BDCEC835-C025-45C0-8AD5-9D778732CF6A}" vid="{4E9A813A-BC9F-4772-8185-0F17D630CF68}"/>
    </a:ext>
  </a:extLst>
</a:theme>
</file>

<file path=ppt/theme/theme2.xml><?xml version="1.0" encoding="utf-8"?>
<a:theme xmlns:a="http://schemas.openxmlformats.org/drawingml/2006/main" name="Тема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Тема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2.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01D382-32B0-43EE-932C-28906AF37617}">
  <ds:schemaRefs>
    <ds:schemaRef ds:uri="http://schemas.microsoft.com/office/2006/documentManagement/types"/>
    <ds:schemaRef ds:uri="http://purl.org/dc/elements/1.1/"/>
    <ds:schemaRef ds:uri="4873beb7-5857-4685-be1f-d57550cc96cc"/>
    <ds:schemaRef ds:uri="http://schemas.microsoft.com/office/2006/metadata/properties"/>
    <ds:schemaRef ds:uri="http://www.w3.org/XML/1998/namespace"/>
    <ds:schemaRef ds:uri="http://purl.org/dc/terms/"/>
    <ds:schemaRef ds:uri="http://schemas.openxmlformats.org/package/2006/metadata/core-properties"/>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1300</Words>
  <Application>Microsoft Office PowerPoint</Application>
  <PresentationFormat>Произвольный</PresentationFormat>
  <Paragraphs>60</Paragraphs>
  <Slides>21</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21</vt:i4>
      </vt:variant>
    </vt:vector>
  </HeadingPairs>
  <TitlesOfParts>
    <vt:vector size="24" baseType="lpstr">
      <vt:lpstr>Arial</vt:lpstr>
      <vt:lpstr>Century Gothic</vt:lpstr>
      <vt:lpstr>Книги в формате 16 x 9</vt:lpstr>
      <vt:lpstr>Духовная жизнь</vt:lpstr>
      <vt:lpstr>Духовное развитие в период «оттепели» в СССР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Советская культура конца 1960-х - 1980-х гг.</vt:lpstr>
      <vt:lpstr>Презентация PowerPoint</vt:lpstr>
      <vt:lpstr>Презентация PowerPoint</vt:lpstr>
      <vt:lpstr>Презентация PowerPoint</vt:lpstr>
      <vt:lpstr>Презентация PowerPoint</vt:lpstr>
      <vt:lpstr>Духовная жизнь демократической России</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2020-05-11T06:22:08Z</dcterms:created>
  <dcterms:modified xsi:type="dcterms:W3CDTF">2020-05-11T07:10:04Z</dcterms:modified>
</cp:coreProperties>
</file>