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sldIdLst>
    <p:sldId id="256" r:id="rId3"/>
    <p:sldId id="265" r:id="rId4"/>
    <p:sldId id="268" r:id="rId5"/>
    <p:sldId id="259" r:id="rId6"/>
    <p:sldId id="263" r:id="rId7"/>
    <p:sldId id="262" r:id="rId8"/>
    <p:sldId id="258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84F6A-8429-4E5A-B42A-E2F8DDA139D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653927-EE06-482A-AFF5-AF631F1E417B}">
      <dgm:prSet phldrT="[Текст]"/>
      <dgm:spPr/>
      <dgm:t>
        <a:bodyPr/>
        <a:lstStyle/>
        <a:p>
          <a:r>
            <a:rPr lang="ru-RU" b="1" dirty="0" smtClean="0"/>
            <a:t>БАКАЛАВРИАТ</a:t>
          </a:r>
          <a:endParaRPr lang="ru-RU" b="1" dirty="0"/>
        </a:p>
      </dgm:t>
    </dgm:pt>
    <dgm:pt modelId="{D4623FB3-E79C-4E2A-B61A-2A0DFF9AB906}" type="parTrans" cxnId="{DF626AC1-05C3-453F-9D83-A3EC675AA3E8}">
      <dgm:prSet/>
      <dgm:spPr/>
      <dgm:t>
        <a:bodyPr/>
        <a:lstStyle/>
        <a:p>
          <a:endParaRPr lang="ru-RU"/>
        </a:p>
      </dgm:t>
    </dgm:pt>
    <dgm:pt modelId="{26C35F6F-8E85-48ED-AC65-75EF95FEBD88}" type="sibTrans" cxnId="{DF626AC1-05C3-453F-9D83-A3EC675AA3E8}">
      <dgm:prSet/>
      <dgm:spPr/>
      <dgm:t>
        <a:bodyPr/>
        <a:lstStyle/>
        <a:p>
          <a:endParaRPr lang="ru-RU"/>
        </a:p>
      </dgm:t>
    </dgm:pt>
    <dgm:pt modelId="{1F91AA4D-1B35-492F-BF00-5C01958D3CB2}">
      <dgm:prSet phldrT="[Текст]"/>
      <dgm:spPr/>
      <dgm:t>
        <a:bodyPr/>
        <a:lstStyle/>
        <a:p>
          <a:r>
            <a:rPr lang="ru-RU" b="1" dirty="0" smtClean="0"/>
            <a:t>МАГИСТРАТУРА</a:t>
          </a:r>
          <a:endParaRPr lang="ru-RU" b="1" dirty="0"/>
        </a:p>
      </dgm:t>
    </dgm:pt>
    <dgm:pt modelId="{E6E3FC2F-525E-4AD0-BD60-CE81DE8D017B}" type="parTrans" cxnId="{4763008C-C7D7-4E18-8F5F-2BBBD813B083}">
      <dgm:prSet/>
      <dgm:spPr/>
      <dgm:t>
        <a:bodyPr/>
        <a:lstStyle/>
        <a:p>
          <a:endParaRPr lang="ru-RU"/>
        </a:p>
      </dgm:t>
    </dgm:pt>
    <dgm:pt modelId="{9CA9EBC8-DA19-4AF1-8540-CEC37E677855}" type="sibTrans" cxnId="{4763008C-C7D7-4E18-8F5F-2BBBD813B083}">
      <dgm:prSet/>
      <dgm:spPr/>
      <dgm:t>
        <a:bodyPr/>
        <a:lstStyle/>
        <a:p>
          <a:endParaRPr lang="ru-RU"/>
        </a:p>
      </dgm:t>
    </dgm:pt>
    <dgm:pt modelId="{3610DD9C-ACFB-4F54-A9CA-BF92DD3C4004}">
      <dgm:prSet phldrT="[Текст]"/>
      <dgm:spPr/>
      <dgm:t>
        <a:bodyPr/>
        <a:lstStyle/>
        <a:p>
          <a:r>
            <a:rPr lang="ru-RU" b="1" dirty="0" smtClean="0"/>
            <a:t>НАУЧНАЯ ШКОЛА</a:t>
          </a:r>
          <a:endParaRPr lang="ru-RU" b="1" dirty="0"/>
        </a:p>
      </dgm:t>
    </dgm:pt>
    <dgm:pt modelId="{DFC6EC7F-D13C-49C1-ACCE-0005D1573B01}" type="parTrans" cxnId="{4CD9FA43-EE64-4E74-BCBD-0ED1FB20D949}">
      <dgm:prSet/>
      <dgm:spPr/>
      <dgm:t>
        <a:bodyPr/>
        <a:lstStyle/>
        <a:p>
          <a:endParaRPr lang="ru-RU"/>
        </a:p>
      </dgm:t>
    </dgm:pt>
    <dgm:pt modelId="{7BD94090-3822-46B1-B9C7-A1763C55DF32}" type="sibTrans" cxnId="{4CD9FA43-EE64-4E74-BCBD-0ED1FB20D949}">
      <dgm:prSet/>
      <dgm:spPr/>
      <dgm:t>
        <a:bodyPr/>
        <a:lstStyle/>
        <a:p>
          <a:endParaRPr lang="ru-RU"/>
        </a:p>
      </dgm:t>
    </dgm:pt>
    <dgm:pt modelId="{604A64E0-BF6A-467D-BB3A-A76A68AF5D52}">
      <dgm:prSet/>
      <dgm:spPr/>
      <dgm:t>
        <a:bodyPr/>
        <a:lstStyle/>
        <a:p>
          <a:r>
            <a:rPr lang="ru-RU" b="1" dirty="0" smtClean="0"/>
            <a:t>АСПИРАНТУРА</a:t>
          </a:r>
          <a:endParaRPr lang="ru-RU" b="1" dirty="0"/>
        </a:p>
      </dgm:t>
    </dgm:pt>
    <dgm:pt modelId="{9F9A695C-F7C6-4465-8EA9-E5A3E9A21B78}" type="parTrans" cxnId="{4A839935-1D59-411D-AC88-FE6F850EC4F6}">
      <dgm:prSet/>
      <dgm:spPr/>
      <dgm:t>
        <a:bodyPr/>
        <a:lstStyle/>
        <a:p>
          <a:endParaRPr lang="ru-RU"/>
        </a:p>
      </dgm:t>
    </dgm:pt>
    <dgm:pt modelId="{CD4F190E-8EE3-423C-A095-9A1A00ED3091}" type="sibTrans" cxnId="{4A839935-1D59-411D-AC88-FE6F850EC4F6}">
      <dgm:prSet/>
      <dgm:spPr/>
      <dgm:t>
        <a:bodyPr/>
        <a:lstStyle/>
        <a:p>
          <a:endParaRPr lang="ru-RU"/>
        </a:p>
      </dgm:t>
    </dgm:pt>
    <dgm:pt modelId="{3269A4D6-05EE-41D6-8F3B-3D77EDC2B5A9}" type="pres">
      <dgm:prSet presAssocID="{6CA84F6A-8429-4E5A-B42A-E2F8DDA139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CE15BCB-551F-4C4B-8685-32DB4B6B060D}" type="pres">
      <dgm:prSet presAssocID="{29653927-EE06-482A-AFF5-AF631F1E417B}" presName="composite" presStyleCnt="0"/>
      <dgm:spPr/>
    </dgm:pt>
    <dgm:pt modelId="{7C516D4C-3C67-4B49-81D8-D0F59408DEEC}" type="pres">
      <dgm:prSet presAssocID="{29653927-EE06-482A-AFF5-AF631F1E417B}" presName="LShape" presStyleLbl="alignNode1" presStyleIdx="0" presStyleCnt="7"/>
      <dgm:spPr/>
    </dgm:pt>
    <dgm:pt modelId="{A8C6A992-EDB0-4118-8465-26DE7023BF6D}" type="pres">
      <dgm:prSet presAssocID="{29653927-EE06-482A-AFF5-AF631F1E417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8E40F-CFA9-4A7C-8D82-AA633805DB3D}" type="pres">
      <dgm:prSet presAssocID="{29653927-EE06-482A-AFF5-AF631F1E417B}" presName="Triangle" presStyleLbl="alignNode1" presStyleIdx="1" presStyleCnt="7"/>
      <dgm:spPr/>
    </dgm:pt>
    <dgm:pt modelId="{25F69347-EC44-4B61-8C04-C960A2897709}" type="pres">
      <dgm:prSet presAssocID="{26C35F6F-8E85-48ED-AC65-75EF95FEBD88}" presName="sibTrans" presStyleCnt="0"/>
      <dgm:spPr/>
    </dgm:pt>
    <dgm:pt modelId="{36763CC0-21B0-4184-A1AE-7B026AFD023F}" type="pres">
      <dgm:prSet presAssocID="{26C35F6F-8E85-48ED-AC65-75EF95FEBD88}" presName="space" presStyleCnt="0"/>
      <dgm:spPr/>
    </dgm:pt>
    <dgm:pt modelId="{FBFDA55E-705A-4BAC-8D69-DF2C0B2A4FBF}" type="pres">
      <dgm:prSet presAssocID="{1F91AA4D-1B35-492F-BF00-5C01958D3CB2}" presName="composite" presStyleCnt="0"/>
      <dgm:spPr/>
    </dgm:pt>
    <dgm:pt modelId="{FA468337-34FA-41B5-AEAA-A40BF0A8BA98}" type="pres">
      <dgm:prSet presAssocID="{1F91AA4D-1B35-492F-BF00-5C01958D3CB2}" presName="LShape" presStyleLbl="alignNode1" presStyleIdx="2" presStyleCnt="7"/>
      <dgm:spPr/>
    </dgm:pt>
    <dgm:pt modelId="{41B62FE4-8CDC-4785-A85E-11894F8D7883}" type="pres">
      <dgm:prSet presAssocID="{1F91AA4D-1B35-492F-BF00-5C01958D3CB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0B9FB-F109-4496-89BC-D3AB877AF709}" type="pres">
      <dgm:prSet presAssocID="{1F91AA4D-1B35-492F-BF00-5C01958D3CB2}" presName="Triangle" presStyleLbl="alignNode1" presStyleIdx="3" presStyleCnt="7"/>
      <dgm:spPr/>
    </dgm:pt>
    <dgm:pt modelId="{28C900FE-B181-4D98-94FC-C0DA7947609E}" type="pres">
      <dgm:prSet presAssocID="{9CA9EBC8-DA19-4AF1-8540-CEC37E677855}" presName="sibTrans" presStyleCnt="0"/>
      <dgm:spPr/>
    </dgm:pt>
    <dgm:pt modelId="{74E84D40-0F9E-4CCF-957F-1CFA3BD19400}" type="pres">
      <dgm:prSet presAssocID="{9CA9EBC8-DA19-4AF1-8540-CEC37E677855}" presName="space" presStyleCnt="0"/>
      <dgm:spPr/>
    </dgm:pt>
    <dgm:pt modelId="{8D07695F-A258-4BFE-8AC1-49BFFD5E1D87}" type="pres">
      <dgm:prSet presAssocID="{3610DD9C-ACFB-4F54-A9CA-BF92DD3C4004}" presName="composite" presStyleCnt="0"/>
      <dgm:spPr/>
    </dgm:pt>
    <dgm:pt modelId="{180CCAEA-FB42-4891-9AFE-6770790A8C2F}" type="pres">
      <dgm:prSet presAssocID="{3610DD9C-ACFB-4F54-A9CA-BF92DD3C4004}" presName="LShape" presStyleLbl="alignNode1" presStyleIdx="4" presStyleCnt="7"/>
      <dgm:spPr/>
    </dgm:pt>
    <dgm:pt modelId="{F2ECF4A1-1311-4A78-AE3E-75C4CA2C24BA}" type="pres">
      <dgm:prSet presAssocID="{3610DD9C-ACFB-4F54-A9CA-BF92DD3C400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56E08-3188-4BFF-A9EB-C39FA624F5C2}" type="pres">
      <dgm:prSet presAssocID="{3610DD9C-ACFB-4F54-A9CA-BF92DD3C4004}" presName="Triangle" presStyleLbl="alignNode1" presStyleIdx="5" presStyleCnt="7"/>
      <dgm:spPr/>
    </dgm:pt>
    <dgm:pt modelId="{A1A305AE-ACDA-4262-9EED-2A9859AE5F7F}" type="pres">
      <dgm:prSet presAssocID="{7BD94090-3822-46B1-B9C7-A1763C55DF32}" presName="sibTrans" presStyleCnt="0"/>
      <dgm:spPr/>
    </dgm:pt>
    <dgm:pt modelId="{36EC6282-8482-4363-8156-4903AF2F0541}" type="pres">
      <dgm:prSet presAssocID="{7BD94090-3822-46B1-B9C7-A1763C55DF32}" presName="space" presStyleCnt="0"/>
      <dgm:spPr/>
    </dgm:pt>
    <dgm:pt modelId="{F71032E8-8EAA-4BE1-B6CB-DCF016A3F594}" type="pres">
      <dgm:prSet presAssocID="{604A64E0-BF6A-467D-BB3A-A76A68AF5D52}" presName="composite" presStyleCnt="0"/>
      <dgm:spPr/>
    </dgm:pt>
    <dgm:pt modelId="{D90CE96D-2AE9-4CE6-9335-0DE0BD56B6CE}" type="pres">
      <dgm:prSet presAssocID="{604A64E0-BF6A-467D-BB3A-A76A68AF5D52}" presName="LShape" presStyleLbl="alignNode1" presStyleIdx="6" presStyleCnt="7"/>
      <dgm:spPr/>
    </dgm:pt>
    <dgm:pt modelId="{C15554B7-0702-4C88-AE18-FE35C59E86EE}" type="pres">
      <dgm:prSet presAssocID="{604A64E0-BF6A-467D-BB3A-A76A68AF5D5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26AC1-05C3-453F-9D83-A3EC675AA3E8}" srcId="{6CA84F6A-8429-4E5A-B42A-E2F8DDA139DE}" destId="{29653927-EE06-482A-AFF5-AF631F1E417B}" srcOrd="0" destOrd="0" parTransId="{D4623FB3-E79C-4E2A-B61A-2A0DFF9AB906}" sibTransId="{26C35F6F-8E85-48ED-AC65-75EF95FEBD88}"/>
    <dgm:cxn modelId="{4763008C-C7D7-4E18-8F5F-2BBBD813B083}" srcId="{6CA84F6A-8429-4E5A-B42A-E2F8DDA139DE}" destId="{1F91AA4D-1B35-492F-BF00-5C01958D3CB2}" srcOrd="1" destOrd="0" parTransId="{E6E3FC2F-525E-4AD0-BD60-CE81DE8D017B}" sibTransId="{9CA9EBC8-DA19-4AF1-8540-CEC37E677855}"/>
    <dgm:cxn modelId="{DCC7AEAA-51F4-46DD-8B1D-4983F4DC52CB}" type="presOf" srcId="{29653927-EE06-482A-AFF5-AF631F1E417B}" destId="{A8C6A992-EDB0-4118-8465-26DE7023BF6D}" srcOrd="0" destOrd="0" presId="urn:microsoft.com/office/officeart/2009/3/layout/StepUpProcess"/>
    <dgm:cxn modelId="{054DFA7E-6B8B-44BE-8B22-82A560DB16F0}" type="presOf" srcId="{6CA84F6A-8429-4E5A-B42A-E2F8DDA139DE}" destId="{3269A4D6-05EE-41D6-8F3B-3D77EDC2B5A9}" srcOrd="0" destOrd="0" presId="urn:microsoft.com/office/officeart/2009/3/layout/StepUpProcess"/>
    <dgm:cxn modelId="{4A839935-1D59-411D-AC88-FE6F850EC4F6}" srcId="{6CA84F6A-8429-4E5A-B42A-E2F8DDA139DE}" destId="{604A64E0-BF6A-467D-BB3A-A76A68AF5D52}" srcOrd="3" destOrd="0" parTransId="{9F9A695C-F7C6-4465-8EA9-E5A3E9A21B78}" sibTransId="{CD4F190E-8EE3-423C-A095-9A1A00ED3091}"/>
    <dgm:cxn modelId="{40D2FD24-C46E-495A-B72A-172B2EFCD305}" type="presOf" srcId="{1F91AA4D-1B35-492F-BF00-5C01958D3CB2}" destId="{41B62FE4-8CDC-4785-A85E-11894F8D7883}" srcOrd="0" destOrd="0" presId="urn:microsoft.com/office/officeart/2009/3/layout/StepUpProcess"/>
    <dgm:cxn modelId="{0F62F880-1D90-444A-892D-79F2C40B8878}" type="presOf" srcId="{3610DD9C-ACFB-4F54-A9CA-BF92DD3C4004}" destId="{F2ECF4A1-1311-4A78-AE3E-75C4CA2C24BA}" srcOrd="0" destOrd="0" presId="urn:microsoft.com/office/officeart/2009/3/layout/StepUpProcess"/>
    <dgm:cxn modelId="{B11A66DF-835E-43ED-B9D6-0D97E68CEF1C}" type="presOf" srcId="{604A64E0-BF6A-467D-BB3A-A76A68AF5D52}" destId="{C15554B7-0702-4C88-AE18-FE35C59E86EE}" srcOrd="0" destOrd="0" presId="urn:microsoft.com/office/officeart/2009/3/layout/StepUpProcess"/>
    <dgm:cxn modelId="{4CD9FA43-EE64-4E74-BCBD-0ED1FB20D949}" srcId="{6CA84F6A-8429-4E5A-B42A-E2F8DDA139DE}" destId="{3610DD9C-ACFB-4F54-A9CA-BF92DD3C4004}" srcOrd="2" destOrd="0" parTransId="{DFC6EC7F-D13C-49C1-ACCE-0005D1573B01}" sibTransId="{7BD94090-3822-46B1-B9C7-A1763C55DF32}"/>
    <dgm:cxn modelId="{68B0D230-1FCC-43F0-8DEA-2E95AA55356C}" type="presParOf" srcId="{3269A4D6-05EE-41D6-8F3B-3D77EDC2B5A9}" destId="{1CE15BCB-551F-4C4B-8685-32DB4B6B060D}" srcOrd="0" destOrd="0" presId="urn:microsoft.com/office/officeart/2009/3/layout/StepUpProcess"/>
    <dgm:cxn modelId="{4AAA11AF-6B0D-4AAF-BB2F-C45143616125}" type="presParOf" srcId="{1CE15BCB-551F-4C4B-8685-32DB4B6B060D}" destId="{7C516D4C-3C67-4B49-81D8-D0F59408DEEC}" srcOrd="0" destOrd="0" presId="urn:microsoft.com/office/officeart/2009/3/layout/StepUpProcess"/>
    <dgm:cxn modelId="{B1BCF3A9-17FE-442A-9470-3C870216C9E8}" type="presParOf" srcId="{1CE15BCB-551F-4C4B-8685-32DB4B6B060D}" destId="{A8C6A992-EDB0-4118-8465-26DE7023BF6D}" srcOrd="1" destOrd="0" presId="urn:microsoft.com/office/officeart/2009/3/layout/StepUpProcess"/>
    <dgm:cxn modelId="{17382BD8-706E-4B87-8F6F-704B31EC4008}" type="presParOf" srcId="{1CE15BCB-551F-4C4B-8685-32DB4B6B060D}" destId="{0C78E40F-CFA9-4A7C-8D82-AA633805DB3D}" srcOrd="2" destOrd="0" presId="urn:microsoft.com/office/officeart/2009/3/layout/StepUpProcess"/>
    <dgm:cxn modelId="{6B14E52C-857D-47F0-8F4B-E4B44088645C}" type="presParOf" srcId="{3269A4D6-05EE-41D6-8F3B-3D77EDC2B5A9}" destId="{25F69347-EC44-4B61-8C04-C960A2897709}" srcOrd="1" destOrd="0" presId="urn:microsoft.com/office/officeart/2009/3/layout/StepUpProcess"/>
    <dgm:cxn modelId="{A4B8D016-D868-4E05-A790-D3506A442611}" type="presParOf" srcId="{25F69347-EC44-4B61-8C04-C960A2897709}" destId="{36763CC0-21B0-4184-A1AE-7B026AFD023F}" srcOrd="0" destOrd="0" presId="urn:microsoft.com/office/officeart/2009/3/layout/StepUpProcess"/>
    <dgm:cxn modelId="{EC30DCB3-A368-439C-A65C-CB0FBAB452B7}" type="presParOf" srcId="{3269A4D6-05EE-41D6-8F3B-3D77EDC2B5A9}" destId="{FBFDA55E-705A-4BAC-8D69-DF2C0B2A4FBF}" srcOrd="2" destOrd="0" presId="urn:microsoft.com/office/officeart/2009/3/layout/StepUpProcess"/>
    <dgm:cxn modelId="{9478B39C-7FAA-4083-88D0-D5F385C58F4D}" type="presParOf" srcId="{FBFDA55E-705A-4BAC-8D69-DF2C0B2A4FBF}" destId="{FA468337-34FA-41B5-AEAA-A40BF0A8BA98}" srcOrd="0" destOrd="0" presId="urn:microsoft.com/office/officeart/2009/3/layout/StepUpProcess"/>
    <dgm:cxn modelId="{15435E85-5EAF-4DBA-94A2-2AE9D6D76ECC}" type="presParOf" srcId="{FBFDA55E-705A-4BAC-8D69-DF2C0B2A4FBF}" destId="{41B62FE4-8CDC-4785-A85E-11894F8D7883}" srcOrd="1" destOrd="0" presId="urn:microsoft.com/office/officeart/2009/3/layout/StepUpProcess"/>
    <dgm:cxn modelId="{036C285A-03DB-4DA8-B3A2-901C42ACDE56}" type="presParOf" srcId="{FBFDA55E-705A-4BAC-8D69-DF2C0B2A4FBF}" destId="{91C0B9FB-F109-4496-89BC-D3AB877AF709}" srcOrd="2" destOrd="0" presId="urn:microsoft.com/office/officeart/2009/3/layout/StepUpProcess"/>
    <dgm:cxn modelId="{1AA67FC5-79E9-4E38-A400-EAC3E9B1EBA5}" type="presParOf" srcId="{3269A4D6-05EE-41D6-8F3B-3D77EDC2B5A9}" destId="{28C900FE-B181-4D98-94FC-C0DA7947609E}" srcOrd="3" destOrd="0" presId="urn:microsoft.com/office/officeart/2009/3/layout/StepUpProcess"/>
    <dgm:cxn modelId="{8C5B4AF2-1ED1-45BB-9F64-395DD16B0E31}" type="presParOf" srcId="{28C900FE-B181-4D98-94FC-C0DA7947609E}" destId="{74E84D40-0F9E-4CCF-957F-1CFA3BD19400}" srcOrd="0" destOrd="0" presId="urn:microsoft.com/office/officeart/2009/3/layout/StepUpProcess"/>
    <dgm:cxn modelId="{498B969F-C3A1-4813-A0B5-D4EEA46EDAC1}" type="presParOf" srcId="{3269A4D6-05EE-41D6-8F3B-3D77EDC2B5A9}" destId="{8D07695F-A258-4BFE-8AC1-49BFFD5E1D87}" srcOrd="4" destOrd="0" presId="urn:microsoft.com/office/officeart/2009/3/layout/StepUpProcess"/>
    <dgm:cxn modelId="{B48161D3-8B6C-425F-8EB7-DB7F93EE50F8}" type="presParOf" srcId="{8D07695F-A258-4BFE-8AC1-49BFFD5E1D87}" destId="{180CCAEA-FB42-4891-9AFE-6770790A8C2F}" srcOrd="0" destOrd="0" presId="urn:microsoft.com/office/officeart/2009/3/layout/StepUpProcess"/>
    <dgm:cxn modelId="{4703DC8E-5794-4FDE-BA9C-8D79728606A0}" type="presParOf" srcId="{8D07695F-A258-4BFE-8AC1-49BFFD5E1D87}" destId="{F2ECF4A1-1311-4A78-AE3E-75C4CA2C24BA}" srcOrd="1" destOrd="0" presId="urn:microsoft.com/office/officeart/2009/3/layout/StepUpProcess"/>
    <dgm:cxn modelId="{EAC998D2-C1C1-4D70-9244-5AAC1C2333CB}" type="presParOf" srcId="{8D07695F-A258-4BFE-8AC1-49BFFD5E1D87}" destId="{CC356E08-3188-4BFF-A9EB-C39FA624F5C2}" srcOrd="2" destOrd="0" presId="urn:microsoft.com/office/officeart/2009/3/layout/StepUpProcess"/>
    <dgm:cxn modelId="{9D07A6EB-DDFD-4421-BAD9-C0EE90A47952}" type="presParOf" srcId="{3269A4D6-05EE-41D6-8F3B-3D77EDC2B5A9}" destId="{A1A305AE-ACDA-4262-9EED-2A9859AE5F7F}" srcOrd="5" destOrd="0" presId="urn:microsoft.com/office/officeart/2009/3/layout/StepUpProcess"/>
    <dgm:cxn modelId="{FDC09FF2-C20E-48D7-83F8-AE8B85D4160D}" type="presParOf" srcId="{A1A305AE-ACDA-4262-9EED-2A9859AE5F7F}" destId="{36EC6282-8482-4363-8156-4903AF2F0541}" srcOrd="0" destOrd="0" presId="urn:microsoft.com/office/officeart/2009/3/layout/StepUpProcess"/>
    <dgm:cxn modelId="{94BB1002-9C4B-4464-824B-0425F48A0A63}" type="presParOf" srcId="{3269A4D6-05EE-41D6-8F3B-3D77EDC2B5A9}" destId="{F71032E8-8EAA-4BE1-B6CB-DCF016A3F594}" srcOrd="6" destOrd="0" presId="urn:microsoft.com/office/officeart/2009/3/layout/StepUpProcess"/>
    <dgm:cxn modelId="{ECE69A2B-389B-4BD5-8E8B-99440ACF49BB}" type="presParOf" srcId="{F71032E8-8EAA-4BE1-B6CB-DCF016A3F594}" destId="{D90CE96D-2AE9-4CE6-9335-0DE0BD56B6CE}" srcOrd="0" destOrd="0" presId="urn:microsoft.com/office/officeart/2009/3/layout/StepUpProcess"/>
    <dgm:cxn modelId="{F117B9CD-CE32-4B9C-8506-91CF1F9C8347}" type="presParOf" srcId="{F71032E8-8EAA-4BE1-B6CB-DCF016A3F594}" destId="{C15554B7-0702-4C88-AE18-FE35C59E86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16D4C-3C67-4B49-81D8-D0F59408DEEC}">
      <dsp:nvSpPr>
        <dsp:cNvPr id="0" name=""/>
        <dsp:cNvSpPr/>
      </dsp:nvSpPr>
      <dsp:spPr>
        <a:xfrm rot="5400000">
          <a:off x="383011" y="1816144"/>
          <a:ext cx="1144637" cy="19046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6A992-EDB0-4118-8465-26DE7023BF6D}">
      <dsp:nvSpPr>
        <dsp:cNvPr id="0" name=""/>
        <dsp:cNvSpPr/>
      </dsp:nvSpPr>
      <dsp:spPr>
        <a:xfrm>
          <a:off x="191942" y="2385224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БАКАЛАВРИАТ</a:t>
          </a:r>
          <a:endParaRPr lang="ru-RU" sz="1500" b="1" kern="1200" dirty="0"/>
        </a:p>
      </dsp:txBody>
      <dsp:txXfrm>
        <a:off x="191942" y="2385224"/>
        <a:ext cx="1719530" cy="1507269"/>
      </dsp:txXfrm>
    </dsp:sp>
    <dsp:sp modelId="{0C78E40F-CFA9-4A7C-8D82-AA633805DB3D}">
      <dsp:nvSpPr>
        <dsp:cNvPr id="0" name=""/>
        <dsp:cNvSpPr/>
      </dsp:nvSpPr>
      <dsp:spPr>
        <a:xfrm>
          <a:off x="1587033" y="1675921"/>
          <a:ext cx="324439" cy="324439"/>
        </a:xfrm>
        <a:prstGeom prst="triangle">
          <a:avLst>
            <a:gd name="adj" fmla="val 100000"/>
          </a:avLst>
        </a:prstGeom>
        <a:solidFill>
          <a:schemeClr val="accent2">
            <a:hueOff val="-3360531"/>
            <a:satOff val="1461"/>
            <a:lumOff val="425"/>
            <a:alphaOff val="0"/>
          </a:schemeClr>
        </a:solidFill>
        <a:ln w="55000" cap="flat" cmpd="thickThin" algn="ctr">
          <a:solidFill>
            <a:schemeClr val="accent2">
              <a:hueOff val="-3360531"/>
              <a:satOff val="1461"/>
              <a:lumOff val="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68337-34FA-41B5-AEAA-A40BF0A8BA98}">
      <dsp:nvSpPr>
        <dsp:cNvPr id="0" name=""/>
        <dsp:cNvSpPr/>
      </dsp:nvSpPr>
      <dsp:spPr>
        <a:xfrm rot="5400000">
          <a:off x="2488052" y="1295249"/>
          <a:ext cx="1144637" cy="19046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 w="55000" cap="flat" cmpd="thickThin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62FE4-8CDC-4785-A85E-11894F8D7883}">
      <dsp:nvSpPr>
        <dsp:cNvPr id="0" name=""/>
        <dsp:cNvSpPr/>
      </dsp:nvSpPr>
      <dsp:spPr>
        <a:xfrm>
          <a:off x="2296983" y="1864330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МАГИСТРАТУРА</a:t>
          </a:r>
          <a:endParaRPr lang="ru-RU" sz="1500" b="1" kern="1200" dirty="0"/>
        </a:p>
      </dsp:txBody>
      <dsp:txXfrm>
        <a:off x="2296983" y="1864330"/>
        <a:ext cx="1719530" cy="1507269"/>
      </dsp:txXfrm>
    </dsp:sp>
    <dsp:sp modelId="{91C0B9FB-F109-4496-89BC-D3AB877AF709}">
      <dsp:nvSpPr>
        <dsp:cNvPr id="0" name=""/>
        <dsp:cNvSpPr/>
      </dsp:nvSpPr>
      <dsp:spPr>
        <a:xfrm>
          <a:off x="3692074" y="1155027"/>
          <a:ext cx="324439" cy="324439"/>
        </a:xfrm>
        <a:prstGeom prst="triangle">
          <a:avLst>
            <a:gd name="adj" fmla="val 100000"/>
          </a:avLst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55000" cap="flat" cmpd="thickThin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CCAEA-FB42-4891-9AFE-6770790A8C2F}">
      <dsp:nvSpPr>
        <dsp:cNvPr id="0" name=""/>
        <dsp:cNvSpPr/>
      </dsp:nvSpPr>
      <dsp:spPr>
        <a:xfrm rot="5400000">
          <a:off x="4593093" y="774355"/>
          <a:ext cx="1144637" cy="19046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3442126"/>
            <a:satOff val="5846"/>
            <a:lumOff val="1700"/>
            <a:alphaOff val="0"/>
          </a:schemeClr>
        </a:solidFill>
        <a:ln w="55000" cap="flat" cmpd="thickThin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CF4A1-1311-4A78-AE3E-75C4CA2C24BA}">
      <dsp:nvSpPr>
        <dsp:cNvPr id="0" name=""/>
        <dsp:cNvSpPr/>
      </dsp:nvSpPr>
      <dsp:spPr>
        <a:xfrm>
          <a:off x="4402024" y="1343436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НАУЧНАЯ ШКОЛА</a:t>
          </a:r>
          <a:endParaRPr lang="ru-RU" sz="1500" b="1" kern="1200" dirty="0"/>
        </a:p>
      </dsp:txBody>
      <dsp:txXfrm>
        <a:off x="4402024" y="1343436"/>
        <a:ext cx="1719530" cy="1507269"/>
      </dsp:txXfrm>
    </dsp:sp>
    <dsp:sp modelId="{CC356E08-3188-4BFF-A9EB-C39FA624F5C2}">
      <dsp:nvSpPr>
        <dsp:cNvPr id="0" name=""/>
        <dsp:cNvSpPr/>
      </dsp:nvSpPr>
      <dsp:spPr>
        <a:xfrm>
          <a:off x="5797115" y="634132"/>
          <a:ext cx="324439" cy="324439"/>
        </a:xfrm>
        <a:prstGeom prst="triangle">
          <a:avLst>
            <a:gd name="adj" fmla="val 100000"/>
          </a:avLst>
        </a:prstGeom>
        <a:solidFill>
          <a:schemeClr val="accent2">
            <a:hueOff val="-16802657"/>
            <a:satOff val="7307"/>
            <a:lumOff val="2125"/>
            <a:alphaOff val="0"/>
          </a:schemeClr>
        </a:solidFill>
        <a:ln w="55000" cap="flat" cmpd="thickThin" algn="ctr">
          <a:solidFill>
            <a:schemeClr val="accent2">
              <a:hueOff val="-16802657"/>
              <a:satOff val="7307"/>
              <a:lumOff val="2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CE96D-2AE9-4CE6-9335-0DE0BD56B6CE}">
      <dsp:nvSpPr>
        <dsp:cNvPr id="0" name=""/>
        <dsp:cNvSpPr/>
      </dsp:nvSpPr>
      <dsp:spPr>
        <a:xfrm rot="5400000">
          <a:off x="6698134" y="253461"/>
          <a:ext cx="1144637" cy="190465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554B7-0702-4C88-AE18-FE35C59E86EE}">
      <dsp:nvSpPr>
        <dsp:cNvPr id="0" name=""/>
        <dsp:cNvSpPr/>
      </dsp:nvSpPr>
      <dsp:spPr>
        <a:xfrm>
          <a:off x="6507065" y="822541"/>
          <a:ext cx="1719530" cy="15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АСПИРАНТУРА</a:t>
          </a:r>
          <a:endParaRPr lang="ru-RU" sz="1500" b="1" kern="1200" dirty="0"/>
        </a:p>
      </dsp:txBody>
      <dsp:txXfrm>
        <a:off x="6507065" y="822541"/>
        <a:ext cx="1719530" cy="150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A1222-49C1-41CB-B975-A2024731BEE5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120A2-A0D6-41E4-9076-006236DBC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6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120A2-A0D6-41E4-9076-006236DBCD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0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026F06-D711-4134-BC7B-A83F22E20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6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E074A4-D6FB-47B6-AD71-B70C7B057A6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AC4B9C-8419-45C7-A6DA-5C3F282AA50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8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28CDAE-F089-4FC1-81A1-8A77A66C922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86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D24D9B-81BA-4858-AF09-AD0661DB052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00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137FA3-C057-4C21-87EE-D0933E82C32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32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BDA3E-3907-4838-AD7E-F5C77DD7FD7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90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BE4FBF-C88A-4DBB-A018-44E3F030F09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07.02.2017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E3C07-CAD6-4544-9DD7-5B73DC72CC5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90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C20E-B39F-4C4E-8ACB-99AD23B61F1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5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9F399D-6638-4C53-ADC6-CA6347BB3FE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88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801D-0286-4794-924A-6BB06163433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32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64C5-9FAC-4E68-9BB5-07B0F062A44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9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13281B-EAA3-4DA0-BD44-062F69316A23}" type="slidenum">
              <a:rPr lang="ru-RU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784976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Направление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38.03.01 «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Экономика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»,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профиль «Финансы и кредит»</a:t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профиль «Бухгалтерский учет, анализ и аудит»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5" y="4509120"/>
            <a:ext cx="8816056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КАФЕДРА «ЭКОНОМИКА И ФИНАНСЫ»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528" y="108963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66CC"/>
                </a:solidFill>
                <a:latin typeface="Arial" charset="0"/>
              </a:rPr>
              <a:t>СМОЛЕНСКИЙ ФИЛИАЛ </a:t>
            </a:r>
            <a:endParaRPr lang="ru-RU" sz="2400" b="1" dirty="0" smtClean="0">
              <a:solidFill>
                <a:srgbClr val="3366CC"/>
              </a:solidFill>
              <a:latin typeface="Arial" charset="0"/>
            </a:endParaRPr>
          </a:p>
          <a:p>
            <a:pPr algn="ctr"/>
            <a:r>
              <a:rPr lang="ru-RU" sz="2400" b="1" dirty="0" smtClean="0">
                <a:solidFill>
                  <a:srgbClr val="3366CC"/>
                </a:solidFill>
                <a:latin typeface="Arial" charset="0"/>
              </a:rPr>
              <a:t>ФИНАНСОВОГО </a:t>
            </a:r>
            <a:r>
              <a:rPr lang="ru-RU" sz="2400" b="1" dirty="0" smtClean="0">
                <a:solidFill>
                  <a:srgbClr val="3366CC"/>
                </a:solidFill>
                <a:latin typeface="Arial" charset="0"/>
              </a:rPr>
              <a:t>УНИВЕРСИТЕТА </a:t>
            </a:r>
          </a:p>
          <a:p>
            <a:pPr algn="ctr"/>
            <a:r>
              <a:rPr lang="ru-RU" sz="2400" b="1" dirty="0" smtClean="0">
                <a:solidFill>
                  <a:srgbClr val="3366CC"/>
                </a:solidFill>
                <a:latin typeface="Arial" charset="0"/>
              </a:rPr>
              <a:t>ПРИ </a:t>
            </a:r>
            <a:r>
              <a:rPr lang="ru-RU" sz="2400" b="1" dirty="0">
                <a:solidFill>
                  <a:srgbClr val="3366CC"/>
                </a:solidFill>
                <a:latin typeface="Arial" charset="0"/>
              </a:rPr>
              <a:t>ПРАВИТЕЛЬСТВЕ РОССИЙСКОЙ ФЕДЕРАЦИИ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202"/>
            <a:ext cx="3246033" cy="10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3826768" cy="4972008"/>
          </a:xfrm>
        </p:spPr>
        <p:txBody>
          <a:bodyPr/>
          <a:lstStyle/>
          <a:p>
            <a:r>
              <a:rPr lang="ru-RU" b="1" dirty="0"/>
              <a:t>Диплом </a:t>
            </a:r>
            <a:r>
              <a:rPr lang="ru-RU" b="1" dirty="0" smtClean="0"/>
              <a:t>Университета обеспечивает </a:t>
            </a:r>
            <a:r>
              <a:rPr lang="ru-RU" b="1" dirty="0"/>
              <a:t>дополнительные конкурентные преимущества при карьерном росте и устройстве на работу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effectLst/>
                <a:latin typeface="trebuchet MS"/>
              </a:rPr>
              <a:t>Обучение — </a:t>
            </a:r>
            <a:r>
              <a:rPr lang="ru-RU" dirty="0">
                <a:solidFill>
                  <a:srgbClr val="333333"/>
                </a:solidFill>
                <a:effectLst/>
                <a:latin typeface="trebuchet MS"/>
              </a:rPr>
              <a:t>это один из первых самостоятельных вкладов в себя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27845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96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52073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Ступеньки роста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04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использование </a:t>
            </a:r>
            <a:r>
              <a:rPr lang="ru-RU" sz="3200" dirty="0"/>
              <a:t>в образовательной деятельности результатов научно-исследовательских работ, новых знаний и достижений науки, </a:t>
            </a:r>
            <a:r>
              <a:rPr lang="ru-RU" sz="3200" dirty="0" smtClean="0"/>
              <a:t>исследовательского </a:t>
            </a:r>
            <a:r>
              <a:rPr lang="ru-RU" sz="3200" dirty="0"/>
              <a:t>принципа </a:t>
            </a:r>
            <a:r>
              <a:rPr lang="ru-RU" sz="3200" dirty="0" smtClean="0"/>
              <a:t>обучения с целью </a:t>
            </a:r>
            <a:r>
              <a:rPr lang="ru-RU" sz="3200" b="1" u="sng" dirty="0" smtClean="0"/>
              <a:t>подготовки высококвалифицированного экономического кадрового </a:t>
            </a:r>
            <a:r>
              <a:rPr lang="ru-RU" sz="3200" b="1" u="sng" dirty="0"/>
              <a:t>обеспечения </a:t>
            </a:r>
            <a:r>
              <a:rPr lang="ru-RU" sz="3200" b="1" u="sng" dirty="0" smtClean="0"/>
              <a:t>для всех секторов экономики</a:t>
            </a:r>
            <a:r>
              <a:rPr lang="ru-RU" b="1" u="sng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МИССИЯ </a:t>
            </a:r>
            <a:br>
              <a:rPr lang="ru-RU" dirty="0" smtClean="0"/>
            </a:br>
            <a:r>
              <a:rPr lang="ru-RU" sz="3600" dirty="0" smtClean="0"/>
              <a:t>КАФЕДРЫ «ЭКОНОМИКА И ФИНАНСЫ»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35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sz="half" idx="1"/>
          </p:nvPr>
        </p:nvSpPr>
        <p:spPr>
          <a:xfrm>
            <a:off x="323528" y="1481329"/>
            <a:ext cx="3816424" cy="367586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2" pitchFamily="18" charset="2"/>
              <a:buChar char=""/>
            </a:pPr>
            <a:r>
              <a:rPr lang="ru-RU" sz="2000" b="1" dirty="0" smtClean="0">
                <a:solidFill>
                  <a:schemeClr val="bg1"/>
                </a:solidFill>
              </a:rPr>
              <a:t>Доктора наук, профессоры – 25%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2" pitchFamily="18" charset="2"/>
              <a:buChar char=""/>
            </a:pPr>
            <a:r>
              <a:rPr lang="ru-RU" sz="2000" b="1" dirty="0" smtClean="0">
                <a:solidFill>
                  <a:schemeClr val="bg1"/>
                </a:solidFill>
              </a:rPr>
              <a:t>Кандидаты наук, доценты -65%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2" pitchFamily="18" charset="2"/>
              <a:buChar char=""/>
            </a:pPr>
            <a:r>
              <a:rPr lang="ru-RU" sz="2000" b="1" dirty="0" smtClean="0">
                <a:solidFill>
                  <a:schemeClr val="bg1"/>
                </a:solidFill>
              </a:rPr>
              <a:t>Преподаватели из числа действующих руководителей и ведущих работников профильных организаций, предприятий и учреждений -</a:t>
            </a:r>
            <a:r>
              <a:rPr lang="ru-RU" sz="2000" b="1" dirty="0">
                <a:solidFill>
                  <a:schemeClr val="bg1"/>
                </a:solidFill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</a:rPr>
              <a:t>0%,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600" dirty="0" smtClean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b="1" dirty="0" smtClean="0">
                <a:latin typeface="Arial" charset="0"/>
              </a:rPr>
              <a:t>.</a:t>
            </a:r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600" b="1" dirty="0" smtClean="0"/>
          </a:p>
          <a:p>
            <a:pPr algn="r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800" b="1" dirty="0" smtClean="0"/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11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3366CC"/>
                </a:solidFill>
                <a:effectLst/>
              </a:rPr>
              <a:t>Преподавательский состав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4896544" cy="55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5892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Verdana" pitchFamily="34" charset="0"/>
              </a:rPr>
              <a:t>Преподавание в магистратуре осуществляют профессора и доценты кафедры, авторы учебников, монографий, статей в рецензируемых научных журналах </a:t>
            </a:r>
          </a:p>
        </p:txBody>
      </p:sp>
    </p:spTree>
    <p:extLst>
      <p:ext uri="{BB962C8B-B14F-4D97-AF65-F5344CB8AC3E}">
        <p14:creationId xmlns:p14="http://schemas.microsoft.com/office/powerpoint/2010/main" val="12167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Кафедра «Экономика и финансы»</a:t>
            </a:r>
            <a:endParaRPr lang="ru-RU" sz="3200" dirty="0"/>
          </a:p>
        </p:txBody>
      </p:sp>
      <p:pic>
        <p:nvPicPr>
          <p:cNvPr id="1026" name="Picture 2" descr="C:\Documents and Settings\метод213\Рабочий стол\Сайт _информ о кафедре Экономика и финансы\Преподаватели\DSC_4674 Групповое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14369" cy="43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организация </a:t>
            </a:r>
            <a:r>
              <a:rPr lang="ru-RU" dirty="0"/>
              <a:t>и </a:t>
            </a:r>
            <a:r>
              <a:rPr lang="ru-RU" dirty="0" smtClean="0"/>
              <a:t>ведение </a:t>
            </a:r>
            <a:r>
              <a:rPr lang="ru-RU" b="1" u="sng" dirty="0"/>
              <a:t>бухгалтерского, финансового </a:t>
            </a:r>
            <a:r>
              <a:rPr lang="ru-RU" b="1" u="sng" dirty="0" smtClean="0"/>
              <a:t>и управленческого </a:t>
            </a:r>
            <a:r>
              <a:rPr lang="ru-RU" b="1" u="sng" dirty="0"/>
              <a:t>учета</a:t>
            </a:r>
            <a:r>
              <a:rPr lang="ru-RU" dirty="0"/>
              <a:t> любых участков деятельности экономических </a:t>
            </a:r>
            <a:r>
              <a:rPr lang="ru-RU" dirty="0" smtClean="0"/>
              <a:t>субъектов (ПКП-2</a:t>
            </a:r>
            <a:r>
              <a:rPr lang="ru-RU" dirty="0"/>
              <a:t>);</a:t>
            </a:r>
          </a:p>
          <a:p>
            <a:r>
              <a:rPr lang="ru-RU" dirty="0" smtClean="0"/>
              <a:t>применение </a:t>
            </a:r>
            <a:r>
              <a:rPr lang="ru-RU" b="1" u="sng" dirty="0"/>
              <a:t>методов экономического анализа</a:t>
            </a:r>
            <a:r>
              <a:rPr lang="ru-RU" dirty="0"/>
              <a:t>, подготовки </a:t>
            </a:r>
            <a:r>
              <a:rPr lang="ru-RU" dirty="0" smtClean="0"/>
              <a:t>и представления </a:t>
            </a:r>
            <a:r>
              <a:rPr lang="ru-RU" dirty="0"/>
              <a:t>аналитических </a:t>
            </a:r>
            <a:r>
              <a:rPr lang="ru-RU" dirty="0" smtClean="0"/>
              <a:t>обзоров, </a:t>
            </a:r>
            <a:r>
              <a:rPr lang="ru-RU" dirty="0"/>
              <a:t>помогающих </a:t>
            </a:r>
            <a:r>
              <a:rPr lang="ru-RU" dirty="0" smtClean="0"/>
              <a:t>сформировать профессиональное </a:t>
            </a:r>
            <a:r>
              <a:rPr lang="ru-RU" dirty="0"/>
              <a:t>суждение при принятии управленческих решений </a:t>
            </a:r>
            <a:r>
              <a:rPr lang="ru-RU" dirty="0" smtClean="0"/>
              <a:t>(</a:t>
            </a:r>
            <a:r>
              <a:rPr lang="ru-RU" dirty="0"/>
              <a:t>ПКП-3);</a:t>
            </a:r>
          </a:p>
          <a:p>
            <a:r>
              <a:rPr lang="ru-RU" dirty="0" smtClean="0"/>
              <a:t>подготовка </a:t>
            </a:r>
            <a:r>
              <a:rPr lang="ru-RU" dirty="0"/>
              <a:t>и </a:t>
            </a:r>
            <a:r>
              <a:rPr lang="ru-RU" dirty="0" smtClean="0"/>
              <a:t>проведение </a:t>
            </a:r>
            <a:r>
              <a:rPr lang="ru-RU" b="1" u="sng" dirty="0"/>
              <a:t>аудиторских </a:t>
            </a:r>
            <a:r>
              <a:rPr lang="ru-RU" b="1" u="sng" dirty="0" smtClean="0"/>
              <a:t>проверок</a:t>
            </a:r>
            <a:r>
              <a:rPr lang="ru-RU" dirty="0" smtClean="0"/>
              <a:t>, осуществления </a:t>
            </a:r>
            <a:r>
              <a:rPr lang="ru-RU" dirty="0"/>
              <a:t>контрольных процедур и организации системы </a:t>
            </a:r>
            <a:r>
              <a:rPr lang="ru-RU" b="1" u="sng" dirty="0"/>
              <a:t>внутреннего </a:t>
            </a:r>
            <a:r>
              <a:rPr lang="ru-RU" b="1" u="sng" dirty="0" smtClean="0"/>
              <a:t>контроля </a:t>
            </a:r>
            <a:r>
              <a:rPr lang="ru-RU" dirty="0" smtClean="0"/>
              <a:t>в </a:t>
            </a:r>
            <a:r>
              <a:rPr lang="ru-RU" dirty="0"/>
              <a:t>организациях разного профиля и организационно-правовых форм (ПКП-4);</a:t>
            </a:r>
          </a:p>
          <a:p>
            <a:r>
              <a:rPr lang="ru-RU" dirty="0" smtClean="0"/>
              <a:t>умение </a:t>
            </a:r>
            <a:r>
              <a:rPr lang="ru-RU" dirty="0"/>
              <a:t>эффективно работать в среде </a:t>
            </a:r>
            <a:r>
              <a:rPr lang="ru-RU" dirty="0" smtClean="0"/>
              <a:t>специальных программных </a:t>
            </a:r>
            <a:r>
              <a:rPr lang="ru-RU" dirty="0"/>
              <a:t>продуктов, применяемых для выполнения </a:t>
            </a:r>
            <a:r>
              <a:rPr lang="ru-RU" dirty="0" smtClean="0"/>
              <a:t>бухгалтерско- аналитических </a:t>
            </a:r>
            <a:r>
              <a:rPr lang="ru-RU" dirty="0"/>
              <a:t>и контрольных функций в экономическом субъекте (ПКП-5).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Профессиональные компетенции выпускников профиля «Бухгалтерский учет, анализ и аудит»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98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160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выполнение профессиональных обязанностей по осуществлению </a:t>
            </a:r>
            <a:r>
              <a:rPr lang="ru-RU" dirty="0"/>
              <a:t>текущей деятельности </a:t>
            </a:r>
            <a:r>
              <a:rPr lang="ru-RU" b="1" u="sng" dirty="0"/>
              <a:t>финансово-кредитных </a:t>
            </a:r>
            <a:r>
              <a:rPr lang="ru-RU" b="1" u="sng" dirty="0" smtClean="0"/>
              <a:t>институтов</a:t>
            </a:r>
            <a:r>
              <a:rPr lang="ru-RU" dirty="0" smtClean="0"/>
              <a:t>, разработка современных финансовых </a:t>
            </a:r>
            <a:r>
              <a:rPr lang="ru-RU" dirty="0"/>
              <a:t>и </a:t>
            </a:r>
            <a:r>
              <a:rPr lang="ru-RU" dirty="0" smtClean="0"/>
              <a:t>кредитных продуктов, реализация </a:t>
            </a:r>
            <a:r>
              <a:rPr lang="ru-RU" dirty="0"/>
              <a:t>их на российском и международном финансовых </a:t>
            </a:r>
            <a:r>
              <a:rPr lang="ru-RU" dirty="0" smtClean="0"/>
              <a:t>рынках ПКП-1</a:t>
            </a:r>
            <a:r>
              <a:rPr lang="ru-RU" dirty="0"/>
              <a:t>);</a:t>
            </a:r>
          </a:p>
          <a:p>
            <a:r>
              <a:rPr lang="ru-RU" dirty="0" smtClean="0"/>
              <a:t>разработка </a:t>
            </a:r>
            <a:r>
              <a:rPr lang="ru-RU" b="1" u="sng" dirty="0"/>
              <a:t>прогнозов, стратегий и планов </a:t>
            </a:r>
            <a:r>
              <a:rPr lang="ru-RU" dirty="0" smtClean="0"/>
              <a:t>деятельности финансово-кредитных </a:t>
            </a:r>
            <a:r>
              <a:rPr lang="ru-RU" dirty="0"/>
              <a:t>институтов; </a:t>
            </a:r>
            <a:r>
              <a:rPr lang="ru-RU" dirty="0" smtClean="0"/>
              <a:t>осуществление </a:t>
            </a:r>
            <a:r>
              <a:rPr lang="ru-RU" dirty="0"/>
              <a:t>их </a:t>
            </a:r>
            <a:r>
              <a:rPr lang="ru-RU" dirty="0" smtClean="0"/>
              <a:t>мониторинга (ПКП-2</a:t>
            </a:r>
            <a:r>
              <a:rPr lang="ru-RU" dirty="0"/>
              <a:t>);</a:t>
            </a:r>
          </a:p>
          <a:p>
            <a:r>
              <a:rPr lang="ru-RU" b="1" u="sng" dirty="0" smtClean="0"/>
              <a:t>расчёт, анализ </a:t>
            </a:r>
            <a:r>
              <a:rPr lang="ru-RU" b="1" u="sng" dirty="0"/>
              <a:t>и </a:t>
            </a:r>
            <a:r>
              <a:rPr lang="ru-RU" b="1" u="sng" dirty="0" smtClean="0"/>
              <a:t>интерпретация финансовой информации</a:t>
            </a:r>
            <a:r>
              <a:rPr lang="ru-RU" dirty="0" smtClean="0"/>
              <a:t>,(</a:t>
            </a:r>
            <a:r>
              <a:rPr lang="ru-RU" dirty="0"/>
              <a:t>ПКП- 4);</a:t>
            </a:r>
          </a:p>
          <a:p>
            <a:r>
              <a:rPr lang="ru-RU" b="1" u="sng" dirty="0" smtClean="0"/>
              <a:t>анализ </a:t>
            </a:r>
            <a:r>
              <a:rPr lang="ru-RU" b="1" u="sng" dirty="0"/>
              <a:t>и </a:t>
            </a:r>
            <a:r>
              <a:rPr lang="ru-RU" b="1" u="sng" dirty="0" smtClean="0"/>
              <a:t>оценка рисков</a:t>
            </a:r>
            <a:r>
              <a:rPr lang="ru-RU" dirty="0" smtClean="0"/>
              <a:t> </a:t>
            </a:r>
            <a:r>
              <a:rPr lang="ru-RU" dirty="0"/>
              <a:t>денежно-кредитной </a:t>
            </a:r>
            <a:r>
              <a:rPr lang="ru-RU" dirty="0" smtClean="0"/>
              <a:t>и финансовой </a:t>
            </a:r>
            <a:r>
              <a:rPr lang="ru-RU" dirty="0"/>
              <a:t>сферы, </a:t>
            </a:r>
            <a:r>
              <a:rPr lang="ru-RU" dirty="0" smtClean="0"/>
              <a:t>осуществление мероприятий </a:t>
            </a:r>
            <a:r>
              <a:rPr lang="ru-RU" dirty="0"/>
              <a:t>по </a:t>
            </a:r>
            <a:r>
              <a:rPr lang="ru-RU" dirty="0" smtClean="0"/>
              <a:t>их снижению</a:t>
            </a:r>
            <a:r>
              <a:rPr lang="ru-RU" dirty="0"/>
              <a:t>, </a:t>
            </a:r>
            <a:r>
              <a:rPr lang="ru-RU" dirty="0" smtClean="0"/>
              <a:t>оценка эффективности </a:t>
            </a:r>
            <a:r>
              <a:rPr lang="ru-RU" dirty="0"/>
              <a:t>использования </a:t>
            </a:r>
            <a:r>
              <a:rPr lang="ru-RU" dirty="0" smtClean="0"/>
              <a:t>финансовых инструментов (</a:t>
            </a:r>
            <a:r>
              <a:rPr lang="ru-RU" dirty="0"/>
              <a:t>ПКП - 5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Профессиональные компетенции выпускников профиля «Финансы и кредит»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21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758CCCB49B69A4B940E2620F58DF697" ma:contentTypeVersion="1" ma:contentTypeDescription="Создание документа." ma:contentTypeScope="" ma:versionID="939ac72506ef1a3d0f2402a9f8e8348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223255-F1BA-48BE-BFA4-32B5B7551AA4}"/>
</file>

<file path=customXml/itemProps2.xml><?xml version="1.0" encoding="utf-8"?>
<ds:datastoreItem xmlns:ds="http://schemas.openxmlformats.org/officeDocument/2006/customXml" ds:itemID="{33CE080F-E707-4535-9332-9D936F39D18C}"/>
</file>

<file path=customXml/itemProps3.xml><?xml version="1.0" encoding="utf-8"?>
<ds:datastoreItem xmlns:ds="http://schemas.openxmlformats.org/officeDocument/2006/customXml" ds:itemID="{3D8B461D-CF23-4757-AF32-CA2CCA03E12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</TotalTime>
  <Words>325</Words>
  <Application>Microsoft Office PowerPoint</Application>
  <PresentationFormat>Экран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Открытая</vt:lpstr>
      <vt:lpstr>1_Открытая</vt:lpstr>
      <vt:lpstr>Направление 38.03.01 «Экономика», профиль «Финансы и кредит» профиль «Бухгалтерский учет, анализ и аудит»</vt:lpstr>
      <vt:lpstr>Обучение — это один из первых самостоятельных вкладов в себя</vt:lpstr>
      <vt:lpstr>Ступеньки роста</vt:lpstr>
      <vt:lpstr>МИССИЯ  КАФЕДРЫ «ЭКОНОМИКА И ФИНАНСЫ»</vt:lpstr>
      <vt:lpstr>Преподавательский состав</vt:lpstr>
      <vt:lpstr>Кафедра «Экономика и финансы»</vt:lpstr>
      <vt:lpstr>Профессиональные компетенции выпускников профиля «Бухгалтерский учет, анализ и аудит»</vt:lpstr>
      <vt:lpstr>Профессиональные компетенции выпускников профиля «Финансы и кредит»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«Экономика» 38. профиль «Финансы и кредит»</dc:title>
  <dc:creator>Марина В. Шеломенцева</dc:creator>
  <cp:lastModifiedBy>Марина В. Шеломенцева</cp:lastModifiedBy>
  <cp:revision>57</cp:revision>
  <dcterms:modified xsi:type="dcterms:W3CDTF">2017-02-07T10:15:08Z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0x0101009758CCCB49B69A4B940E2620F58DF697</vt:lpwstr>
  </property>
</Properties>
</file>