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+mn-ea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+mn-ea"/>
            </a:endParaRPr>
          </a:p>
        </p:txBody>
      </p:sp>
      <p:sp>
        <p:nvSpPr>
          <p:cNvPr id="1741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974068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16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549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439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344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96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40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44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234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26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94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67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740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40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85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0A833-DF0A-41C8-B9BF-E851DF9645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813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C678F-6DC4-4DDD-BD0A-7FE2505269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620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626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626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1F419-B358-4303-AFF5-9661629F1E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065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491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5025" y="1600200"/>
            <a:ext cx="4037013" cy="4491038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429CB-268A-4987-8324-5C933BC0AB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95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491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491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5281F-3D71-44FA-B557-0C9B8450AB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195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491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600200"/>
            <a:ext cx="4037013" cy="216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5025" y="3921125"/>
            <a:ext cx="4037013" cy="2170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0377C-C135-4839-8EAB-465C4BEC05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42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4838" cy="216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21125"/>
            <a:ext cx="8224838" cy="2170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CAB7C-00B5-46F7-8775-ACA41BDF74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67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64D0D-AAB8-40E7-8A18-E6EA15DDC4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3891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2CB7A-B5CC-4172-9AF2-F403083106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4543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7D28F-19A0-4A15-9A89-78C8DFED29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534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989D2-DAB4-4025-A6F5-1B7F1BD634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134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4F6A5-835F-4E35-B826-BAB395570B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4448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06361-4ED1-451D-BD11-3C3D0EBC46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6552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1B512-A4FD-4D4F-B04C-4B064130E8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6006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504E2-2A9C-4C1A-A9C4-3CDDCD05A5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5512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A3112-1910-472F-B6F3-A61A9DF5A1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2729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DC7C1-9B9E-4433-ABBC-72A94070FF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05238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3568A-AF3D-4382-989F-D0A236039D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4979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604963"/>
            <a:ext cx="2055813" cy="452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6625" cy="452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B5643-6DCD-48EC-9BD6-3954DDC079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2445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766888"/>
            <a:ext cx="7767638" cy="1731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BA273-3E22-436E-8059-E49373E70A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087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F9482-569B-4533-9DFF-5CD5233509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95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1BFD9-2BE8-4342-A235-87A7E5B9EA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7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5FEC8-511A-497D-97BA-2117655AF9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180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D22AB-F5EA-40D7-B4E8-6A2287AACE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974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59873-BDAA-4A35-B5D0-0D03EF4E19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364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94BA1-6833-4675-8AE7-B53BFD3D6F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457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17A1A-BAAD-47FA-B645-62331CCDB5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632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reeppt.ru/Prew/WaveMasterPrew.jp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6" y="-1"/>
            <a:ext cx="9153916" cy="685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491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B0A8BEEA-3F8E-4B7B-BCA2-450CACBE381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reeppt.ru/Prew/WaveMasterPrew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7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8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defRPr>
            </a:lvl1pPr>
          </a:lstStyle>
          <a:p>
            <a:fld id="{63E8DDF4-0EB3-46BE-B68E-09993604C9A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66888"/>
            <a:ext cx="7767638" cy="1731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ll-biography.ru/alpha/a/axmatova-anna-andreevna-akhmatova-anna-andreevn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3573016"/>
            <a:ext cx="3415605" cy="17367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effectLst/>
                <a:hlinkClick r:id="rId3"/>
              </a:rPr>
              <a:t>Биография Ахматовой Анны </a:t>
            </a:r>
            <a:r>
              <a:rPr lang="ru-RU" dirty="0" smtClean="0">
                <a:effectLst/>
                <a:hlinkClick r:id="rId3"/>
              </a:rPr>
              <a:t>Андреевны</a:t>
            </a:r>
            <a:br>
              <a:rPr lang="ru-RU" dirty="0" smtClean="0">
                <a:effectLst/>
                <a:hlinkClick r:id="rId3"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3200" dirty="0" smtClean="0"/>
              <a:t>(1889—1966)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801151" y="1263998"/>
            <a:ext cx="5238095" cy="440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150" y="1318188"/>
            <a:ext cx="3387882" cy="42902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04800" y="533400"/>
            <a:ext cx="579120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1942 23 февраля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Написано стих. "Мужество"; опубликовано в газете "Правда" в номере от 8 марта 1942 г.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1943 10 марта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Кончился срок ссылки Льва Гумилева; в конце 1944-го, преодолев сопротивление лагерных начальников, он добровольцем, как когда-то и его отец, уходит на фронт.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Май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Вышел ташкентский сборник стихотворений Ахматовой; "Моя азиатка" - так она называла эту свою "эвакуированную" книжку.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1944 15 мая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Вылетела в Москву. Живет на Б.Ордынке у Ардовых.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Летом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Возвращение в Ленинград. Выезжает на Ленинградский фронт с чтением стихов.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Декабрь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Творческий вечер в ленинградском Доме писателей. 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09600"/>
            <a:ext cx="2981325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/>
              <a:t>Очередная волна террора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762000" y="1371600"/>
            <a:ext cx="7543800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1946 Первая половина года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Творческие вечера следуют один за другим - в Москве, в Ленинграде, и всюду самый восторженный прием. 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14 августа 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- Постановление ЦК о журналах "Звезда" и "Ленинград" - творчество А.Ахматовой, как чуждое идеологически, предано анафеме.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16 августа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Общее собрание ленинградской творческой интеллигенции в отношении чуждых элементов в лице А.Ахматовой, М.Зощенко и им подобных. В связи с этим постановлением не вышли из печати уже подготовленные сборники А.Ахматовой: 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 сентября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Президиум правления Союза писателей СССР постановил: исключить Анну Ахматову и Михаила Зощенко из Союза советских писателей. 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1948 Начало июня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У Пастернака в Лаврушинском пер. (д 17) слушала в авторском чтении первые главы романа "Доктор Живаго".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Июнь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Пастернак с трудом выхлопотал в Литфонде 3000 рублей для бедствующей А.Ахматовой. 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1949 26 августа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Арестован Н.Н. Пунин.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6 ноября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Арестован Лев Гумилев. Осужден на 10 лет ИТЛ.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152400"/>
            <a:ext cx="8458200" cy="490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1950 В течение всего года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Отчаянные попытки вызволить из рук сталинских палачей единственного сына.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1951 19 января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По предложению Ал. Фадеева Ахматова восстановлена в Союзе писателей.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1952 Март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Вместе с семьей Пунина выселена из Фонтанного Дома на ул. Красной Конницы. 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1953 21 августа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Смерть Н.Н. Пунина в воркутинском лагере (поселок Абезь).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21 октября 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- При содействии А.Суркова сдала в изд. "Художественная литература" рукопись стихов и переводов.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1954 5 февраля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Подала на имя Председателя Президиума ВС СССР К.Е.Ворошилова прошение о пересмотре дела Л.Н.Гумилева. </a:t>
            </a:r>
          </a:p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1955 Май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Ленинградское отделение Литфонда выделило А.А. дачный домик в писательском поселке Комарово; это свое жилище А.А. называла "Будкой".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Конец сентября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Записывается на прием к народному депутату М.Шолохову по делу сына.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/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1956 4 марта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В канун роковой годовщины - смерти Сталина в 1953 году - в присутствии Л.К.Чуковской произнесла историческую фразу: "Теперь арестанты вернутся, и две России глянут друг другу в глаза: та, что сажала, и та, которую посадили. Началась новая эпоха".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15 апреля 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- Возвратился из лагеря Лев Николаевич Гумилев.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/>
              <a:t>Последние годы жизни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381000" y="1716088"/>
            <a:ext cx="85344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1957 Февраль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Встреча (в доме Ардовых) с вернувшейся из ссылки Ариадной Эфрон, дочерью М.Цветаевой.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1959 Сентябрь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А.Т.Твардовский, в ту пору главный редактор "Нового мира", просит у АА стихи для своего журнала.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1960 30 мая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Вечером скончался Борис Леонидович Пастернак, его памяти посвящены стих. "Умолк вчера неповторимый голос…" и "Словно дочка слепого Эдипа…"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1962 aвгуст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Выдвинута на Нобелевскую премию .</a:t>
            </a: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8 декабря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 впервые записан на бумагу "Реквием".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1963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Выдвинута на Международную литературную премию "Этна-Таормина".</a:t>
            </a:r>
            <a:b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1964 30 мая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Москва. Музей В.В.Маяковского. Торжественный вечер, посвященный 75-летию Анны Андреевны Ахматовой.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12 декабря 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- В замке Урсино А.А.Ахматовой вручена литературная премия "Этна-Таормина" - за 50-летие поэтической деятельности и в связи с выходом в Италии сборника ее избранных произведений.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1600" b="1">
                <a:solidFill>
                  <a:srgbClr val="FFFFFF"/>
                </a:solidFill>
                <a:latin typeface="Tahoma" panose="020B0604030504040204" pitchFamily="34" charset="0"/>
              </a:rPr>
              <a:t>1965 5 июня</a:t>
            </a:r>
            <a:r>
              <a:rPr lang="ru-RU" altLang="ru-RU" sz="1600">
                <a:solidFill>
                  <a:srgbClr val="FFFFFF"/>
                </a:solidFill>
                <a:latin typeface="Tahoma" panose="020B0604030504040204" pitchFamily="34" charset="0"/>
              </a:rPr>
              <a:t> - Торжественная церемония облачения в мантию доктора литературы.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762000"/>
            <a:ext cx="6934200" cy="283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1966 Февраль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В больнице.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19 февраля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Выписывается из больницы.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3 марта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Выехала в подмосковный кардиологический санаторий. 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4 марта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Последняя запись в дневнике. Вечером, ложась спать, жалела, что не захватила с собой Библию.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5 марта, утром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Анна Андреевна Горенко-Гумилева-Ахматова скончалась.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/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endParaRPr lang="ru-RU" altLang="ru-RU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3533775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2800"/>
            <a:ext cx="20351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6462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/>
              <a:t>Детство и юность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2819400" cy="53340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1889 11 (23) июня</a:t>
            </a:r>
            <a:r>
              <a:rPr lang="ru-RU" sz="1400" smtClean="0"/>
              <a:t> - у инженер-капитана 2-го ранга Андрея Антоновича Горенко и его жены Инны Эразмовны (в девичестве Стоговой) родилась дочь Анна. Место рождения - дачное предместье Одессы.</a:t>
            </a:r>
            <a:br>
              <a:rPr lang="ru-RU" sz="1400" smtClean="0"/>
            </a:br>
            <a:endParaRPr lang="ru-RU" sz="1400" smtClean="0"/>
          </a:p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1891</a:t>
            </a:r>
            <a:r>
              <a:rPr lang="ru-RU" sz="1400" smtClean="0"/>
              <a:t> - Семья Горенко переезжает в Царское Село.</a:t>
            </a:r>
            <a:br>
              <a:rPr lang="ru-RU" sz="1400" smtClean="0"/>
            </a:br>
            <a:endParaRPr lang="ru-RU" sz="1400" smtClean="0"/>
          </a:p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1900</a:t>
            </a:r>
            <a:r>
              <a:rPr lang="ru-RU" sz="1400" smtClean="0"/>
              <a:t> - Анна Горенко поступает в царскосельскую Мариинскую гимназию.</a:t>
            </a:r>
            <a:br>
              <a:rPr lang="ru-RU" sz="1400" smtClean="0"/>
            </a:br>
            <a:endParaRPr lang="ru-RU" sz="1400" smtClean="0"/>
          </a:p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1903</a:t>
            </a:r>
            <a:r>
              <a:rPr lang="ru-RU" sz="1400" smtClean="0"/>
              <a:t> - Знакомство с Николаем Гумилевым.</a:t>
            </a:r>
            <a:br>
              <a:rPr lang="ru-RU" sz="1400" smtClean="0"/>
            </a:br>
            <a:endParaRPr lang="ru-RU" sz="1400" smtClean="0"/>
          </a:p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1905</a:t>
            </a:r>
            <a:r>
              <a:rPr lang="ru-RU" sz="1400" smtClean="0"/>
              <a:t> - Инна Эразмовна после развода с мужем, забрав детей, переезжает в Крым. 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88" y="1676400"/>
            <a:ext cx="162401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724400"/>
            <a:ext cx="16160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4572000" y="1524000"/>
            <a:ext cx="3200400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/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sz="1400" b="1">
                <a:solidFill>
                  <a:srgbClr val="FFFFFF"/>
                </a:solidFill>
                <a:latin typeface="Tahoma" panose="020B0604030504040204" pitchFamily="34" charset="0"/>
              </a:rPr>
              <a:t>1906-1907</a:t>
            </a:r>
            <a:r>
              <a:rPr lang="ru-RU" altLang="ru-RU" sz="1400">
                <a:solidFill>
                  <a:srgbClr val="FFFFFF"/>
                </a:solidFill>
                <a:latin typeface="Tahoma" panose="020B0604030504040204" pitchFamily="34" charset="0"/>
              </a:rPr>
              <a:t> - Анна живет у родственников в Киеве. Поступает в последний класс Фундуклеевской гимназии. По окончании записывается на юридическое отделение Высших киевских женских курсов. Переписывается с уехавшим в Париж Гумилевым. Первая публикация: стих. "На руке его много блестящих колец…" в парижском русском еженедельнике "Сириус" (издатель Н.Гумилев).</a:t>
            </a:r>
            <a:br>
              <a:rPr lang="ru-RU" altLang="ru-RU" sz="1400">
                <a:solidFill>
                  <a:srgbClr val="FFFFFF"/>
                </a:solidFill>
                <a:latin typeface="Tahoma" panose="020B0604030504040204" pitchFamily="34" charset="0"/>
              </a:rPr>
            </a:br>
            <a:endParaRPr lang="ru-RU" altLang="ru-RU" sz="14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0"/>
            <a:ext cx="15652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4191000"/>
            <a:ext cx="16795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smtClean="0"/>
              <a:t>Замужество и первые публикации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4038600" cy="5330825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425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700" b="1" smtClean="0">
                <a:latin typeface="Arial Narrow" pitchFamily="32" charset="0"/>
              </a:rPr>
              <a:t>1909</a:t>
            </a:r>
            <a:r>
              <a:rPr lang="ru-RU" sz="1700" smtClean="0">
                <a:latin typeface="Arial Narrow" pitchFamily="32" charset="0"/>
              </a:rPr>
              <a:t> - Принимает официальное предложение Гумилева стать его женой.</a:t>
            </a:r>
            <a:br>
              <a:rPr lang="ru-RU" sz="1700" smtClean="0">
                <a:latin typeface="Arial Narrow" pitchFamily="32" charset="0"/>
              </a:rPr>
            </a:br>
            <a:r>
              <a:rPr lang="ru-RU" sz="1700" smtClean="0">
                <a:latin typeface="Arial Narrow" pitchFamily="32" charset="0"/>
              </a:rPr>
              <a:t/>
            </a:r>
            <a:br>
              <a:rPr lang="ru-RU" sz="1700" smtClean="0">
                <a:latin typeface="Arial Narrow" pitchFamily="32" charset="0"/>
              </a:rPr>
            </a:br>
            <a:r>
              <a:rPr lang="ru-RU" sz="1700" b="1" smtClean="0">
                <a:latin typeface="Arial Narrow" pitchFamily="32" charset="0"/>
              </a:rPr>
              <a:t>1910 25 апреля</a:t>
            </a:r>
            <a:r>
              <a:rPr lang="ru-RU" sz="1700" smtClean="0">
                <a:latin typeface="Arial Narrow" pitchFamily="32" charset="0"/>
              </a:rPr>
              <a:t> - Анна Горенко и Николай Гумилев обвенчаны в Николаевской церкви села Никольская слободка под Киевом.</a:t>
            </a:r>
            <a:br>
              <a:rPr lang="ru-RU" sz="1700" smtClean="0">
                <a:latin typeface="Arial Narrow" pitchFamily="32" charset="0"/>
              </a:rPr>
            </a:br>
            <a:r>
              <a:rPr lang="ru-RU" sz="1700" b="1" smtClean="0">
                <a:latin typeface="Arial Narrow" pitchFamily="32" charset="0"/>
              </a:rPr>
              <a:t>Май</a:t>
            </a:r>
            <a:r>
              <a:rPr lang="ru-RU" sz="1700" smtClean="0">
                <a:latin typeface="Arial Narrow" pitchFamily="32" charset="0"/>
              </a:rPr>
              <a:t> - Супруги Гумилевы - в Париже </a:t>
            </a:r>
            <a:r>
              <a:rPr lang="ru-RU" sz="1700" b="1" smtClean="0">
                <a:latin typeface="Arial Narrow" pitchFamily="32" charset="0"/>
              </a:rPr>
              <a:t>Лето</a:t>
            </a:r>
            <a:r>
              <a:rPr lang="ru-RU" sz="1700" smtClean="0">
                <a:latin typeface="Arial Narrow" pitchFamily="32" charset="0"/>
              </a:rPr>
              <a:t> - В Слепневе, тверском имении свекрови А.И.Гумилевой.</a:t>
            </a:r>
            <a:br>
              <a:rPr lang="ru-RU" sz="1700" smtClean="0">
                <a:latin typeface="Arial Narrow" pitchFamily="32" charset="0"/>
              </a:rPr>
            </a:br>
            <a:r>
              <a:rPr lang="ru-RU" sz="1700" smtClean="0">
                <a:latin typeface="Arial Narrow" pitchFamily="32" charset="0"/>
              </a:rPr>
              <a:t/>
            </a:r>
            <a:br>
              <a:rPr lang="ru-RU" sz="1700" smtClean="0">
                <a:latin typeface="Arial Narrow" pitchFamily="32" charset="0"/>
              </a:rPr>
            </a:br>
            <a:r>
              <a:rPr lang="ru-RU" sz="1700" b="1" smtClean="0">
                <a:latin typeface="Arial Narrow" pitchFamily="32" charset="0"/>
              </a:rPr>
              <a:t>1911</a:t>
            </a:r>
            <a:r>
              <a:rPr lang="ru-RU" sz="1700" smtClean="0">
                <a:latin typeface="Arial Narrow" pitchFamily="32" charset="0"/>
              </a:rPr>
              <a:t> - Поступает на петербургские Женские курсы. Знакомство с Блоком. Первая публикация под псевдонимом АННА АХМАТОВА - стих. "Старый портрет" ("Всеобщий журнал". 1911, № 3).</a:t>
            </a:r>
            <a:br>
              <a:rPr lang="ru-RU" sz="1700" smtClean="0">
                <a:latin typeface="Arial Narrow" pitchFamily="32" charset="0"/>
              </a:rPr>
            </a:br>
            <a:r>
              <a:rPr lang="ru-RU" sz="1700" smtClean="0">
                <a:latin typeface="Arial Narrow" pitchFamily="32" charset="0"/>
              </a:rPr>
              <a:t/>
            </a:r>
            <a:br>
              <a:rPr lang="ru-RU" sz="1700" smtClean="0">
                <a:latin typeface="Arial Narrow" pitchFamily="32" charset="0"/>
              </a:rPr>
            </a:br>
            <a:r>
              <a:rPr lang="ru-RU" sz="1700" b="1" smtClean="0">
                <a:latin typeface="Arial Narrow" pitchFamily="32" charset="0"/>
              </a:rPr>
              <a:t>1912 Январь</a:t>
            </a:r>
            <a:r>
              <a:rPr lang="ru-RU" sz="1700" smtClean="0">
                <a:latin typeface="Arial Narrow" pitchFamily="32" charset="0"/>
              </a:rPr>
              <a:t> - В литературном кабаре "Бродячая Собака" с большим успехом читает свои стихи на юбилейном вечере К.Бальмонта.</a:t>
            </a:r>
            <a:br>
              <a:rPr lang="ru-RU" sz="1700" smtClean="0">
                <a:latin typeface="Arial Narrow" pitchFamily="32" charset="0"/>
              </a:rPr>
            </a:br>
            <a:r>
              <a:rPr lang="ru-RU" sz="1700" smtClean="0">
                <a:latin typeface="Arial Narrow" pitchFamily="32" charset="0"/>
              </a:rPr>
              <a:t>Вышел первый сборник "Вечер" (изд. "Цех поэтов", тираж 300 экз.).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425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700" b="1" smtClean="0">
                <a:latin typeface="Arial Narrow" pitchFamily="32" charset="0"/>
              </a:rPr>
              <a:t>18 сентября (1 октября)</a:t>
            </a:r>
            <a:r>
              <a:rPr lang="ru-RU" sz="1700" smtClean="0">
                <a:latin typeface="Arial Narrow" pitchFamily="32" charset="0"/>
              </a:rPr>
              <a:t> - рождение сына Льва. 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4648200" cy="337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72000"/>
            <a:ext cx="1466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5126" name="Group 5"/>
          <p:cNvGrpSpPr>
            <a:grpSpLocks/>
          </p:cNvGrpSpPr>
          <p:nvPr/>
        </p:nvGrpSpPr>
        <p:grpSpPr bwMode="auto">
          <a:xfrm>
            <a:off x="4343400" y="4495800"/>
            <a:ext cx="1743075" cy="2357438"/>
            <a:chOff x="2736" y="2832"/>
            <a:chExt cx="1098" cy="1485"/>
          </a:xfrm>
        </p:grpSpPr>
        <p:pic>
          <p:nvPicPr>
            <p:cNvPr id="5127" name="Picture 6"/>
            <p:cNvPicPr>
              <a:picLocks noChangeAspect="1" noChangeArrowheads="1"/>
            </p:cNvPicPr>
            <p:nvPr/>
          </p:nvPicPr>
          <p:blipFill>
            <a:blip r:embed="rId5">
              <a:lum bright="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2832"/>
              <a:ext cx="1098" cy="1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128" name="Text Box 7"/>
            <p:cNvSpPr txBox="1">
              <a:spLocks noChangeArrowheads="1"/>
            </p:cNvSpPr>
            <p:nvPr/>
          </p:nvSpPr>
          <p:spPr bwMode="auto">
            <a:xfrm>
              <a:off x="2736" y="2832"/>
              <a:ext cx="1098" cy="1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/>
              <a:t>Начало страшных лет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4038600" cy="51308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600" b="1" smtClean="0">
                <a:latin typeface="Times New Roman" pitchFamily="16" charset="0"/>
              </a:rPr>
              <a:t>1914 Март.</a:t>
            </a:r>
            <a:r>
              <a:rPr lang="ru-RU" sz="1600" smtClean="0">
                <a:latin typeface="Times New Roman" pitchFamily="16" charset="0"/>
              </a:rPr>
              <a:t> Выходит второй сб. А.А. "Четки" </a:t>
            </a:r>
            <a:br>
              <a:rPr lang="ru-RU" sz="1600" smtClean="0">
                <a:latin typeface="Times New Roman" pitchFamily="16" charset="0"/>
              </a:rPr>
            </a:br>
            <a:r>
              <a:rPr lang="ru-RU" sz="1600" b="1" smtClean="0">
                <a:latin typeface="Times New Roman" pitchFamily="16" charset="0"/>
              </a:rPr>
              <a:t>Август.</a:t>
            </a:r>
            <a:r>
              <a:rPr lang="ru-RU" sz="1600" smtClean="0">
                <a:latin typeface="Times New Roman" pitchFamily="16" charset="0"/>
              </a:rPr>
              <a:t> Гумилев добровольцем, записавшись в лейб-гвардии Уланский полк, уходит на фронт.</a:t>
            </a:r>
            <a:br>
              <a:rPr lang="ru-RU" sz="1600" smtClean="0">
                <a:latin typeface="Times New Roman" pitchFamily="16" charset="0"/>
              </a:rPr>
            </a:br>
            <a:endParaRPr lang="ru-RU" sz="1600" smtClean="0">
              <a:latin typeface="Times New Roman" pitchFamily="16" charset="0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600" b="1" smtClean="0">
                <a:latin typeface="Times New Roman" pitchFamily="16" charset="0"/>
              </a:rPr>
              <a:t>1915 25 августа.</a:t>
            </a:r>
            <a:r>
              <a:rPr lang="ru-RU" sz="1600" smtClean="0">
                <a:latin typeface="Times New Roman" pitchFamily="16" charset="0"/>
              </a:rPr>
              <a:t> Смерть отца.</a:t>
            </a:r>
            <a:br>
              <a:rPr lang="ru-RU" sz="1600" smtClean="0">
                <a:latin typeface="Times New Roman" pitchFamily="16" charset="0"/>
              </a:rPr>
            </a:br>
            <a:endParaRPr lang="ru-RU" sz="1600" smtClean="0">
              <a:latin typeface="Times New Roman" pitchFamily="16" charset="0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600" b="1" smtClean="0">
                <a:latin typeface="Times New Roman" pitchFamily="16" charset="0"/>
              </a:rPr>
              <a:t>1916 Лето.</a:t>
            </a:r>
            <a:r>
              <a:rPr lang="ru-RU" sz="1600" smtClean="0">
                <a:latin typeface="Times New Roman" pitchFamily="16" charset="0"/>
              </a:rPr>
              <a:t> По настоянию врачей проводит его на юге, в Севастополе. </a:t>
            </a:r>
            <a:br>
              <a:rPr lang="ru-RU" sz="1600" smtClean="0">
                <a:latin typeface="Times New Roman" pitchFamily="16" charset="0"/>
              </a:rPr>
            </a:br>
            <a:r>
              <a:rPr lang="ru-RU" sz="1600" smtClean="0">
                <a:latin typeface="Times New Roman" pitchFamily="16" charset="0"/>
              </a:rPr>
              <a:t/>
            </a:r>
            <a:br>
              <a:rPr lang="ru-RU" sz="1600" smtClean="0">
                <a:latin typeface="Times New Roman" pitchFamily="16" charset="0"/>
              </a:rPr>
            </a:br>
            <a:endParaRPr lang="ru-RU" sz="1600" smtClean="0">
              <a:latin typeface="Times New Roman" pitchFamily="16" charset="0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600" b="1" smtClean="0">
                <a:latin typeface="Times New Roman" pitchFamily="16" charset="0"/>
              </a:rPr>
              <a:t>1917 Март.</a:t>
            </a:r>
            <a:r>
              <a:rPr lang="ru-RU" sz="1600" smtClean="0">
                <a:latin typeface="Times New Roman" pitchFamily="16" charset="0"/>
              </a:rPr>
              <a:t> Провожает Н.Гумилева за границу, в Русский экспедиционный корпус.</a:t>
            </a:r>
            <a:br>
              <a:rPr lang="ru-RU" sz="1600" smtClean="0">
                <a:latin typeface="Times New Roman" pitchFamily="16" charset="0"/>
              </a:rPr>
            </a:br>
            <a:r>
              <a:rPr lang="ru-RU" sz="1600" b="1" smtClean="0">
                <a:latin typeface="Times New Roman" pitchFamily="16" charset="0"/>
              </a:rPr>
              <a:t>Лето.</a:t>
            </a:r>
            <a:r>
              <a:rPr lang="ru-RU" sz="1600" smtClean="0">
                <a:latin typeface="Times New Roman" pitchFamily="16" charset="0"/>
              </a:rPr>
              <a:t> В Слепневе, с сыном и свекровью.</a:t>
            </a:r>
            <a:br>
              <a:rPr lang="ru-RU" sz="1600" smtClean="0">
                <a:latin typeface="Times New Roman" pitchFamily="16" charset="0"/>
              </a:rPr>
            </a:br>
            <a:r>
              <a:rPr lang="ru-RU" sz="1600" b="1" smtClean="0">
                <a:latin typeface="Times New Roman" pitchFamily="16" charset="0"/>
              </a:rPr>
              <a:t>Сентябрь.</a:t>
            </a:r>
            <a:r>
              <a:rPr lang="ru-RU" sz="1600" smtClean="0">
                <a:latin typeface="Times New Roman" pitchFamily="16" charset="0"/>
              </a:rPr>
              <a:t> Выходит третий сборник Ахматовой "Белая стая" </a:t>
            </a:r>
            <a:br>
              <a:rPr lang="ru-RU" sz="1600" smtClean="0">
                <a:latin typeface="Times New Roman" pitchFamily="16" charset="0"/>
              </a:rPr>
            </a:br>
            <a:endParaRPr lang="ru-RU" sz="1600" smtClean="0">
              <a:latin typeface="Times New Roman" pitchFamily="16" charset="0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600" b="1" smtClean="0">
                <a:latin typeface="Times New Roman" pitchFamily="16" charset="0"/>
              </a:rPr>
              <a:t>1918 Апрель.</a:t>
            </a:r>
            <a:r>
              <a:rPr lang="ru-RU" sz="1600" smtClean="0">
                <a:latin typeface="Times New Roman" pitchFamily="16" charset="0"/>
              </a:rPr>
              <a:t> Разрыв с вернувшимся из Лондона в Петроград Н.Гумилевым. Последняя, на Троицу, совместная поездка к сыну в Бежецк.</a:t>
            </a:r>
            <a:br>
              <a:rPr lang="ru-RU" sz="1600" smtClean="0">
                <a:latin typeface="Times New Roman" pitchFamily="16" charset="0"/>
              </a:rPr>
            </a:br>
            <a:r>
              <a:rPr lang="ru-RU" sz="800" smtClean="0">
                <a:latin typeface="Times New Roman" pitchFamily="16" charset="0"/>
              </a:rPr>
              <a:t/>
            </a:r>
            <a:br>
              <a:rPr lang="ru-RU" sz="800" smtClean="0">
                <a:latin typeface="Times New Roman" pitchFamily="16" charset="0"/>
              </a:rPr>
            </a:br>
            <a:endParaRPr lang="ru-RU" sz="800" smtClean="0">
              <a:latin typeface="Times New Roman" pitchFamily="16" charset="0"/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26670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581400"/>
            <a:ext cx="16065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15589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/>
              <a:t>Первые сталинские «подарки»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6324600" cy="44958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1918 Осень. Выходит замуж за В.К.Шилейко, ученого-ассириолога и переводчика с клинописных языков.</a:t>
            </a:r>
            <a:br>
              <a:rPr lang="ru-RU" sz="1400" b="1" smtClean="0"/>
            </a:br>
            <a:endParaRPr lang="ru-RU" sz="1400" b="1" smtClean="0"/>
          </a:p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1921 Начало года. </a:t>
            </a:r>
            <a:r>
              <a:rPr lang="ru-RU" sz="1400" smtClean="0"/>
              <a:t>В журнале "Дом искусств", № 1 - статья К.Чуковского "Ахматова и Маяковский".</a:t>
            </a:r>
            <a:br>
              <a:rPr lang="ru-RU" sz="1400" smtClean="0"/>
            </a:br>
            <a:r>
              <a:rPr lang="ru-RU" sz="1400" b="1" smtClean="0"/>
              <a:t>11 февраля. </a:t>
            </a:r>
            <a:r>
              <a:rPr lang="ru-RU" sz="1400" smtClean="0"/>
              <a:t>В Доме литераторов в Петрограде - вечер памяти Пушкина. Ахматова в президиуме. На вечере был Н.С.Гумилев.</a:t>
            </a:r>
            <a:br>
              <a:rPr lang="ru-RU" sz="1400" smtClean="0"/>
            </a:br>
            <a:r>
              <a:rPr lang="ru-RU" sz="1400" b="1" smtClean="0"/>
              <a:t>Апрель.</a:t>
            </a:r>
            <a:r>
              <a:rPr lang="ru-RU" sz="1400" smtClean="0"/>
              <a:t> Вышел "Подорожник", четвертый сб. стихотворений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Ночь с 3 на 4 августа.</a:t>
            </a:r>
            <a:r>
              <a:rPr lang="ru-RU" sz="1400" smtClean="0"/>
              <a:t> Арест Н.С.Гумилева.</a:t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25 августа. </a:t>
            </a:r>
            <a:r>
              <a:rPr lang="ru-RU" sz="1400" smtClean="0"/>
              <a:t>Расстрелян Н.С.Гумилев. Место расстрела - поселок Бернгардовка под Петроградом.</a:t>
            </a:r>
            <a:br>
              <a:rPr lang="ru-RU" sz="1400" smtClean="0"/>
            </a:br>
            <a:r>
              <a:rPr lang="ru-RU" sz="1400" b="1" smtClean="0"/>
              <a:t>Октябрь. </a:t>
            </a:r>
            <a:r>
              <a:rPr lang="ru-RU" sz="1400" smtClean="0"/>
              <a:t>Вышел пятый сборник стих. А.Ахматовой "Anno Domini" </a:t>
            </a:r>
            <a:br>
              <a:rPr lang="ru-RU" sz="1400" smtClean="0"/>
            </a:br>
            <a:endParaRPr lang="ru-RU" sz="1400" smtClean="0"/>
          </a:p>
          <a:p>
            <a:pPr marL="338138" indent="-338138" eaLnBrk="1" hangingPunct="1">
              <a:lnSpc>
                <a:spcPct val="80000"/>
              </a:lnSpc>
              <a:spcBef>
                <a:spcPts val="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400" b="1" smtClean="0"/>
              <a:t>1922 Январь.</a:t>
            </a:r>
            <a:r>
              <a:rPr lang="ru-RU" sz="1400" smtClean="0"/>
              <a:t> Знакомство с Пастернаком.</a:t>
            </a:r>
            <a:br>
              <a:rPr lang="ru-RU" sz="1400" smtClean="0"/>
            </a:br>
            <a:r>
              <a:rPr lang="ru-RU" sz="1400" b="1" smtClean="0"/>
              <a:t>Конец года.</a:t>
            </a:r>
            <a:r>
              <a:rPr lang="ru-RU" sz="1400" smtClean="0"/>
              <a:t> Становится женой искусствоведа и музейщика Николая Николаевича Пунина.</a:t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lum bright="18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57600"/>
            <a:ext cx="18351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/>
              <a:t>20-30 - е годы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5410200" cy="44958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600" b="1" smtClean="0"/>
              <a:t>1926 Начало года</a:t>
            </a:r>
            <a:r>
              <a:rPr lang="ru-RU" sz="1600" smtClean="0"/>
              <a:t> - Штудирует Пушкина. Продолжаются визиты Лукницкого в связи с его работой "Труды и дни" - о Николае Гумилеве.</a:t>
            </a:r>
            <a:br>
              <a:rPr lang="ru-RU" sz="1600" smtClean="0"/>
            </a:br>
            <a:endParaRPr lang="ru-RU" sz="1600" smtClean="0"/>
          </a:p>
          <a:p>
            <a:pPr marL="338138" indent="-338138" eaLnBrk="1" hangingPunct="1">
              <a:lnSpc>
                <a:spcPct val="80000"/>
              </a:lnSpc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600" b="1" smtClean="0"/>
              <a:t>12 мая</a:t>
            </a:r>
            <a:r>
              <a:rPr lang="ru-RU" sz="1600" smtClean="0"/>
              <a:t> - Читала стихи на литературном вечере в Ленинградской филармонии. Выступали: М. Булгаков, Евг. Замятин, М. Зощенко, М. Кузьмин, В. Каверин, А.Н.Толстой, Н. Тихонов, К. Федин. По всей вероятности, в этот день состоялось знакомство с Михаилом Булгаковым.</a:t>
            </a:r>
            <a:br>
              <a:rPr lang="ru-RU" sz="1600" smtClean="0"/>
            </a:br>
            <a:endParaRPr lang="ru-RU" sz="1600" smtClean="0"/>
          </a:p>
          <a:p>
            <a:pPr marL="338138" indent="-338138" eaLnBrk="1" hangingPunct="1">
              <a:lnSpc>
                <a:spcPct val="80000"/>
              </a:lnSpc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600" b="1" smtClean="0"/>
              <a:t>1931 Март</a:t>
            </a:r>
            <a:r>
              <a:rPr lang="ru-RU" sz="1600" smtClean="0"/>
              <a:t> - Начало работы над статьей "Последняя сказка Пушкина".</a:t>
            </a:r>
            <a:br>
              <a:rPr lang="ru-RU" sz="1600" smtClean="0"/>
            </a:br>
            <a:endParaRPr lang="ru-RU" sz="1600" smtClean="0"/>
          </a:p>
          <a:p>
            <a:pPr marL="338138" indent="-338138" eaLnBrk="1" hangingPunct="1">
              <a:lnSpc>
                <a:spcPct val="80000"/>
              </a:lnSpc>
              <a:spcBef>
                <a:spcPts val="2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1600" smtClean="0"/>
              <a:t>1</a:t>
            </a:r>
            <a:r>
              <a:rPr lang="ru-RU" sz="1600" b="1" smtClean="0"/>
              <a:t>933 15 февраля</a:t>
            </a:r>
            <a:r>
              <a:rPr lang="ru-RU" sz="1600" smtClean="0"/>
              <a:t> - В Пушкинском Доме прочла научный доклад "Последняя сказка Пушкина"</a:t>
            </a:r>
            <a:br>
              <a:rPr lang="ru-RU" sz="1600" smtClean="0"/>
            </a:br>
            <a:r>
              <a:rPr lang="ru-RU" sz="1600" b="1" smtClean="0"/>
              <a:t>Октябрь </a:t>
            </a:r>
            <a:r>
              <a:rPr lang="ru-RU" sz="1600" smtClean="0"/>
              <a:t>- Вышла книга "Петр Павел Рубенс. Письма". Изд. "Academia", пер. А.А.Ахматовой.</a:t>
            </a:r>
            <a:br>
              <a:rPr lang="ru-RU" sz="1600" smtClean="0"/>
            </a:br>
            <a:r>
              <a:rPr lang="ru-RU" sz="1600" b="1" smtClean="0"/>
              <a:t>Конец года</a:t>
            </a:r>
            <a:r>
              <a:rPr lang="ru-RU" sz="1600" smtClean="0"/>
              <a:t> - Познакомилась с московским семейством Ардовых.</a:t>
            </a:r>
            <a:br>
              <a:rPr lang="ru-RU" sz="1600" smtClean="0"/>
            </a:br>
            <a:r>
              <a:rPr lang="ru-RU" sz="1000" smtClean="0"/>
              <a:t/>
            </a:r>
            <a:br>
              <a:rPr lang="ru-RU" sz="1000" smtClean="0"/>
            </a:br>
            <a:endParaRPr lang="ru-RU" sz="1000" smtClean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52600"/>
            <a:ext cx="2590800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62400"/>
            <a:ext cx="185896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/>
              <a:t>«Кованый сапог» репрессий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533400" y="1830388"/>
            <a:ext cx="4191000" cy="420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1934 В ночь с 13 на 14 мая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В своей московской квартире на глазах А.А. был арестован О.Э.Мандельштам.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/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1936 Январь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Вместе с Б.Пастернаком ходила в прокуратуру СССР с просьбой о смягчении участи О.Мандельштама.</a:t>
            </a:r>
            <a:b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5-11 февраля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Поездка к сосланным в Воронеж </a:t>
            </a:r>
          </a:p>
          <a:p>
            <a:pPr eaLnBrk="1" hangingPunct="1"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ahoma" panose="020B0604030504040204" pitchFamily="34" charset="0"/>
              </a:rPr>
              <a:t>1937 в конце мая</a:t>
            </a:r>
            <a:r>
              <a:rPr lang="ru-RU" altLang="ru-RU">
                <a:solidFill>
                  <a:srgbClr val="FFFFFF"/>
                </a:solidFill>
                <a:latin typeface="Tahoma" panose="020B0604030504040204" pitchFamily="34" charset="0"/>
              </a:rPr>
              <a:t> - У Мандельштама кончился срок ссылки, и он вместе с женой вернулся в Москву; 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2847975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95800"/>
            <a:ext cx="26860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4114800" y="763588"/>
            <a:ext cx="47244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1938 10 марта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Снова арестован Л.Н.Гумилев. Ахматова стоит в очередях перед тюрьмой на ул. Шпалерной (дом предварительного заключения); здесь еще принимают передачи и записочки от родных с "воли".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Ночь с 1 на 2 мая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В подмосковном доме отдыха "Саматиха" снова арестован О.Мандельштам.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27 сентября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Военным трибуналом Ленинградского военного округа Л.Н.Гумилев приговорен к 10 годам исправительно-трудовых лагерей.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27 декабря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Во владивостокском пересыльном лагере на Второй речке скончался О.Э.Мандельштам. Похоронен там же, в общей могиле. 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939 Начало года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Узнала от Э.Герштейн о гибели О.Мандельштама.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26 июля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Решением Особого совещания при НКВД СССР Лев Гумилев осужден на 5 лет ИТЛ. 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3581400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1935 27 октября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Арест Н.Н.Пунина и Л.Н.Гумилева. А.А. срочно выезжает в Москву.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30 октября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 - М.Булгаков помогает А.А. составить письмо Сталину с просьбой об облегчении участи мужа и сына. В этих хлопотах Ахматовой приняли деятельное участие: Л.Сейфуллина, Э.Герштейн, Б.Пастернак, Б.Пильняк.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r>
              <a:rPr lang="ru-RU" altLang="ru-RU" b="1">
                <a:solidFill>
                  <a:srgbClr val="FFFFFF"/>
                </a:solidFill>
                <a:latin typeface="Arial Narrow" panose="020B0606020202030204" pitchFamily="34" charset="0"/>
              </a:rPr>
              <a:t>3 ноября - </a:t>
            </a:r>
            <a: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  <a:t>Николай Пунин и Лев Гумилев освобождены.</a:t>
            </a:r>
            <a:br>
              <a:rPr lang="ru-RU" altLang="ru-RU">
                <a:solidFill>
                  <a:srgbClr val="FFFFFF"/>
                </a:solidFill>
                <a:latin typeface="Arial Narrow" panose="020B0606020202030204" pitchFamily="34" charset="0"/>
              </a:rPr>
            </a:br>
            <a:endParaRPr lang="ru-RU" altLang="ru-RU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/>
              <a:t>Великая Отечественная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2000" b="1" smtClean="0"/>
              <a:t>1940</a:t>
            </a:r>
            <a:br>
              <a:rPr lang="ru-RU" sz="2000" b="1" smtClean="0"/>
            </a:br>
            <a:r>
              <a:rPr lang="ru-RU" sz="2000" b="1" smtClean="0"/>
              <a:t>Май</a:t>
            </a:r>
            <a:r>
              <a:rPr lang="ru-RU" sz="2000" smtClean="0"/>
              <a:t> - Вышел ленинградский сборник Ахматовой "Из шести книг".</a:t>
            </a:r>
            <a:br>
              <a:rPr lang="ru-RU" sz="2000" smtClean="0"/>
            </a:br>
            <a:r>
              <a:rPr lang="ru-RU" sz="2000" b="1" smtClean="0"/>
              <a:t>25-30 августа</a:t>
            </a:r>
            <a:r>
              <a:rPr lang="ru-RU" sz="2000" smtClean="0"/>
              <a:t> - Гостила на даче у Пастернака в Переделкине.</a:t>
            </a:r>
            <a:br>
              <a:rPr lang="ru-RU" sz="2000" smtClean="0"/>
            </a:br>
            <a:r>
              <a:rPr lang="ru-RU" sz="2000" b="1" smtClean="0"/>
              <a:t>В ночь на 27 декабря</a:t>
            </a:r>
            <a:r>
              <a:rPr lang="ru-RU" sz="2000" smtClean="0"/>
              <a:t> - Начало работы над "Поэмой без героя".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2000" b="1" smtClean="0"/>
              <a:t>1941 Июнь, </a:t>
            </a:r>
            <a:r>
              <a:rPr lang="ru-RU" sz="2000" smtClean="0"/>
              <a:t>за несколько дней до войны, Москва, первая и последняя личная встреча с Мариной Цветаевой.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2000" b="1" smtClean="0"/>
              <a:t>6 сентября</a:t>
            </a:r>
            <a:r>
              <a:rPr lang="ru-RU" sz="2000" smtClean="0"/>
              <a:t> - Первая массированная бомбежка Ленинграда, в результате которой сгорели Бадаевские продовольственные склады; в осажденном городе начался голод.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sz="2000" b="1" smtClean="0"/>
              <a:t>28 сентября</a:t>
            </a:r>
            <a:r>
              <a:rPr lang="ru-RU" sz="2000" smtClean="0"/>
              <a:t> - У Ахматовой - дистрофические отеки; по решению властей ее эвакуируют - сначала в Москву, затем в Чистополь, оттуда с семьей К.И.Чуковского через Казань - в Ташкент.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Microsoft YaHei"/>
        <a:cs typeface="Microsoft YaHei"/>
      </a:majorFont>
      <a:minorFont>
        <a:latin typeface="Tahoma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Custom 3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CC"/>
      </a:hlink>
      <a:folHlink>
        <a:srgbClr val="FFFFCC"/>
      </a:folHlink>
    </a:clrScheme>
    <a:fontScheme name="Тема Office">
      <a:majorFont>
        <a:latin typeface="Tahoma"/>
        <a:ea typeface="Microsoft YaHei"/>
        <a:cs typeface="Microsoft YaHei"/>
      </a:majorFont>
      <a:minorFont>
        <a:latin typeface="Tahoma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2C81BAC803D78478F83A6085F4B8D13" ma:contentTypeVersion="1" ma:contentTypeDescription="Создание документа." ma:contentTypeScope="" ma:versionID="04bd84a0151ddd77ed1df00cda5f77e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109A3E-C96B-4557-A2AF-0470D4BC8855}"/>
</file>

<file path=customXml/itemProps2.xml><?xml version="1.0" encoding="utf-8"?>
<ds:datastoreItem xmlns:ds="http://schemas.openxmlformats.org/officeDocument/2006/customXml" ds:itemID="{FB1AC1BA-7B7D-45AF-9220-9A6008CD554E}"/>
</file>

<file path=customXml/itemProps3.xml><?xml version="1.0" encoding="utf-8"?>
<ds:datastoreItem xmlns:ds="http://schemas.openxmlformats.org/officeDocument/2006/customXml" ds:itemID="{F0E60E31-38CA-4BCF-B2CF-04FC13B4A09C}"/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320</Words>
  <Application>Microsoft Office PowerPoint</Application>
  <PresentationFormat>Экран (4:3)</PresentationFormat>
  <Paragraphs>50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1_Тема Office</vt:lpstr>
      <vt:lpstr>Биография Ахматовой Анны Андреевны  (1889—1966)</vt:lpstr>
      <vt:lpstr>Детство и юность</vt:lpstr>
      <vt:lpstr>Замужество и первые публикации</vt:lpstr>
      <vt:lpstr>Начало страшных лет</vt:lpstr>
      <vt:lpstr>Первые сталинские «подарки»</vt:lpstr>
      <vt:lpstr>20-30 - е годы</vt:lpstr>
      <vt:lpstr>«Кованый сапог» репрессий</vt:lpstr>
      <vt:lpstr>Презентация PowerPoint</vt:lpstr>
      <vt:lpstr>Великая Отечественная</vt:lpstr>
      <vt:lpstr>Презентация PowerPoint</vt:lpstr>
      <vt:lpstr>Очередная волна террора</vt:lpstr>
      <vt:lpstr>Презентация PowerPoint</vt:lpstr>
      <vt:lpstr>Последние годы жизни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Tema</dc:creator>
  <cp:lastModifiedBy>Пользователь Windows</cp:lastModifiedBy>
  <cp:revision>9</cp:revision>
  <cp:lastPrinted>1601-01-01T00:00:00Z</cp:lastPrinted>
  <dcterms:created xsi:type="dcterms:W3CDTF">1601-01-01T00:00:00Z</dcterms:created>
  <dcterms:modified xsi:type="dcterms:W3CDTF">2016-02-10T12:09:55Z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0x010100F2C81BAC803D78478F83A6085F4B8D13</vt:lpwstr>
  </property>
</Properties>
</file>