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5"/>
  </p:sldMasterIdLst>
  <p:notesMasterIdLst>
    <p:notesMasterId r:id="rId33"/>
  </p:notesMasterIdLst>
  <p:sldIdLst>
    <p:sldId id="257" r:id="rId6"/>
    <p:sldId id="342" r:id="rId7"/>
    <p:sldId id="340" r:id="rId8"/>
    <p:sldId id="353" r:id="rId9"/>
    <p:sldId id="351" r:id="rId10"/>
    <p:sldId id="326" r:id="rId11"/>
    <p:sldId id="263" r:id="rId12"/>
    <p:sldId id="333" r:id="rId13"/>
    <p:sldId id="304" r:id="rId14"/>
    <p:sldId id="261" r:id="rId15"/>
    <p:sldId id="328" r:id="rId16"/>
    <p:sldId id="341" r:id="rId17"/>
    <p:sldId id="319" r:id="rId18"/>
    <p:sldId id="322" r:id="rId19"/>
    <p:sldId id="331" r:id="rId20"/>
    <p:sldId id="343" r:id="rId21"/>
    <p:sldId id="317" r:id="rId22"/>
    <p:sldId id="344" r:id="rId23"/>
    <p:sldId id="301" r:id="rId24"/>
    <p:sldId id="330" r:id="rId25"/>
    <p:sldId id="281" r:id="rId26"/>
    <p:sldId id="346" r:id="rId27"/>
    <p:sldId id="347" r:id="rId28"/>
    <p:sldId id="348" r:id="rId29"/>
    <p:sldId id="335" r:id="rId30"/>
    <p:sldId id="308" r:id="rId31"/>
    <p:sldId id="35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FF"/>
    <a:srgbClr val="FF3300"/>
    <a:srgbClr val="FF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90" autoAdjust="0"/>
  </p:normalViewPr>
  <p:slideViewPr>
    <p:cSldViewPr>
      <p:cViewPr>
        <p:scale>
          <a:sx n="78" d="100"/>
          <a:sy n="78" d="100"/>
        </p:scale>
        <p:origin x="-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9AF375-FF2A-4BB1-88F4-F9183CA37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4BA09-B79F-4FB3-8533-BD0421370A40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/>
          <a:lstStyle/>
          <a:p>
            <a:pPr eaLnBrk="1" hangingPunct="1"/>
            <a:endParaRPr lang="ru-RU" altLang="ru-RU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3E403-0A31-49CF-A03F-C72E2998D979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5E1C-2640-41B0-B7AA-22368B0C28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47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3E7A-DCA3-4C1F-8BBE-F2F1DF5F58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78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28BE-250D-4B08-96AC-4D5A68797E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839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FDAA-1936-46E5-826A-1B492DB1BD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024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D771-EB3B-4A10-9DC0-80017CC926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893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33FC-390E-4A56-84B8-297496E414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002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54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</a:path>
              <a:path w="914400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3818-B137-4704-93D0-E1439342C45D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07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63D6-241B-47BA-BC91-3DDCB21FA45C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27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7510-2C44-4C66-9BCF-1E73654B931A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6E36-8FFF-4624-9FC1-6AE80BC60A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22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1C2D-A818-4102-A3BA-8A722EC2BB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158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934-9F1B-4715-A92F-E81B03FFD2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35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D649-4AA4-4791-96D0-7A70B7260B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1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1013-B0EE-4B53-A5C7-1D037E5075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500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EBAC-1255-4D2A-B32F-FD0FB6F5FB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80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8DE1-419B-4B0C-8F3E-3123CFDB8A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400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E651-9968-457E-AEAC-B010736307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79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F47D59-AE95-4A75-97D7-2EAF7FAECF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8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9" r:id="rId15"/>
    <p:sldLayoutId id="2147484070" r:id="rId16"/>
    <p:sldLayoutId id="2147484071" r:id="rId17"/>
    <p:sldLayoutId id="2147484072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br.ru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openxmlformats.org/officeDocument/2006/relationships/hyperlink" Target="http://www1.minfin.ru/ru/" TargetMode="External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1.jpeg"/><Relationship Id="rId4" Type="http://schemas.openxmlformats.org/officeDocument/2006/relationships/hyperlink" Target="http://www1.minfin.ru/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2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79388" y="2060575"/>
            <a:ext cx="8650287" cy="446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ФИНАНСОВЫЙ УНИВЕРСИТЕТ 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ПРИ ПРАВИТЕЛЬСТВЕ РОССИЙСКОЙ ФЕДЕРАЦИИ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Смоленский филиал 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 bwMode="auto">
          <a:xfrm>
            <a:off x="609600" y="260350"/>
            <a:ext cx="3130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460">
    <p:wipe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algn="ctr" eaLnBrk="1" hangingPunct="1"/>
            <a:r>
              <a:rPr lang="ru-RU" altLang="ru-RU" sz="3800" b="1" dirty="0" smtClean="0"/>
              <a:t>Вступительные испытания (бюджетная и договорная основа): </a:t>
            </a:r>
            <a:br>
              <a:rPr lang="ru-RU" altLang="ru-RU" sz="3800" b="1" dirty="0" smtClean="0"/>
            </a:br>
            <a:endParaRPr lang="ru-RU" altLang="ru-RU" sz="38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497887" cy="2867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/>
              <a:t>Для направлений подготовки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«Экономика», «Менеджмент», «Бизнес-информатика»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обществознание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Для выпускников школ -  результаты ЕГЭ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Для выпускников колледжей, училищ, техникумов – вступительные испытания проводятся в вузе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900" dirty="0" smtClean="0"/>
          </a:p>
        </p:txBody>
      </p:sp>
    </p:spTree>
  </p:cSld>
  <p:clrMapOvr>
    <a:masterClrMapping/>
  </p:clrMapOvr>
  <p:transition spd="slow" advTm="8068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46931"/>
          </a:xfrm>
        </p:spPr>
        <p:txBody>
          <a:bodyPr/>
          <a:lstStyle/>
          <a:p>
            <a:r>
              <a:rPr lang="ru-RU" altLang="ru-RU" sz="4600" b="1" i="1" dirty="0" smtClean="0"/>
              <a:t>Продолжительность обучения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4746749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ru-RU" altLang="ru-RU" sz="3600" dirty="0" smtClean="0">
                <a:solidFill>
                  <a:srgbClr val="FFD147"/>
                </a:solidFill>
              </a:rPr>
              <a:t>БАКАЛАВРИАТ</a:t>
            </a:r>
            <a:endParaRPr lang="ru-RU" altLang="ru-RU" sz="36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05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ru-RU" altLang="ru-RU" sz="3600" dirty="0" smtClean="0">
                <a:solidFill>
                  <a:srgbClr val="FFFFFF"/>
                </a:solidFill>
              </a:rPr>
              <a:t>очная форма 			- 4 года</a:t>
            </a:r>
          </a:p>
          <a:p>
            <a:pPr eaLnBrk="1" hangingPunct="1">
              <a:lnSpc>
                <a:spcPct val="105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ru-RU" altLang="ru-RU" sz="3600" dirty="0" smtClean="0">
                <a:solidFill>
                  <a:srgbClr val="FFFFFF"/>
                </a:solidFill>
              </a:rPr>
              <a:t>заочная форма 		- 4,5 года                                заочная форма (сокращенные сроки обучения) 				</a:t>
            </a:r>
            <a:r>
              <a:rPr lang="ru-RU" altLang="ru-RU" sz="3600" dirty="0">
                <a:solidFill>
                  <a:srgbClr val="FFFFFF"/>
                </a:solidFill>
              </a:rPr>
              <a:t>- 3,5 года </a:t>
            </a:r>
          </a:p>
          <a:p>
            <a:pPr marL="0" indent="0" eaLnBrk="1" hangingPunct="1">
              <a:lnSpc>
                <a:spcPct val="105000"/>
              </a:lnSpc>
              <a:buClr>
                <a:srgbClr val="CC9900"/>
              </a:buClr>
              <a:buNone/>
            </a:pPr>
            <a:endParaRPr lang="ru-RU" altLang="ru-RU" sz="3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7"/>
    </mc:Choice>
    <mc:Fallback xmlns="">
      <p:transition spd="slow" advTm="119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422995"/>
          </a:xfrm>
        </p:spPr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 smtClean="0"/>
              <a:t>бюджетная </a:t>
            </a:r>
            <a:r>
              <a:rPr lang="ru-RU" altLang="ru-RU" sz="3600" b="1" dirty="0"/>
              <a:t>и договорная основа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/>
          </a:p>
          <a:p>
            <a:r>
              <a:rPr lang="ru-RU" altLang="ru-RU" sz="3200" dirty="0" smtClean="0"/>
              <a:t>очная </a:t>
            </a:r>
            <a:r>
              <a:rPr lang="ru-RU" altLang="ru-RU" sz="3200" dirty="0"/>
              <a:t>форма                    - 2 </a:t>
            </a:r>
            <a:r>
              <a:rPr lang="ru-RU" altLang="ru-RU" sz="3200" dirty="0" smtClean="0"/>
              <a:t>года</a:t>
            </a:r>
          </a:p>
          <a:p>
            <a:r>
              <a:rPr lang="ru-RU" altLang="ru-RU" sz="3200" dirty="0" smtClean="0"/>
              <a:t>заочная </a:t>
            </a:r>
            <a:r>
              <a:rPr lang="ru-RU" altLang="ru-RU" sz="3200" dirty="0"/>
              <a:t>форма                </a:t>
            </a:r>
            <a:r>
              <a:rPr lang="ru-RU" altLang="ru-RU" sz="3200" dirty="0" smtClean="0"/>
              <a:t>- </a:t>
            </a:r>
            <a:r>
              <a:rPr lang="ru-RU" altLang="ru-RU" sz="3200" dirty="0"/>
              <a:t>2,5 года</a:t>
            </a:r>
          </a:p>
          <a:p>
            <a:pPr eaLnBrk="1" hangingPunct="1">
              <a:lnSpc>
                <a:spcPct val="105000"/>
              </a:lnSpc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</a:p>
          <a:p>
            <a:pPr lvl="1" eaLnBrk="1" hangingPunct="1">
              <a:lnSpc>
                <a:spcPct val="105000"/>
              </a:lnSpc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Экономическая теория	</a:t>
            </a:r>
          </a:p>
          <a:p>
            <a:pPr lvl="1" eaLnBrk="1" hangingPunct="1">
              <a:lnSpc>
                <a:spcPct val="105000"/>
              </a:lnSpc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Иностранный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подготовки и программы обучения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86288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sz="2400" dirty="0" smtClean="0"/>
          </a:p>
          <a:p>
            <a:pPr eaLnBrk="1" hangingPunct="1">
              <a:lnSpc>
                <a:spcPct val="105000"/>
              </a:lnSpc>
            </a:pPr>
            <a:r>
              <a:rPr lang="ru-RU" altLang="ru-RU" sz="2400" dirty="0" smtClean="0"/>
              <a:t>Программа «Бизнес-аналитика» - очная форма обучения</a:t>
            </a:r>
          </a:p>
          <a:p>
            <a:pPr eaLnBrk="1" hangingPunct="1">
              <a:lnSpc>
                <a:spcPct val="105000"/>
              </a:lnSpc>
            </a:pPr>
            <a:r>
              <a:rPr lang="ru-RU" altLang="ru-RU" sz="2400" dirty="0" smtClean="0"/>
              <a:t>Программа «Управленческий учет и </a:t>
            </a:r>
            <a:r>
              <a:rPr lang="ru-RU" altLang="ru-RU" sz="2400" dirty="0" err="1" smtClean="0"/>
              <a:t>контроллинг</a:t>
            </a:r>
            <a:r>
              <a:rPr lang="ru-RU" altLang="ru-RU" sz="2400" dirty="0" smtClean="0"/>
              <a:t>», программа «Корпоративные финансы» - заочная форма обучения</a:t>
            </a:r>
          </a:p>
          <a:p>
            <a:pPr eaLnBrk="1" hangingPunct="1">
              <a:lnSpc>
                <a:spcPct val="105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«Менеджмент» </a:t>
            </a:r>
            <a:endParaRPr lang="ru-RU" altLang="ru-RU" sz="2400" dirty="0" smtClean="0"/>
          </a:p>
          <a:p>
            <a:pPr eaLnBrk="1" hangingPunct="1">
              <a:lnSpc>
                <a:spcPct val="105000"/>
              </a:lnSpc>
            </a:pPr>
            <a:r>
              <a:rPr lang="ru-RU" altLang="ru-RU" sz="2400" dirty="0" smtClean="0"/>
              <a:t>Программа «Финансовый маркетинг» – заочная форма обучения</a:t>
            </a:r>
          </a:p>
        </p:txBody>
      </p:sp>
    </p:spTree>
  </p:cSld>
  <p:clrMapOvr>
    <a:masterClrMapping/>
  </p:clrMapOvr>
  <p:transition spd="slow" advTm="1165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6"/>
          <p:cNvSpPr>
            <a:spLocks noGrp="1"/>
          </p:cNvSpPr>
          <p:nvPr>
            <p:ph sz="quarter" idx="4"/>
          </p:nvPr>
        </p:nvSpPr>
        <p:spPr>
          <a:xfrm>
            <a:off x="4633913" y="1557338"/>
            <a:ext cx="4041775" cy="3446462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218487" cy="3154362"/>
          </a:xfrm>
        </p:spPr>
        <p:txBody>
          <a:bodyPr/>
          <a:lstStyle/>
          <a:p>
            <a:pPr algn="ctr"/>
            <a:r>
              <a:rPr lang="ru-RU" altLang="ru-RU" sz="5400" dirty="0" smtClean="0"/>
              <a:t>Смоленский филиал </a:t>
            </a:r>
            <a:r>
              <a:rPr lang="ru-RU" altLang="ru-RU" sz="5400" dirty="0" err="1" smtClean="0"/>
              <a:t>Финуниверситета</a:t>
            </a:r>
            <a:r>
              <a:rPr lang="ru-RU" altLang="ru-RU" sz="5400" dirty="0" smtClean="0"/>
              <a:t> ПРЕДОСТАВЛЯЕТ СТУДЕНТАМ </a:t>
            </a:r>
            <a:br>
              <a:rPr lang="ru-RU" altLang="ru-RU" sz="5400" dirty="0" smtClean="0"/>
            </a:br>
            <a:r>
              <a:rPr lang="ru-RU" altLang="ru-RU" sz="5400" dirty="0" smtClean="0"/>
              <a:t>общежитие</a:t>
            </a:r>
          </a:p>
        </p:txBody>
      </p:sp>
    </p:spTree>
  </p:cSld>
  <p:clrMapOvr>
    <a:masterClrMapping/>
  </p:clrMapOvr>
  <p:transition spd="slow" advTm="631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908720"/>
            <a:ext cx="7931150" cy="379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0"/>
    </mc:Choice>
    <mc:Fallback xmlns="">
      <p:transition spd="slow" advTm="1306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87072" cy="8073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chemeClr val="bg1"/>
                </a:solidFill>
              </a:rPr>
              <a:t>     СТИПЕНДИИ</a:t>
            </a:r>
            <a:endParaRPr lang="ru-RU" sz="4800" b="1" u="sng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00808"/>
            <a:ext cx="8143056" cy="431899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НА БЮДЖЕТНОМ ОБУЧЕНИИ очной формы</a:t>
            </a:r>
          </a:p>
          <a:p>
            <a:pPr marL="571500" indent="-571500">
              <a:buClrTx/>
              <a:buFont typeface="Wingdings" panose="05000000000000000000" pitchFamily="2" charset="2"/>
              <a:buChar char="v"/>
            </a:pPr>
            <a:r>
              <a:rPr lang="ru-RU" sz="4400" b="1" dirty="0" smtClean="0"/>
              <a:t>1 </a:t>
            </a:r>
            <a:r>
              <a:rPr lang="ru-RU" sz="4400" b="1" dirty="0" smtClean="0"/>
              <a:t>950</a:t>
            </a:r>
            <a:r>
              <a:rPr lang="ru-RU" sz="4400" b="1" dirty="0" smtClean="0"/>
              <a:t> </a:t>
            </a:r>
            <a:r>
              <a:rPr lang="ru-RU" sz="4400" b="1" dirty="0" smtClean="0"/>
              <a:t>РУБЛЕЙ </a:t>
            </a:r>
            <a:r>
              <a:rPr lang="ru-RU" sz="2800" b="1" dirty="0" smtClean="0"/>
              <a:t>(БЕЗ «3»)</a:t>
            </a:r>
          </a:p>
          <a:p>
            <a:pPr marL="571500" indent="-571500">
              <a:buClrTx/>
              <a:buFont typeface="Wingdings" panose="05000000000000000000" pitchFamily="2" charset="2"/>
              <a:buChar char="v"/>
            </a:pPr>
            <a:r>
              <a:rPr lang="ru-RU" sz="4400" b="1" dirty="0"/>
              <a:t>2 </a:t>
            </a:r>
            <a:r>
              <a:rPr lang="ru-RU" sz="4400" b="1" dirty="0" smtClean="0"/>
              <a:t>925</a:t>
            </a:r>
            <a:r>
              <a:rPr lang="ru-RU" sz="4400" b="1" dirty="0" smtClean="0"/>
              <a:t> </a:t>
            </a:r>
            <a:r>
              <a:rPr lang="ru-RU" sz="4400" b="1" dirty="0"/>
              <a:t>РУБЛЕЙ </a:t>
            </a:r>
            <a:r>
              <a:rPr lang="ru-RU" sz="2800" b="1" dirty="0"/>
              <a:t>(БЕЗ «4»)</a:t>
            </a:r>
          </a:p>
          <a:p>
            <a:pPr marL="571500" indent="-571500">
              <a:buClrTx/>
              <a:buFont typeface="Wingdings" panose="05000000000000000000" pitchFamily="2" charset="2"/>
              <a:buChar char="v"/>
            </a:pPr>
            <a:r>
              <a:rPr lang="ru-RU" sz="4400" b="1" dirty="0" smtClean="0"/>
              <a:t>6 000-15 </a:t>
            </a:r>
            <a:r>
              <a:rPr lang="ru-RU" sz="4400" b="1" dirty="0" smtClean="0"/>
              <a:t>000 </a:t>
            </a:r>
            <a:r>
              <a:rPr lang="ru-RU" sz="4400" b="1" dirty="0"/>
              <a:t>РУБЛЕЙ </a:t>
            </a:r>
            <a:r>
              <a:rPr lang="ru-RU" sz="2000" b="1" dirty="0"/>
              <a:t>(</a:t>
            </a:r>
            <a:r>
              <a:rPr lang="ru-RU" sz="2000" b="1" dirty="0" smtClean="0"/>
              <a:t>ПОВЫШЕННАЯ МОСКОВСКАЯ В ЗАВИСИМОСТИ ОТ БАЛЛОВ).</a:t>
            </a:r>
            <a:endParaRPr lang="ru-RU" sz="2000" b="1" dirty="0"/>
          </a:p>
          <a:p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213"/>
            <a:ext cx="2844279" cy="24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748712" cy="1081088"/>
          </a:xfrm>
        </p:spPr>
        <p:txBody>
          <a:bodyPr/>
          <a:lstStyle/>
          <a:p>
            <a:pPr algn="ctr" eaLnBrk="1" hangingPunct="1"/>
            <a:r>
              <a:rPr lang="ru-RU" altLang="ru-RU" sz="2600" b="1" smtClean="0"/>
              <a:t>КУРСЫ ДОВУЗОВСКОЙ И ПРОФЕССИОНАЛЬНОЙ</a:t>
            </a:r>
            <a:br>
              <a:rPr lang="ru-RU" altLang="ru-RU" sz="2600" b="1" smtClean="0"/>
            </a:br>
            <a:r>
              <a:rPr lang="ru-RU" altLang="ru-RU" sz="2600" b="1" smtClean="0"/>
              <a:t>ПОДГОТОВКИ</a:t>
            </a:r>
            <a:r>
              <a:rPr lang="ru-RU" altLang="ru-RU" sz="26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260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600" b="1" smtClean="0"/>
              <a:t/>
            </a:r>
            <a:br>
              <a:rPr lang="ru-RU" altLang="ru-RU" sz="2600" b="1" smtClean="0"/>
            </a:br>
            <a:endParaRPr lang="ru-RU" altLang="ru-RU" sz="26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14500"/>
            <a:ext cx="4891087" cy="3143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/>
              <a:t>Курсы дополнительных  образовательных услуг (ДОУ)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 smtClean="0"/>
          </a:p>
          <a:p>
            <a:pPr indent="0">
              <a:buFont typeface="Wingdings" pitchFamily="2" charset="2"/>
              <a:buNone/>
              <a:defRPr/>
            </a:pPr>
            <a:r>
              <a:rPr lang="ru-RU" altLang="ru-RU" sz="1800" dirty="0" smtClean="0"/>
              <a:t>Целью предоставления дополнительных образовательных услуг является  более полное удовлетворение запросов потребителей, желающих получить дополнительные знания в соответствии с профилем подготовки 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500063" y="5357813"/>
            <a:ext cx="8143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Georgia" pitchFamily="18" charset="0"/>
              </a:rPr>
              <a:t>К преподаванию на курсах привлечены лучшие кадры профессорско-преподавательского состава</a:t>
            </a:r>
          </a:p>
        </p:txBody>
      </p:sp>
      <p:pic>
        <p:nvPicPr>
          <p:cNvPr id="8" name="Picture 3" descr="H:\DSC_011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02891" y="1857364"/>
            <a:ext cx="3549546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med" advTm="2325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224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u="sng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ДОПОЛНИТЕЛЬНОЕ ПРОФЕССИОНАЛЬНОЕ ОБУЧЕНИЕ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208912" cy="41764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 algn="just">
              <a:buClrTx/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деятельности организации (юриспруденция)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v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 в профессиональной сфере (иностранный язык)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 аудит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и кредит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программы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15" y="3717032"/>
            <a:ext cx="3084885" cy="27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8229600" cy="723900"/>
          </a:xfrm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наших партнеров:  </a:t>
            </a:r>
            <a:b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511175" y="2533650"/>
            <a:ext cx="76247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alt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alt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alt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alt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8" descr="decor_logo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56100"/>
            <a:ext cx="9667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0"/>
          <p:cNvSpPr>
            <a:spLocks noChangeArrowheads="1"/>
          </p:cNvSpPr>
          <p:nvPr/>
        </p:nvSpPr>
        <p:spPr bwMode="auto">
          <a:xfrm rot="10800000" flipV="1">
            <a:off x="6819900" y="5364163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 Black" pitchFamily="34" charset="0"/>
                <a:cs typeface="Times New Roman" pitchFamily="18" charset="0"/>
              </a:rPr>
              <a:t>Счетная палата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 Black" pitchFamily="34" charset="0"/>
                <a:cs typeface="Times New Roman" pitchFamily="18" charset="0"/>
              </a:rPr>
              <a:t>Российской Федерации</a:t>
            </a:r>
            <a:endParaRPr lang="ru-RU" altLang="ru-RU" sz="1800">
              <a:latin typeface="Arial Black" pitchFamily="34" charset="0"/>
            </a:endParaRPr>
          </a:p>
        </p:txBody>
      </p:sp>
      <p:pic>
        <p:nvPicPr>
          <p:cNvPr id="15366" name="Picture 12" descr="Сбербанк России. Всегда ря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287838"/>
            <a:ext cx="26209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 descr="ВТ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39913"/>
            <a:ext cx="2065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8" descr="Main p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95450"/>
            <a:ext cx="152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2" descr="На главну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181350"/>
            <a:ext cx="418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30" descr="Министерство финансов Российской Федерации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492250"/>
            <a:ext cx="22637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84725"/>
            <a:ext cx="30257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34" descr="&amp;Ocy;&amp;fcy;&amp;icy;&amp;tscy;&amp;icy;&amp;acy;&amp;lcy;&amp;softcy;&amp;ncy;&amp;ycy;&amp;jcy; &amp;scy;&amp;acy;&amp;jcy;&amp;tcy; &amp;Fcy;&amp;iecy;&amp;dcy;&amp;iecy;&amp;rcy;&amp;acy;&amp;lcy;&amp;softcy;&amp;ncy;&amp;ocy;&amp;gcy;&amp;ocy; &amp;Kcy;&amp;acy;&amp;zcy;&amp;ncy;&amp;acy;&amp;chcy;&amp;iecy;&amp;jcy;&amp;scy;&amp;tcy;&amp;vcy;&amp;acy; &amp;Rcy;&amp;ocy;&amp;scy;&amp;scy;&amp;icy;&amp;icy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-754063"/>
            <a:ext cx="610552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327400"/>
            <a:ext cx="33909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169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95287" y="908720"/>
            <a:ext cx="84978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Смоленск, </a:t>
            </a: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пр-т. Гагарина</a:t>
            </a: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, д.22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Приёмная комиссия 2020 года </a:t>
            </a: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it-IT" altLang="ru-RU" sz="4400" b="1" dirty="0">
                <a:latin typeface="Times New Roman" pitchFamily="18" charset="0"/>
                <a:cs typeface="Times New Roman" pitchFamily="18" charset="0"/>
              </a:rPr>
              <a:t>.: (</a:t>
            </a: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4812</a:t>
            </a:r>
            <a:r>
              <a:rPr lang="it-IT" alt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35-88-99, </a:t>
            </a:r>
            <a:r>
              <a:rPr lang="en-US" altLang="ru-RU" sz="4400" b="1" dirty="0" smtClean="0">
                <a:latin typeface="Times New Roman" pitchFamily="18" charset="0"/>
                <a:cs typeface="Times New Roman" pitchFamily="18" charset="0"/>
              </a:rPr>
              <a:t>55-27-77</a:t>
            </a: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, 64-97-27</a:t>
            </a:r>
            <a:endParaRPr lang="ru-RU" alt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ru-RU" sz="4400" b="1" dirty="0" smtClean="0">
                <a:latin typeface="Times New Roman" pitchFamily="18" charset="0"/>
                <a:cs typeface="Times New Roman" pitchFamily="18" charset="0"/>
              </a:rPr>
              <a:t>www.fa.ru</a:t>
            </a:r>
            <a:endParaRPr lang="ru-RU" alt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57591"/>
      </p:ext>
    </p:extLst>
  </p:cSld>
  <p:clrMapOvr>
    <a:masterClrMapping/>
  </p:clrMapOvr>
  <p:transition spd="slow" advTm="1106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chemeClr val="tx1"/>
                </a:solidFill>
              </a:rPr>
              <a:t>Выпускники филиала занимают ответственные посты в органах государственной власти как федерального, так и регионального уровня, местного самоуправления, руководят крупными научно-производственными объединениями, организациями финансово-промышленной сферы. 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38" y="3841750"/>
            <a:ext cx="2066925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3600" smtClean="0"/>
          </a:p>
          <a:p>
            <a:pPr eaLnBrk="1" hangingPunct="1">
              <a:lnSpc>
                <a:spcPct val="90000"/>
              </a:lnSpc>
            </a:pPr>
            <a:endParaRPr lang="en-US" altLang="ru-RU" sz="3600" smtClean="0"/>
          </a:p>
          <a:p>
            <a:pPr eaLnBrk="1" hangingPunct="1">
              <a:lnSpc>
                <a:spcPct val="90000"/>
              </a:lnSpc>
            </a:pPr>
            <a:endParaRPr lang="ru-RU" altLang="ru-RU" sz="3600" smtClean="0"/>
          </a:p>
          <a:p>
            <a:pPr eaLnBrk="1" hangingPunct="1">
              <a:lnSpc>
                <a:spcPct val="90000"/>
              </a:lnSpc>
            </a:pPr>
            <a:endParaRPr lang="en-US" altLang="ru-RU" sz="2700" smtClean="0"/>
          </a:p>
          <a:p>
            <a:pPr eaLnBrk="1" hangingPunct="1">
              <a:lnSpc>
                <a:spcPct val="90000"/>
              </a:lnSpc>
            </a:pPr>
            <a:endParaRPr lang="en-US" altLang="ru-RU" sz="2700" smtClean="0"/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41863"/>
            <a:ext cx="4181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Рисунок 30" descr="Министерство финансов Российской Федераци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852738"/>
            <a:ext cx="22637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8" descr="decor_logo_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965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40313"/>
            <a:ext cx="33909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12" descr="Сбербанк России. Всегда ряд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622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827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Студенческая жизнь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3175000" cy="4286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КОМФОРТНО!</a:t>
            </a: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071938" y="1479550"/>
            <a:ext cx="4892675" cy="373538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современные учебные аудитории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компьютерные классы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конференц-залы, оборудованные  новейшими техническими средствами обучения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библиотечно-информационный комплекс</a:t>
            </a:r>
          </a:p>
        </p:txBody>
      </p:sp>
      <p:pic>
        <p:nvPicPr>
          <p:cNvPr id="17413" name="Picture 4" descr="IMG_76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600" y="-8915400"/>
            <a:ext cx="59277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57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716" y="0"/>
            <a:ext cx="3131819" cy="108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9243" y="1596736"/>
            <a:ext cx="7040357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204845" algn="l"/>
                <a:tab pos="4469130" algn="l"/>
              </a:tabLst>
            </a:pPr>
            <a:r>
              <a:rPr lang="ru-RU" sz="5400" b="1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Активная студенческая жизнь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5433" y="610362"/>
            <a:ext cx="6068567" cy="6265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3759707"/>
            <a:ext cx="5983605" cy="0"/>
          </a:xfrm>
          <a:custGeom>
            <a:avLst/>
            <a:gdLst/>
            <a:ahLst/>
            <a:cxnLst/>
            <a:rect l="l" t="t" r="r" b="b"/>
            <a:pathLst>
              <a:path w="5983605">
                <a:moveTo>
                  <a:pt x="0" y="0"/>
                </a:moveTo>
                <a:lnTo>
                  <a:pt x="5983224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9243" y="3713987"/>
            <a:ext cx="5983605" cy="45720"/>
          </a:xfrm>
          <a:custGeom>
            <a:avLst/>
            <a:gdLst/>
            <a:ahLst/>
            <a:cxnLst/>
            <a:rect l="l" t="t" r="r" b="b"/>
            <a:pathLst>
              <a:path w="5983605" h="45720">
                <a:moveTo>
                  <a:pt x="0" y="45719"/>
                </a:moveTo>
                <a:lnTo>
                  <a:pt x="5983224" y="45719"/>
                </a:lnTo>
                <a:lnTo>
                  <a:pt x="5983224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8A00E303-DFCE-4FF1-AEE0-EB2867129C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6CF6762-8142-46D1-9087-A11F23A6A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-1"/>
            <a:ext cx="3009858" cy="3762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A1C0BB3-46A7-432D-B0F3-80B73FD49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70" y="-25367"/>
            <a:ext cx="3891229" cy="257793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D02C5B-14BA-472D-8FC7-EFF49D6B93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42B8CF9-BAD2-44A6-8EF2-73FF66DB8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8" y="2829972"/>
            <a:ext cx="2485110" cy="23841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46E48E9-FD54-48BF-B507-BFC235602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59" y="2228786"/>
            <a:ext cx="4578359" cy="3429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37400F1-5265-4939-9AEF-CFFB375B4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99" y="-25367"/>
            <a:ext cx="2438405" cy="32522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584B7FD-B746-4EDA-B0E7-777B6B2E9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5" y="4880202"/>
            <a:ext cx="2870669" cy="20841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52BCE5D-35E9-44AD-88E7-DACADA092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" y="3740244"/>
            <a:ext cx="2091815" cy="31875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19F42D5-B5E0-4F6F-ABD3-8AF62B5B4B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22935" r="6269" b="34898"/>
          <a:stretch/>
        </p:blipFill>
        <p:spPr>
          <a:xfrm>
            <a:off x="2060549" y="5334000"/>
            <a:ext cx="4139355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EF57D97-08CE-42A4-B47A-48440BD237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70D64B2-5C08-47BA-B0F3-B854ED1036B9}"/>
              </a:ext>
            </a:extLst>
          </p:cNvPr>
          <p:cNvSpPr/>
          <p:nvPr/>
        </p:nvSpPr>
        <p:spPr>
          <a:xfrm>
            <a:off x="214206" y="179521"/>
            <a:ext cx="87101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Культурно-массовые мероприятия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sz="1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61246D-520E-4560-836D-8ADA62409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15" y="845369"/>
            <a:ext cx="2310426" cy="1530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96B9D2-3886-4F25-ABE6-AC242D052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" y="4508383"/>
            <a:ext cx="2205431" cy="1459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5D2C1B-DA7B-4C97-A14F-D3E7BBE69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7" y="4456803"/>
            <a:ext cx="2300856" cy="1523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A04A1FF-7167-4690-9091-25118FA0A4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369"/>
            <a:ext cx="2188464" cy="33040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1D0C1E8-D1E6-4E25-8DD8-4E523689A8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05" y="2652760"/>
            <a:ext cx="2233167" cy="1479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164F962-5D76-440E-B56B-D087408F5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92" y="845369"/>
            <a:ext cx="2309845" cy="1530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151FBD9-B478-481C-9550-8DBC31404A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82" y="2652760"/>
            <a:ext cx="2194174" cy="14537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6807F36-8D16-4CBE-A175-43A4677A1C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57804"/>
            <a:ext cx="2074496" cy="31311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97D99F-2659-41FF-A07C-A59D41FEC1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98" y="4456803"/>
            <a:ext cx="2251742" cy="14918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8A08AD1-A8F1-420F-B90F-7BADC21CA3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74" y="4456803"/>
            <a:ext cx="2173198" cy="1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896544" cy="439248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Основная цель, к которой стремится наш ВУЗ – это активное участие в модернизации российского образования, активной интеграции в мировое образовательное и научное пространство. </a:t>
            </a: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Сохранив традиции и достижения российской системы образования, мы перенимаем все лучшее, передовое, что накопил мировой опыт в области образовательной деятельности.</a:t>
            </a: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Выпускник с дипломом Финансового университета – это настоящий «специалист 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XXI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века», способный плодотворно и эффективно работать  в условиях национальной экономики и на международных рынках.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456384" cy="49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0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1"/>
    </mc:Choice>
    <mc:Fallback xmlns="">
      <p:transition spd="slow" advTm="3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44" y="188640"/>
            <a:ext cx="8229600" cy="11398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в Смоленский филиал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университета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5" descr="IMG_1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/>
          <a:stretch>
            <a:fillRect/>
          </a:stretch>
        </p:blipFill>
        <p:spPr bwMode="auto">
          <a:xfrm>
            <a:off x="395288" y="1536700"/>
            <a:ext cx="8497887" cy="509905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794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357563" y="4652963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14B0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-92895"/>
            <a:ext cx="3744416" cy="1195026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65213" y="5473700"/>
            <a:ext cx="71294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cs typeface="Arial" charset="0"/>
              </a:rPr>
              <a:t>Мы ждём вас!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1027" name="Picture 3" descr="C:\Users\Альбина\Desktop\8FwhvoyBx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504618"/>
            <a:ext cx="7776864" cy="46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7813"/>
            <a:ext cx="7859216" cy="774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19" cy="5870277"/>
          </a:xfrm>
        </p:spPr>
      </p:pic>
    </p:spTree>
    <p:extLst>
      <p:ext uri="{BB962C8B-B14F-4D97-AF65-F5344CB8AC3E}">
        <p14:creationId xmlns:p14="http://schemas.microsoft.com/office/powerpoint/2010/main" val="17479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052"/>
            <a:ext cx="1944216" cy="303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типовой процесс 2"/>
          <p:cNvSpPr/>
          <p:nvPr/>
        </p:nvSpPr>
        <p:spPr>
          <a:xfrm>
            <a:off x="107504" y="2060848"/>
            <a:ext cx="2664296" cy="150050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i="1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Силуанов</a:t>
            </a:r>
            <a:r>
              <a:rPr lang="ru-RU" sz="17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Антон Германович</a:t>
            </a:r>
          </a:p>
          <a:p>
            <a:pPr algn="ctr"/>
            <a:r>
              <a:rPr lang="ru-RU" sz="17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(министр финансов с 2011 г.)  </a:t>
            </a:r>
            <a:endParaRPr lang="ru-RU" sz="17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771800" y="261571"/>
            <a:ext cx="3600400" cy="208731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Известные выпускники Финансового университета </a:t>
            </a:r>
          </a:p>
          <a:p>
            <a:pPr algn="ctr"/>
            <a:r>
              <a:rPr lang="ru-RU" sz="20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г. Москва</a:t>
            </a:r>
            <a:endParaRPr lang="ru-RU" sz="20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38" y="2257152"/>
            <a:ext cx="1827854" cy="243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типовой процесс 14"/>
          <p:cNvSpPr/>
          <p:nvPr/>
        </p:nvSpPr>
        <p:spPr>
          <a:xfrm>
            <a:off x="3028370" y="3958480"/>
            <a:ext cx="2699791" cy="150050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Газманов Родион Олегович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популярный российский </a:t>
            </a:r>
            <a:r>
              <a:rPr lang="ru-RU" sz="16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певец</a:t>
            </a:r>
            <a:endParaRPr lang="ru-RU" sz="16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79" y="348483"/>
            <a:ext cx="1944216" cy="264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Блок-схема: типовой процесс 19"/>
          <p:cNvSpPr/>
          <p:nvPr/>
        </p:nvSpPr>
        <p:spPr>
          <a:xfrm>
            <a:off x="6266154" y="2434644"/>
            <a:ext cx="2877846" cy="1523836"/>
          </a:xfrm>
          <a:prstGeom prst="wedgeEllipseCallout">
            <a:avLst>
              <a:gd name="adj1" fmla="val -5622"/>
              <a:gd name="adj2" fmla="val -46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Прохоров Михаил Дмитриевич</a:t>
            </a:r>
          </a:p>
          <a:p>
            <a:pPr algn="ctr"/>
            <a:r>
              <a:rPr lang="ru-RU" sz="1500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Миллиардер, российский предприниматель и политик</a:t>
            </a:r>
            <a:endParaRPr lang="ru-RU" sz="15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 bwMode="auto">
          <a:xfrm>
            <a:off x="3743908" y="4708730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4" y="3796045"/>
            <a:ext cx="2088470" cy="251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Блок-схема: типовой процесс 19"/>
          <p:cNvSpPr/>
          <p:nvPr/>
        </p:nvSpPr>
        <p:spPr>
          <a:xfrm>
            <a:off x="1218778" y="5372373"/>
            <a:ext cx="2877846" cy="1435798"/>
          </a:xfrm>
          <a:prstGeom prst="wedgeEllipseCallout">
            <a:avLst>
              <a:gd name="adj1" fmla="val -5622"/>
              <a:gd name="adj2" fmla="val -46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Летучая Елена Александровна</a:t>
            </a:r>
          </a:p>
          <a:p>
            <a:pPr algn="ctr"/>
            <a:r>
              <a:rPr lang="ru-RU" sz="1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Российский тележурналист, телеведущая и </a:t>
            </a:r>
            <a:r>
              <a:rPr lang="ru-RU" sz="1400" i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телепродюссер</a:t>
            </a:r>
            <a:endParaRPr lang="ru-RU" sz="14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304256" cy="244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ьная выноска 24"/>
          <p:cNvSpPr/>
          <p:nvPr/>
        </p:nvSpPr>
        <p:spPr>
          <a:xfrm>
            <a:off x="5148064" y="4943159"/>
            <a:ext cx="2792696" cy="1772816"/>
          </a:xfrm>
          <a:prstGeom prst="wedgeEllipseCallout">
            <a:avLst>
              <a:gd name="adj1" fmla="val 50926"/>
              <a:gd name="adj2" fmla="val -339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Николаев Павел Сергеевич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Российский гребец-байдарочник</a:t>
            </a:r>
          </a:p>
        </p:txBody>
      </p:sp>
    </p:spTree>
    <p:extLst>
      <p:ext uri="{BB962C8B-B14F-4D97-AF65-F5344CB8AC3E}">
        <p14:creationId xmlns:p14="http://schemas.microsoft.com/office/powerpoint/2010/main" val="981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40BBB3B9-7AFF-4708-94F4-4F585A1BB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56" y="651037"/>
            <a:ext cx="2473103" cy="247310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FE06FB9-8416-4D87-9E2B-8B33806C6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11" y="673463"/>
            <a:ext cx="2405654" cy="3216703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DF0B133A-D6EA-4BB4-8964-79F0E85A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6" y="5123908"/>
            <a:ext cx="1566277" cy="1734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10BB23-A0CD-49CF-8D37-95186B61DC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74" y="661988"/>
            <a:ext cx="1599618" cy="213149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4" y="682964"/>
            <a:ext cx="2060352" cy="25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DF753B78-D19A-4563-813C-1CAC75C5A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09" y="678046"/>
            <a:ext cx="1697272" cy="226161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69994999-B701-41B1-AACA-55135AE9D1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0" y="3108269"/>
            <a:ext cx="3207903" cy="213860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7AD93FD-8D8A-492E-98F7-F011738FCE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65" y="5244960"/>
            <a:ext cx="1608825" cy="168503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26266" y="169386"/>
            <a:ext cx="7022727" cy="532544"/>
          </a:xfrm>
          <a:custGeom>
            <a:avLst/>
            <a:gdLst/>
            <a:ahLst/>
            <a:cxnLst/>
            <a:rect l="l" t="t" r="r" b="b"/>
            <a:pathLst>
              <a:path w="5389245" h="554990">
                <a:moveTo>
                  <a:pt x="5111496" y="0"/>
                </a:moveTo>
                <a:lnTo>
                  <a:pt x="0" y="0"/>
                </a:lnTo>
                <a:lnTo>
                  <a:pt x="0" y="554736"/>
                </a:lnTo>
                <a:lnTo>
                  <a:pt x="5111496" y="554736"/>
                </a:lnTo>
                <a:lnTo>
                  <a:pt x="5388864" y="277368"/>
                </a:lnTo>
                <a:lnTo>
                  <a:pt x="511149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78" y="287101"/>
            <a:ext cx="89865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Выпускники  - гордость Смоленского филиала Финуниверситета  </a:t>
            </a:r>
            <a:endParaRPr sz="16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6F44554-0F28-4C7B-B9F3-F0776B17A0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61" y="82468"/>
            <a:ext cx="2116861" cy="53254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BF44E44-2649-4D04-A750-91BFEFBFF2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6" y="689989"/>
            <a:ext cx="1686430" cy="2529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374A68-49E3-4315-A235-FFCDA4FDA9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31" y="2716216"/>
            <a:ext cx="3451164" cy="4245184"/>
          </a:xfrm>
          <a:prstGeom prst="rect">
            <a:avLst/>
          </a:prstGeom>
        </p:spPr>
      </p:pic>
      <p:pic>
        <p:nvPicPr>
          <p:cNvPr id="18" name="Рисунок 17" descr="http://titovshina.admin-smolensk.ru/files/284/losev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95" y="5188091"/>
            <a:ext cx="1388470" cy="177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82" y="2800421"/>
            <a:ext cx="1837812" cy="244453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0AB24441-BA47-42E5-A89A-A0BB39E734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34" y="2725893"/>
            <a:ext cx="1685830" cy="25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307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Единственный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Смоленской области государственный профильный экономический вуз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приглашает на обучение: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 bwMode="auto">
          <a:xfrm>
            <a:off x="609600" y="260350"/>
            <a:ext cx="3130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55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00213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обучения: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altLang="ru-RU" sz="2600" dirty="0" smtClean="0"/>
              <a:t> </a:t>
            </a:r>
          </a:p>
          <a:p>
            <a:pPr marL="342900" lvl="1" indent="0" eaLnBrk="1" hangingPunct="1">
              <a:lnSpc>
                <a:spcPct val="105000"/>
              </a:lnSpc>
              <a:buClrTx/>
              <a:buFont typeface="Wingdings" pitchFamily="2" charset="2"/>
              <a:buNone/>
              <a:defRPr/>
            </a:pPr>
            <a:endParaRPr lang="ru-RU" altLang="ru-RU" sz="5400" dirty="0" smtClean="0"/>
          </a:p>
          <a:p>
            <a:pPr marL="1028700" lvl="1" indent="-685800" eaLnBrk="1" hangingPunct="1">
              <a:lnSpc>
                <a:spcPct val="105000"/>
              </a:lnSpc>
              <a:buClrTx/>
              <a:defRPr/>
            </a:pPr>
            <a:r>
              <a:rPr lang="ru-RU" altLang="ru-RU" sz="5400" dirty="0" smtClean="0"/>
              <a:t>очная </a:t>
            </a:r>
          </a:p>
          <a:p>
            <a:pPr marL="1028700" lvl="1" indent="-685800" eaLnBrk="1" hangingPunct="1">
              <a:lnSpc>
                <a:spcPct val="105000"/>
              </a:lnSpc>
              <a:buClrTx/>
              <a:defRPr/>
            </a:pPr>
            <a:r>
              <a:rPr lang="ru-RU" altLang="ru-RU" sz="5400" dirty="0" smtClean="0"/>
              <a:t>заочная 	</a:t>
            </a: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 bwMode="auto">
          <a:xfrm>
            <a:off x="609600" y="260350"/>
            <a:ext cx="3130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566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80022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/>
              <a:t>                     </a:t>
            </a:r>
            <a:br>
              <a:rPr lang="ru-RU" altLang="ru-RU" sz="2800" b="1" dirty="0" smtClean="0"/>
            </a:br>
            <a:r>
              <a:rPr lang="ru-RU" altLang="ru-RU" sz="2400" b="1" dirty="0" smtClean="0"/>
              <a:t>НАПРАВЛЕНИЯ / ПРОФИЛИ ПОДГОТОВКИ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(ОЧНОЕ ОБУЧЕНИЕ)</a:t>
            </a:r>
            <a:br>
              <a:rPr lang="ru-RU" altLang="ru-RU" sz="2400" b="1" dirty="0" smtClean="0"/>
            </a:br>
            <a:endParaRPr lang="ru-RU" altLang="ru-RU" sz="3200" b="1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2411413" y="260350"/>
            <a:ext cx="37639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Garamond" pitchFamily="18" charset="0"/>
              </a:rPr>
              <a:t>БАКАЛАВРИАТ</a:t>
            </a:r>
            <a:endParaRPr lang="ru-RU" altLang="ru-RU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744538" y="2139950"/>
            <a:ext cx="297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4000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Экономика</a:t>
            </a: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altLang="ru-RU" sz="4000">
              <a:solidFill>
                <a:schemeClr val="tx2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4140200" y="2322545"/>
            <a:ext cx="4884738" cy="41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- «Корпоративные финансы»</a:t>
            </a:r>
          </a:p>
        </p:txBody>
      </p:sp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749300" y="3324225"/>
            <a:ext cx="304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36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Менеджмент</a:t>
            </a: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4000">
              <a:solidFill>
                <a:schemeClr val="tx2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4140200" y="3447226"/>
            <a:ext cx="475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dirty="0" smtClean="0">
                <a:latin typeface="Calibri" pitchFamily="34" charset="0"/>
              </a:rPr>
              <a:t>- «Корпоративное управление»</a:t>
            </a: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539750" y="4319588"/>
            <a:ext cx="4862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</a:t>
            </a:r>
            <a:r>
              <a:rPr lang="ru-RU" altLang="ru-RU" sz="36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Бизнес-информатика</a:t>
            </a: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194175" y="5332413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000" dirty="0" smtClean="0">
                <a:latin typeface="Calibri" pitchFamily="34" charset="0"/>
              </a:rPr>
              <a:t>«</a:t>
            </a:r>
            <a:r>
              <a:rPr lang="en-US" altLang="ru-RU" sz="2000" dirty="0" smtClean="0">
                <a:latin typeface="Calibri" pitchFamily="34" charset="0"/>
              </a:rPr>
              <a:t>IT-</a:t>
            </a:r>
            <a:r>
              <a:rPr lang="ru-RU" altLang="ru-RU" sz="2000" dirty="0" smtClean="0">
                <a:latin typeface="Calibri" pitchFamily="34" charset="0"/>
              </a:rPr>
              <a:t>менеджмент в бизнесе»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17694"/>
      </p:ext>
    </p:extLst>
  </p:cSld>
  <p:clrMapOvr>
    <a:masterClrMapping/>
  </p:clrMapOvr>
  <p:transition spd="slow" advTm="14727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80022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/>
              <a:t>БАКАЛАВРИАТ                     </a:t>
            </a:r>
            <a:br>
              <a:rPr lang="ru-RU" altLang="ru-RU" sz="2800" b="1" dirty="0" smtClean="0"/>
            </a:br>
            <a:r>
              <a:rPr lang="ru-RU" altLang="ru-RU" sz="2400" b="1" dirty="0" smtClean="0"/>
              <a:t>НАПРАВЛЕНИЯ / ПРОФИЛИ ПОДГОТОВКИ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(ЗАОЧНОЕ ОБУЧЕНИЕ)</a:t>
            </a:r>
            <a:br>
              <a:rPr lang="ru-RU" altLang="ru-RU" sz="2400" b="1" dirty="0" smtClean="0"/>
            </a:br>
            <a:endParaRPr lang="ru-RU" altLang="ru-RU" sz="3200" b="1" dirty="0" smtClean="0"/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744538" y="2139950"/>
            <a:ext cx="297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4000" dirty="0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Экономика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altLang="ru-RU" sz="4000" dirty="0">
              <a:solidFill>
                <a:schemeClr val="tx2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4121150" y="2136775"/>
            <a:ext cx="4884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- «Корпоративные финансы»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- «Учет, анализ и аудит</a:t>
            </a: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3600" dirty="0" smtClean="0">
              <a:solidFill>
                <a:schemeClr val="tx2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749300" y="3324225"/>
            <a:ext cx="304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36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Менеджмент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4000" dirty="0">
              <a:solidFill>
                <a:schemeClr val="tx2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4140200" y="3311525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000" dirty="0" smtClean="0">
                <a:latin typeface="Calibri" pitchFamily="34" charset="0"/>
              </a:rPr>
              <a:t>«Корпоративное управление»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Calibri" pitchFamily="34" charset="0"/>
              </a:rPr>
              <a:t>-     «Маркетинг»</a:t>
            </a: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539750" y="4319588"/>
            <a:ext cx="4862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</a:t>
            </a:r>
            <a:r>
              <a:rPr lang="ru-RU" altLang="ru-RU" sz="36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Бизнес-информатика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194175" y="5332413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000" dirty="0" smtClean="0">
                <a:latin typeface="Calibri" pitchFamily="34" charset="0"/>
              </a:rPr>
              <a:t>«</a:t>
            </a:r>
            <a:r>
              <a:rPr lang="en-US" altLang="ru-RU" sz="2000" dirty="0" smtClean="0">
                <a:latin typeface="Calibri" pitchFamily="34" charset="0"/>
              </a:rPr>
              <a:t>IT-</a:t>
            </a:r>
            <a:r>
              <a:rPr lang="ru-RU" altLang="ru-RU" sz="2000" dirty="0" smtClean="0">
                <a:latin typeface="Calibri" pitchFamily="34" charset="0"/>
              </a:rPr>
              <a:t>менеджмент в бизнесе»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 advTm="11305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10">
      <a:dk1>
        <a:srgbClr val="5F5F5F"/>
      </a:dk1>
      <a:lt1>
        <a:srgbClr val="FFFFFF"/>
      </a:lt1>
      <a:dk2>
        <a:srgbClr val="006666"/>
      </a:dk2>
      <a:lt2>
        <a:srgbClr val="FFCC00"/>
      </a:lt2>
      <a:accent1>
        <a:srgbClr val="CC9900"/>
      </a:accent1>
      <a:accent2>
        <a:srgbClr val="3B812F"/>
      </a:accent2>
      <a:accent3>
        <a:srgbClr val="AAB8B8"/>
      </a:accent3>
      <a:accent4>
        <a:srgbClr val="DADADA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5F5F5F"/>
        </a:dk1>
        <a:lt1>
          <a:srgbClr val="FFFFFF"/>
        </a:lt1>
        <a:dk2>
          <a:srgbClr val="006666"/>
        </a:dk2>
        <a:lt2>
          <a:srgbClr val="FFCC00"/>
        </a:lt2>
        <a:accent1>
          <a:srgbClr val="CC9900"/>
        </a:accent1>
        <a:accent2>
          <a:srgbClr val="3B812F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42CB0D8F83DAA4BA97FC681BF7B5AE8" ma:contentTypeVersion="1" ma:contentTypeDescription="Создание документа." ma:contentTypeScope="" ma:versionID="09eb4039ca644399f58027a9f0960a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5DD634-6EB8-4E59-B98C-3EA091378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D4738-B4A0-49B8-AA89-AB99A7439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36B1C2-C747-415D-84C0-32B1000F2C4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AA057CE-AB24-4D26-B279-62202DD32398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503</Words>
  <Application>Microsoft Office PowerPoint</Application>
  <PresentationFormat>Экран (4:3)</PresentationFormat>
  <Paragraphs>122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Edge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Выпускники  - гордость Смоленского филиала Финуниверситета  </vt:lpstr>
      <vt:lpstr>Презентация PowerPoint</vt:lpstr>
      <vt:lpstr>Формы обучения:</vt:lpstr>
      <vt:lpstr>                      НАПРАВЛЕНИЯ / ПРОФИЛИ ПОДГОТОВКИ (ОЧНОЕ ОБУЧЕНИЕ) </vt:lpstr>
      <vt:lpstr>БАКАЛАВРИАТ                      НАПРАВЛЕНИЯ / ПРОФИЛИ ПОДГОТОВКИ (ЗАОЧНОЕ ОБУЧЕНИЕ) </vt:lpstr>
      <vt:lpstr>Вступительные испытания (бюджетная и договорная основа):  </vt:lpstr>
      <vt:lpstr>Продолжительность обучения </vt:lpstr>
      <vt:lpstr>МАГИСТРАТУРА  бюджетная и договорная основа</vt:lpstr>
      <vt:lpstr>МАГИСТРАТУРА  направления подготовки и программы обучения </vt:lpstr>
      <vt:lpstr>Смоленский филиал Финуниверситета ПРЕДОСТАВЛЯЕТ СТУДЕНТАМ  общежитие</vt:lpstr>
      <vt:lpstr>Презентация PowerPoint</vt:lpstr>
      <vt:lpstr>     СТИПЕНДИИ</vt:lpstr>
      <vt:lpstr>КУРСЫ ДОВУЗОВСКОЙ И ПРОФЕССИОНАЛЬНОЙ ПОДГОТОВКИ  </vt:lpstr>
      <vt:lpstr>ДОПОЛНИТЕЛЬНОЕ ПРОФЕССИОНАЛЬНОЕ ОБУЧЕНИЕ  </vt:lpstr>
      <vt:lpstr>Среди наших партнеров:   </vt:lpstr>
      <vt:lpstr>Выпускники филиала занимают ответственные посты в органах государственной власти как федерального, так и регионального уровня, местного самоуправления, руководят крупными научно-производственными объединениями, организациями финансово-промышленной сферы.  </vt:lpstr>
      <vt:lpstr>УЧИТЬСЯ    КОМФОРТНО!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вас в Смоленский филиал  Финансового университета !!!</vt:lpstr>
      <vt:lpstr>Презентация PowerPoint</vt:lpstr>
    </vt:vector>
  </TitlesOfParts>
  <Company>Финансовая академия при Правительстве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MMaslova</dc:creator>
  <cp:lastModifiedBy>Альбина</cp:lastModifiedBy>
  <cp:revision>244</cp:revision>
  <dcterms:created xsi:type="dcterms:W3CDTF">2012-01-19T05:42:41Z</dcterms:created>
  <dcterms:modified xsi:type="dcterms:W3CDTF">2020-04-16T13:12:15Z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Order">
    <vt:lpwstr>100.000000000000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ContentTypeId">
    <vt:lpwstr>0x010100042CB0D8F83DAA4BA97FC681BF7B5AE8</vt:lpwstr>
  </property>
  <property fmtid="{D5CDD505-2E9C-101B-9397-08002B2CF9AE}" pid="7" name="_SourceUrl">
    <vt:lpwstr/>
  </property>
  <property fmtid="{D5CDD505-2E9C-101B-9397-08002B2CF9AE}" pid="8" name="_SharedFileIndex">
    <vt:lpwstr/>
  </property>
</Properties>
</file>