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8" r:id="rId1"/>
  </p:sldMasterIdLst>
  <p:sldIdLst>
    <p:sldId id="256" r:id="rId2"/>
    <p:sldId id="258" r:id="rId3"/>
    <p:sldId id="269" r:id="rId4"/>
    <p:sldId id="287" r:id="rId5"/>
    <p:sldId id="288" r:id="rId6"/>
    <p:sldId id="257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59" r:id="rId17"/>
    <p:sldId id="260" r:id="rId18"/>
    <p:sldId id="264" r:id="rId19"/>
    <p:sldId id="265" r:id="rId20"/>
    <p:sldId id="266" r:id="rId21"/>
    <p:sldId id="262" r:id="rId22"/>
    <p:sldId id="263" r:id="rId23"/>
    <p:sldId id="267" r:id="rId24"/>
    <p:sldId id="26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4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6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691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937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029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7624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976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1/18/2019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606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1/18/2019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569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270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281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626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210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957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489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1/18/2019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689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1/18/2019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381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1/18/2019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129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474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8988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2348" y="2822294"/>
            <a:ext cx="11839074" cy="2027769"/>
          </a:xfrm>
        </p:spPr>
        <p:txBody>
          <a:bodyPr/>
          <a:lstStyle/>
          <a:p>
            <a:pPr algn="ctr"/>
            <a:r>
              <a:rPr lang="ru-RU" sz="44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От Московского финансово-экономического вуза до Финансового университета при Правительстве Российской Федерации 1919-2019</a:t>
            </a:r>
            <a:endParaRPr lang="ru-RU" sz="4400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90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33" y="1913021"/>
            <a:ext cx="5450305" cy="3104147"/>
          </a:xfrm>
        </p:spPr>
        <p:txBody>
          <a:bodyPr/>
          <a:lstStyle/>
          <a:p>
            <a:r>
              <a:rPr lang="ru-RU" sz="1900" b="1" i="1" dirty="0">
                <a:latin typeface="Bookman Old Style" panose="02050604050505020204" pitchFamily="18" charset="0"/>
              </a:rPr>
              <a:t>Первый учебный год </a:t>
            </a:r>
            <a:r>
              <a:rPr lang="ru-RU" sz="1900" b="1" i="1" dirty="0" smtClean="0">
                <a:latin typeface="Bookman Old Style" panose="02050604050505020204" pitchFamily="18" charset="0"/>
              </a:rPr>
              <a:t>1946/1947</a:t>
            </a:r>
            <a:br>
              <a:rPr lang="ru-RU" sz="1900" b="1" i="1" dirty="0" smtClean="0">
                <a:latin typeface="Bookman Old Style" panose="02050604050505020204" pitchFamily="18" charset="0"/>
              </a:rPr>
            </a:br>
            <a:r>
              <a:rPr lang="ru-RU" sz="1900" i="1" dirty="0" smtClean="0">
                <a:latin typeface="Bookman Old Style" panose="02050604050505020204" pitchFamily="18" charset="0"/>
              </a:rPr>
              <a:t>Студентов </a:t>
            </a:r>
            <a:r>
              <a:rPr lang="ru-RU" sz="1900" i="1" dirty="0">
                <a:latin typeface="Bookman Old Style" panose="02050604050505020204" pitchFamily="18" charset="0"/>
              </a:rPr>
              <a:t>- 1431 чел.</a:t>
            </a:r>
            <a:br>
              <a:rPr lang="ru-RU" sz="1900" i="1" dirty="0">
                <a:latin typeface="Bookman Old Style" panose="02050604050505020204" pitchFamily="18" charset="0"/>
              </a:rPr>
            </a:br>
            <a:r>
              <a:rPr lang="ru-RU" sz="1900" i="1" dirty="0">
                <a:latin typeface="Bookman Old Style" panose="02050604050505020204" pitchFamily="18" charset="0"/>
              </a:rPr>
              <a:t>Выпускников - 52 чел.</a:t>
            </a:r>
            <a:br>
              <a:rPr lang="ru-RU" sz="1900" i="1" dirty="0">
                <a:latin typeface="Bookman Old Style" panose="02050604050505020204" pitchFamily="18" charset="0"/>
              </a:rPr>
            </a:br>
            <a:r>
              <a:rPr lang="ru-RU" sz="1900" i="1" dirty="0">
                <a:latin typeface="Bookman Old Style" panose="02050604050505020204" pitchFamily="18" charset="0"/>
              </a:rPr>
              <a:t>Преподавателей - 129 чел.</a:t>
            </a:r>
            <a:br>
              <a:rPr lang="ru-RU" sz="1900" i="1" dirty="0">
                <a:latin typeface="Bookman Old Style" panose="02050604050505020204" pitchFamily="18" charset="0"/>
              </a:rPr>
            </a:br>
            <a:r>
              <a:rPr lang="ru-RU" sz="1900" i="1" dirty="0">
                <a:latin typeface="Bookman Old Style" panose="02050604050505020204" pitchFamily="18" charset="0"/>
              </a:rPr>
              <a:t>Из них с ученой степенью - 42 чел. (32,5%)</a:t>
            </a:r>
            <a:br>
              <a:rPr lang="ru-RU" sz="1900" i="1" dirty="0">
                <a:latin typeface="Bookman Old Style" panose="02050604050505020204" pitchFamily="18" charset="0"/>
              </a:rPr>
            </a:br>
            <a:r>
              <a:rPr lang="ru-RU" sz="1900" i="1" dirty="0">
                <a:latin typeface="Bookman Old Style" panose="02050604050505020204" pitchFamily="18" charset="0"/>
              </a:rPr>
              <a:t>Абсолютная успеваемость: зимнюю сессию - 92,9%, в весеннюю сессию - 92,3% </a:t>
            </a:r>
            <a:br>
              <a:rPr lang="ru-RU" sz="1900" i="1" dirty="0">
                <a:latin typeface="Bookman Old Style" panose="02050604050505020204" pitchFamily="18" charset="0"/>
              </a:rPr>
            </a:br>
            <a:r>
              <a:rPr lang="ru-RU" sz="1900" i="1" dirty="0">
                <a:latin typeface="Bookman Old Style" panose="02050604050505020204" pitchFamily="18" charset="0"/>
              </a:rPr>
              <a:t>Отчислено за неуспеваемость - 94 чел. Государственные экзамены не выдержали -18 чел</a:t>
            </a:r>
            <a:r>
              <a:rPr lang="ru-RU" sz="1900" i="1" dirty="0" smtClean="0">
                <a:latin typeface="Bookman Old Style" panose="02050604050505020204" pitchFamily="18" charset="0"/>
              </a:rPr>
              <a:t>.</a:t>
            </a:r>
            <a:br>
              <a:rPr lang="ru-RU" sz="1900" i="1" dirty="0" smtClean="0">
                <a:latin typeface="Bookman Old Style" panose="02050604050505020204" pitchFamily="18" charset="0"/>
              </a:rPr>
            </a:br>
            <a:r>
              <a:rPr lang="ru-RU" sz="1900" i="1" dirty="0" smtClean="0">
                <a:latin typeface="Bookman Old Style" panose="02050604050505020204" pitchFamily="18" charset="0"/>
              </a:rPr>
              <a:t>Также в </a:t>
            </a:r>
            <a:r>
              <a:rPr lang="ru-RU" sz="1900" i="1" dirty="0">
                <a:latin typeface="Bookman Old Style" panose="02050604050505020204" pitchFamily="18" charset="0"/>
              </a:rPr>
              <a:t>первый учебный </a:t>
            </a:r>
            <a:r>
              <a:rPr lang="ru-RU" sz="1900" i="1" dirty="0" smtClean="0">
                <a:latin typeface="Bookman Old Style" panose="02050604050505020204" pitchFamily="18" charset="0"/>
              </a:rPr>
              <a:t>год в </a:t>
            </a:r>
            <a:r>
              <a:rPr lang="ru-RU" sz="1900" i="1" dirty="0">
                <a:latin typeface="Bookman Old Style" panose="02050604050505020204" pitchFamily="18" charset="0"/>
              </a:rPr>
              <a:t>МФИ учились 123 участника Великой Отечественной войны 1941-1945 гг. Весной 1947 г. фронтовики - Н.Ф. </a:t>
            </a:r>
            <a:r>
              <a:rPr lang="ru-RU" sz="1900" i="1" dirty="0" err="1">
                <a:latin typeface="Bookman Old Style" panose="02050604050505020204" pitchFamily="18" charset="0"/>
              </a:rPr>
              <a:t>Иванькович</a:t>
            </a:r>
            <a:r>
              <a:rPr lang="ru-RU" sz="1900" i="1" dirty="0">
                <a:latin typeface="Bookman Old Style" panose="02050604050505020204" pitchFamily="18" charset="0"/>
              </a:rPr>
              <a:t> и Г.И. </a:t>
            </a:r>
            <a:r>
              <a:rPr lang="ru-RU" sz="1900" i="1" dirty="0" err="1">
                <a:latin typeface="Bookman Old Style" panose="02050604050505020204" pitchFamily="18" charset="0"/>
              </a:rPr>
              <a:t>Раздорский</a:t>
            </a:r>
            <a:r>
              <a:rPr lang="ru-RU" sz="1900" i="1" dirty="0">
                <a:latin typeface="Bookman Old Style" panose="02050604050505020204" pitchFamily="18" charset="0"/>
              </a:rPr>
              <a:t> получили диплом с отличием</a:t>
            </a:r>
            <a:r>
              <a:rPr lang="ru-RU" sz="2000" dirty="0"/>
              <a:t>.</a:t>
            </a:r>
            <a:endParaRPr lang="ru-RU" sz="1900" i="1" dirty="0">
              <a:latin typeface="Bookman Old Style" panose="02050604050505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42021" y="4734356"/>
            <a:ext cx="665346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i="1" dirty="0">
                <a:latin typeface="Bookman Old Style" panose="02050604050505020204" pitchFamily="18" charset="0"/>
              </a:rPr>
              <a:t>20 сентября 1947 г. был подписан приказ об организации Военного факультета при Московском финансовом институте. Факультет готовил офицерские кадры финансовой службы высшей квалификации.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272" y="0"/>
            <a:ext cx="6759728" cy="4427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560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52" y="3308685"/>
            <a:ext cx="5450305" cy="3104147"/>
          </a:xfrm>
        </p:spPr>
        <p:txBody>
          <a:bodyPr/>
          <a:lstStyle/>
          <a:p>
            <a:r>
              <a:rPr lang="ru-RU" sz="1700" b="1" i="1" dirty="0">
                <a:latin typeface="Bookman Old Style" panose="02050604050505020204" pitchFamily="18" charset="0"/>
              </a:rPr>
              <a:t>Факультет повышения квалификации преподавателей </a:t>
            </a:r>
            <a:r>
              <a:rPr lang="ru-RU" sz="1700" i="1" dirty="0">
                <a:latin typeface="Bookman Old Style" panose="02050604050505020204" pitchFamily="18" charset="0"/>
              </a:rPr>
              <a:t>(ФПКП) создан в МФИ в 1970 г., в 1993 г. преобразован в институт ИПКП. Руководители: проф. О.И. Лаврушин, проф. Б.Е. Панин, проф. Л.И. </a:t>
            </a:r>
            <a:r>
              <a:rPr lang="ru-RU" sz="1700" i="1" dirty="0" err="1">
                <a:latin typeface="Bookman Old Style" panose="02050604050505020204" pitchFamily="18" charset="0"/>
              </a:rPr>
              <a:t>Колычев</a:t>
            </a:r>
            <a:r>
              <a:rPr lang="ru-RU" sz="1700" i="1" dirty="0">
                <a:latin typeface="Bookman Old Style" panose="02050604050505020204" pitchFamily="18" charset="0"/>
              </a:rPr>
              <a:t>, доц. Н.С. Волынский, проф. Е.И. Нестеренко. </a:t>
            </a:r>
            <a:r>
              <a:rPr lang="ru-RU" sz="1700" i="1" dirty="0" smtClean="0">
                <a:latin typeface="Bookman Old Style" panose="02050604050505020204" pitchFamily="18" charset="0"/>
              </a:rPr>
              <a:t/>
            </a:r>
            <a:br>
              <a:rPr lang="ru-RU" sz="1700" i="1" dirty="0" smtClean="0">
                <a:latin typeface="Bookman Old Style" panose="02050604050505020204" pitchFamily="18" charset="0"/>
              </a:rPr>
            </a:br>
            <a:r>
              <a:rPr lang="ru-RU" sz="1700" i="1" dirty="0" smtClean="0">
                <a:latin typeface="Bookman Old Style" panose="02050604050505020204" pitchFamily="18" charset="0"/>
              </a:rPr>
              <a:t>За </a:t>
            </a:r>
            <a:r>
              <a:rPr lang="ru-RU" sz="1700" i="1" dirty="0">
                <a:latin typeface="Bookman Old Style" panose="02050604050505020204" pitchFamily="18" charset="0"/>
              </a:rPr>
              <a:t>годы функционирования ФПКП - ИПКП здесь повысили свою квалификацию по 4 базовым экономическим специальностям «Финансы и кредит», «Мировая экономика», «Бухгалтерский учет и аудит», «Налоги и налогообложение» свыше 5000 преподавате­лей из 250 вузов нашей страны и ряда зарубежных государств</a:t>
            </a:r>
            <a:r>
              <a:rPr lang="ru-RU" sz="1700" i="1" dirty="0" smtClean="0">
                <a:latin typeface="Bookman Old Style" panose="02050604050505020204" pitchFamily="18" charset="0"/>
              </a:rPr>
              <a:t>.</a:t>
            </a:r>
            <a:br>
              <a:rPr lang="ru-RU" sz="1700" i="1" dirty="0" smtClean="0">
                <a:latin typeface="Bookman Old Style" panose="02050604050505020204" pitchFamily="18" charset="0"/>
              </a:rPr>
            </a:br>
            <a:r>
              <a:rPr lang="ru-RU" sz="1700" i="1" dirty="0">
                <a:latin typeface="Bookman Old Style" panose="02050604050505020204" pitchFamily="18" charset="0"/>
              </a:rPr>
              <a:t>В это период в институте обучалось в среднем за год: студентов - 3000; аспирантов 100. </a:t>
            </a:r>
            <a:r>
              <a:rPr lang="ru-RU" sz="1700" i="1" dirty="0" smtClean="0">
                <a:latin typeface="Bookman Old Style" panose="02050604050505020204" pitchFamily="18" charset="0"/>
              </a:rPr>
              <a:t>Объем </a:t>
            </a:r>
            <a:r>
              <a:rPr lang="ru-RU" sz="1700" i="1" dirty="0">
                <a:latin typeface="Bookman Old Style" panose="02050604050505020204" pitchFamily="18" charset="0"/>
              </a:rPr>
              <a:t>научных публикаций составлял в год около 1000 </a:t>
            </a:r>
            <a:r>
              <a:rPr lang="ru-RU" sz="1700" i="1" dirty="0" smtClean="0">
                <a:latin typeface="Bookman Old Style" panose="02050604050505020204" pitchFamily="18" charset="0"/>
              </a:rPr>
              <a:t>л. </a:t>
            </a:r>
            <a:r>
              <a:rPr lang="ru-RU" sz="1700" i="1" dirty="0">
                <a:latin typeface="Bookman Old Style" panose="02050604050505020204" pitchFamily="18" charset="0"/>
              </a:rPr>
              <a:t>С 1976 г. открыты 4 специализированных совета по защите докторских (1) и кандидатских (3) диссертаций. Установлен безвалютный обмен преподавателями и студентами с финансово-экономическими вузами в Болгарии, ГДР, Польшей и Чехословакией.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32272" y="4860758"/>
            <a:ext cx="6653463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i="1" dirty="0">
                <a:latin typeface="Bookman Old Style" panose="02050604050505020204" pitchFamily="18" charset="0"/>
              </a:rPr>
              <a:t>В 1979 г. построено 16-этажное здание общежития на ул. Б. Галушкина, площадь которого составила 14000 кв. м.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79" y="-1"/>
            <a:ext cx="6713622" cy="4475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012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369" y="0"/>
            <a:ext cx="5274165" cy="6858000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89547" y="1981199"/>
            <a:ext cx="5101390" cy="1700463"/>
          </a:xfrm>
        </p:spPr>
        <p:txBody>
          <a:bodyPr/>
          <a:lstStyle/>
          <a:p>
            <a:pPr algn="ctr"/>
            <a:r>
              <a:rPr lang="ru-RU" i="1" dirty="0" smtClean="0">
                <a:latin typeface="Bookman Old Style" panose="02050604050505020204" pitchFamily="18" charset="0"/>
              </a:rPr>
              <a:t>В 1991 </a:t>
            </a:r>
            <a:r>
              <a:rPr lang="ru-RU" i="1" dirty="0">
                <a:latin typeface="Bookman Old Style" panose="02050604050505020204" pitchFamily="18" charset="0"/>
              </a:rPr>
              <a:t>г. МФИ придан статус академии, а в 1992 г. новый статус "при Правительстве Российской Федерации"</a:t>
            </a:r>
          </a:p>
        </p:txBody>
      </p:sp>
    </p:spTree>
    <p:extLst>
      <p:ext uri="{BB962C8B-B14F-4D97-AF65-F5344CB8AC3E}">
        <p14:creationId xmlns:p14="http://schemas.microsoft.com/office/powerpoint/2010/main" val="103658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42209" y="5546559"/>
            <a:ext cx="10732169" cy="1130968"/>
          </a:xfrm>
        </p:spPr>
        <p:txBody>
          <a:bodyPr/>
          <a:lstStyle/>
          <a:p>
            <a:pPr algn="ctr"/>
            <a:r>
              <a:rPr lang="ru-RU" i="1" dirty="0">
                <a:latin typeface="Bookman Old Style" panose="02050604050505020204" pitchFamily="18" charset="0"/>
              </a:rPr>
              <a:t>Первый проректор </a:t>
            </a:r>
            <a:r>
              <a:rPr lang="ru-RU" i="1" dirty="0" err="1">
                <a:latin typeface="Bookman Old Style" panose="02050604050505020204" pitchFamily="18" charset="0"/>
              </a:rPr>
              <a:t>Финакадемии</a:t>
            </a:r>
            <a:r>
              <a:rPr lang="ru-RU" i="1" dirty="0">
                <a:latin typeface="Bookman Old Style" panose="02050604050505020204" pitchFamily="18" charset="0"/>
              </a:rPr>
              <a:t> М.А. </a:t>
            </a:r>
            <a:r>
              <a:rPr lang="ru-RU" i="1" dirty="0" err="1">
                <a:latin typeface="Bookman Old Style" panose="02050604050505020204" pitchFamily="18" charset="0"/>
              </a:rPr>
              <a:t>Эскиндаров</a:t>
            </a:r>
            <a:r>
              <a:rPr lang="ru-RU" i="1" dirty="0">
                <a:latin typeface="Bookman Old Style" panose="02050604050505020204" pitchFamily="18" charset="0"/>
              </a:rPr>
              <a:t> - лауреат премии Президента РФ в области образования 2000 г. 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063" y="0"/>
            <a:ext cx="9138462" cy="5763126"/>
          </a:xfrm>
        </p:spPr>
      </p:pic>
    </p:spTree>
    <p:extLst>
      <p:ext uri="{BB962C8B-B14F-4D97-AF65-F5344CB8AC3E}">
        <p14:creationId xmlns:p14="http://schemas.microsoft.com/office/powerpoint/2010/main" val="195612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29387" y="5630780"/>
            <a:ext cx="11357810" cy="1130968"/>
          </a:xfrm>
        </p:spPr>
        <p:txBody>
          <a:bodyPr/>
          <a:lstStyle/>
          <a:p>
            <a:pPr algn="ctr"/>
            <a:r>
              <a:rPr lang="ru-RU" i="1" dirty="0">
                <a:latin typeface="Bookman Old Style" panose="02050604050505020204" pitchFamily="18" charset="0"/>
              </a:rPr>
              <a:t>Президент России Владимир Путин вручает орден "За заслуги перед Отечеством" IV степени ректору </a:t>
            </a:r>
            <a:r>
              <a:rPr lang="ru-RU" i="1" dirty="0" err="1">
                <a:latin typeface="Bookman Old Style" panose="02050604050505020204" pitchFamily="18" charset="0"/>
              </a:rPr>
              <a:t>Финакадемии</a:t>
            </a:r>
            <a:r>
              <a:rPr lang="ru-RU" i="1" dirty="0">
                <a:latin typeface="Bookman Old Style" panose="02050604050505020204" pitchFamily="18" charset="0"/>
              </a:rPr>
              <a:t> А.Г. Грязновой 2002 г.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600" y="0"/>
            <a:ext cx="9267385" cy="585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39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-92243"/>
            <a:ext cx="10040771" cy="3329581"/>
          </a:xfrm>
        </p:spPr>
        <p:txBody>
          <a:bodyPr/>
          <a:lstStyle/>
          <a:p>
            <a:r>
              <a:rPr lang="ru-RU" i="1" dirty="0" smtClean="0">
                <a:latin typeface="Bookman Old Style" panose="02050604050505020204" pitchFamily="18" charset="0"/>
              </a:rPr>
              <a:t>Интересные факты</a:t>
            </a:r>
            <a:endParaRPr lang="ru-RU" i="1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169" y="4223084"/>
            <a:ext cx="2178474" cy="263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2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Интересные факты: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1853248"/>
            <a:ext cx="9504946" cy="4619741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11 современных научных образовательных комплексов в Москве.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Финансовый университет сегодня – это крупный учебный комплекс, который включает: </a:t>
            </a:r>
          </a:p>
          <a:p>
            <a:pPr marL="360000" indent="504000">
              <a:buFont typeface="Wingdings" panose="05000000000000000000" pitchFamily="2" charset="2"/>
              <a:buChar char="v"/>
            </a:pPr>
            <a:r>
              <a:rPr lang="ru-RU" sz="2400" b="1" dirty="0" smtClean="0"/>
              <a:t>16</a:t>
            </a:r>
            <a:r>
              <a:rPr lang="ru-RU" sz="2400" dirty="0" smtClean="0"/>
              <a:t> факультетов;</a:t>
            </a:r>
          </a:p>
          <a:p>
            <a:pPr marL="360000" indent="504000">
              <a:buFont typeface="Wingdings" panose="05000000000000000000" pitchFamily="2" charset="2"/>
              <a:buChar char="v"/>
            </a:pPr>
            <a:r>
              <a:rPr lang="ru-RU" sz="2400" b="1" dirty="0" smtClean="0"/>
              <a:t>14 </a:t>
            </a:r>
            <a:r>
              <a:rPr lang="ru-RU" sz="2400" dirty="0" smtClean="0"/>
              <a:t>Департаментов;</a:t>
            </a:r>
          </a:p>
          <a:p>
            <a:pPr marL="360000" indent="504000">
              <a:buFont typeface="Wingdings" panose="05000000000000000000" pitchFamily="2" charset="2"/>
              <a:buChar char="v"/>
            </a:pPr>
            <a:r>
              <a:rPr lang="ru-RU" sz="2400" b="1" dirty="0" smtClean="0"/>
              <a:t>3</a:t>
            </a:r>
            <a:r>
              <a:rPr lang="ru-RU" sz="2400" dirty="0" smtClean="0"/>
              <a:t> института, </a:t>
            </a:r>
            <a:r>
              <a:rPr lang="ru-RU" sz="2400" b="1" dirty="0" smtClean="0"/>
              <a:t>25</a:t>
            </a:r>
            <a:r>
              <a:rPr lang="ru-RU" sz="2400" dirty="0" smtClean="0"/>
              <a:t> кафедр, </a:t>
            </a:r>
            <a:r>
              <a:rPr lang="ru-RU" sz="2400" b="1" dirty="0" smtClean="0"/>
              <a:t>11</a:t>
            </a:r>
            <a:r>
              <a:rPr lang="ru-RU" sz="2400" dirty="0" smtClean="0"/>
              <a:t> центров и НИИ</a:t>
            </a:r>
            <a:endParaRPr lang="ru-RU" sz="2400" b="1" dirty="0" smtClean="0"/>
          </a:p>
          <a:p>
            <a:pPr marL="360000" indent="504000">
              <a:buFont typeface="Wingdings" panose="05000000000000000000" pitchFamily="2" charset="2"/>
              <a:buChar char="v"/>
            </a:pPr>
            <a:r>
              <a:rPr lang="ru-RU" sz="2400" b="1" dirty="0" smtClean="0"/>
              <a:t>17</a:t>
            </a:r>
            <a:r>
              <a:rPr lang="ru-RU" sz="2400" dirty="0" smtClean="0"/>
              <a:t> Филиалов ВО, </a:t>
            </a:r>
            <a:r>
              <a:rPr lang="ru-RU" sz="2400" b="1" dirty="0" smtClean="0"/>
              <a:t>10</a:t>
            </a:r>
            <a:r>
              <a:rPr lang="ru-RU" sz="2400" dirty="0" smtClean="0"/>
              <a:t> филиалов СПО;</a:t>
            </a:r>
          </a:p>
          <a:p>
            <a:pPr marL="360000" indent="504000">
              <a:buFont typeface="Wingdings" panose="05000000000000000000" pitchFamily="2" charset="2"/>
              <a:buChar char="v"/>
            </a:pPr>
            <a:r>
              <a:rPr lang="ru-RU" sz="2400" b="1" dirty="0" smtClean="0"/>
              <a:t>15</a:t>
            </a:r>
            <a:r>
              <a:rPr lang="ru-RU" sz="2400" dirty="0" smtClean="0"/>
              <a:t> направлений дополнительного и бизнес-образования.</a:t>
            </a:r>
            <a:endParaRPr lang="ru-RU" sz="2400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46" y="3499184"/>
            <a:ext cx="2687053" cy="335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6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Интересные факты: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410" y="2033337"/>
            <a:ext cx="11742821" cy="471637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sz="2600" dirty="0">
                <a:solidFill>
                  <a:schemeClr val="tx1"/>
                </a:solidFill>
              </a:rPr>
              <a:t>Общее число обучающихся по основным образовательным программам на начало 2017/2018 учебного года составило </a:t>
            </a:r>
            <a:r>
              <a:rPr lang="ru-RU" sz="2600" b="1" dirty="0">
                <a:solidFill>
                  <a:schemeClr val="tx1"/>
                </a:solidFill>
              </a:rPr>
              <a:t>46 556</a:t>
            </a:r>
            <a:r>
              <a:rPr lang="ru-RU" sz="2600" dirty="0">
                <a:solidFill>
                  <a:schemeClr val="tx1"/>
                </a:solidFill>
              </a:rPr>
              <a:t> человек, в том числе по очной форме обучения – </a:t>
            </a:r>
            <a:r>
              <a:rPr lang="ru-RU" sz="2600" b="1" dirty="0">
                <a:solidFill>
                  <a:schemeClr val="tx1"/>
                </a:solidFill>
              </a:rPr>
              <a:t>25 537</a:t>
            </a:r>
            <a:r>
              <a:rPr lang="ru-RU" sz="2600" dirty="0">
                <a:solidFill>
                  <a:schemeClr val="tx1"/>
                </a:solidFill>
              </a:rPr>
              <a:t> чел., по очно-заочной форме - </a:t>
            </a:r>
            <a:r>
              <a:rPr lang="ru-RU" sz="2600" b="1" dirty="0">
                <a:solidFill>
                  <a:schemeClr val="tx1"/>
                </a:solidFill>
              </a:rPr>
              <a:t>78</a:t>
            </a:r>
            <a:r>
              <a:rPr lang="ru-RU" sz="2600" dirty="0">
                <a:solidFill>
                  <a:schemeClr val="tx1"/>
                </a:solidFill>
              </a:rPr>
              <a:t> чел., по заочной форме - </a:t>
            </a:r>
            <a:r>
              <a:rPr lang="ru-RU" sz="2600" b="1" dirty="0">
                <a:solidFill>
                  <a:schemeClr val="tx1"/>
                </a:solidFill>
              </a:rPr>
              <a:t>20 941</a:t>
            </a:r>
            <a:r>
              <a:rPr lang="ru-RU" sz="2600" dirty="0">
                <a:solidFill>
                  <a:schemeClr val="tx1"/>
                </a:solidFill>
              </a:rPr>
              <a:t> чел. По программам высшего образования - </a:t>
            </a:r>
            <a:r>
              <a:rPr lang="ru-RU" sz="2600" b="1" dirty="0">
                <a:solidFill>
                  <a:schemeClr val="tx1"/>
                </a:solidFill>
              </a:rPr>
              <a:t>34 495</a:t>
            </a:r>
            <a:r>
              <a:rPr lang="ru-RU" sz="2600" dirty="0">
                <a:solidFill>
                  <a:schemeClr val="tx1"/>
                </a:solidFill>
              </a:rPr>
              <a:t> человек (</a:t>
            </a:r>
            <a:r>
              <a:rPr lang="ru-RU" sz="2600" dirty="0" err="1">
                <a:solidFill>
                  <a:schemeClr val="tx1"/>
                </a:solidFill>
              </a:rPr>
              <a:t>специалитет</a:t>
            </a:r>
            <a:r>
              <a:rPr lang="ru-RU" sz="2600" dirty="0">
                <a:solidFill>
                  <a:schemeClr val="tx1"/>
                </a:solidFill>
              </a:rPr>
              <a:t> - </a:t>
            </a:r>
            <a:r>
              <a:rPr lang="ru-RU" sz="2600" b="1" dirty="0">
                <a:solidFill>
                  <a:schemeClr val="tx1"/>
                </a:solidFill>
              </a:rPr>
              <a:t>10</a:t>
            </a:r>
            <a:r>
              <a:rPr lang="ru-RU" sz="2600" dirty="0">
                <a:solidFill>
                  <a:schemeClr val="tx1"/>
                </a:solidFill>
              </a:rPr>
              <a:t>, </a:t>
            </a:r>
            <a:r>
              <a:rPr lang="ru-RU" sz="2600" dirty="0" err="1">
                <a:solidFill>
                  <a:schemeClr val="tx1"/>
                </a:solidFill>
              </a:rPr>
              <a:t>бакалавриат</a:t>
            </a:r>
            <a:r>
              <a:rPr lang="ru-RU" sz="2600" dirty="0">
                <a:solidFill>
                  <a:schemeClr val="tx1"/>
                </a:solidFill>
              </a:rPr>
              <a:t> - </a:t>
            </a:r>
            <a:r>
              <a:rPr lang="ru-RU" sz="2600" b="1" dirty="0">
                <a:solidFill>
                  <a:schemeClr val="tx1"/>
                </a:solidFill>
              </a:rPr>
              <a:t>30 325</a:t>
            </a:r>
            <a:r>
              <a:rPr lang="ru-RU" sz="2600" dirty="0">
                <a:solidFill>
                  <a:schemeClr val="tx1"/>
                </a:solidFill>
              </a:rPr>
              <a:t>, магистратура - </a:t>
            </a:r>
            <a:r>
              <a:rPr lang="ru-RU" sz="2600" b="1" dirty="0">
                <a:solidFill>
                  <a:schemeClr val="tx1"/>
                </a:solidFill>
              </a:rPr>
              <a:t>4160</a:t>
            </a:r>
            <a:r>
              <a:rPr lang="ru-RU" sz="2600" dirty="0">
                <a:solidFill>
                  <a:schemeClr val="tx1"/>
                </a:solidFill>
              </a:rPr>
              <a:t>), </a:t>
            </a:r>
            <a:r>
              <a:rPr lang="ru-RU" sz="2600" b="1" dirty="0">
                <a:solidFill>
                  <a:schemeClr val="tx1"/>
                </a:solidFill>
              </a:rPr>
              <a:t>12 061</a:t>
            </a:r>
            <a:r>
              <a:rPr lang="ru-RU" sz="2600" dirty="0">
                <a:solidFill>
                  <a:schemeClr val="tx1"/>
                </a:solidFill>
              </a:rPr>
              <a:t> студентов по программам среднего профессионального образования</a:t>
            </a:r>
            <a:r>
              <a:rPr lang="ru-RU" sz="2600" dirty="0" smtClean="0">
                <a:solidFill>
                  <a:schemeClr val="tx1"/>
                </a:solidFill>
              </a:rPr>
              <a:t>.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ru-RU" sz="2600" dirty="0">
                <a:solidFill>
                  <a:schemeClr val="tx1"/>
                </a:solidFill>
              </a:rPr>
              <a:t> </a:t>
            </a:r>
            <a:r>
              <a:rPr lang="ru-RU" sz="2600" dirty="0" smtClean="0">
                <a:solidFill>
                  <a:schemeClr val="tx1"/>
                </a:solidFill>
              </a:rPr>
              <a:t>Среди выпускников 9 министров финансов и 5 миллиардеров.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ru-RU" sz="2600" dirty="0" smtClean="0">
                <a:solidFill>
                  <a:schemeClr val="tx1"/>
                </a:solidFill>
              </a:rPr>
              <a:t>Уникальная, собственная система образования и преподавания на английском языке.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605" y="831682"/>
            <a:ext cx="2362200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1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817" y="368497"/>
            <a:ext cx="9404723" cy="1400530"/>
          </a:xfrm>
        </p:spPr>
        <p:txBody>
          <a:bodyPr/>
          <a:lstStyle/>
          <a:p>
            <a:r>
              <a:rPr lang="ru-RU" dirty="0" smtClean="0"/>
              <a:t>Интересные факты: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7043" y="2430379"/>
            <a:ext cx="11177336" cy="4054642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ru-RU" sz="2600" dirty="0" smtClean="0">
                <a:solidFill>
                  <a:schemeClr val="tx1"/>
                </a:solidFill>
              </a:rPr>
              <a:t>С 2007 г.  Открытие международного финансового факультета с преподаванием полностью на английском языке.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ru-RU" sz="2600" dirty="0" smtClean="0">
                <a:solidFill>
                  <a:schemeClr val="tx1"/>
                </a:solidFill>
              </a:rPr>
              <a:t>Лучшие выпускники получили уникальную возможность получить двойной диплом и начать карьеру в любой стране мира.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ru-RU" sz="2600" dirty="0" smtClean="0">
                <a:solidFill>
                  <a:schemeClr val="tx1"/>
                </a:solidFill>
              </a:rPr>
              <a:t>Первый выпускник магистратуры международного факультета Аскар Мусин  работает в Лондонском </a:t>
            </a:r>
            <a:r>
              <a:rPr lang="en-US" sz="2600" dirty="0" smtClean="0">
                <a:solidFill>
                  <a:schemeClr val="tx1"/>
                </a:solidFill>
              </a:rPr>
              <a:t>Citibank</a:t>
            </a:r>
            <a:r>
              <a:rPr lang="ru-RU" sz="2600" dirty="0" smtClean="0">
                <a:solidFill>
                  <a:schemeClr val="tx1"/>
                </a:solidFill>
              </a:rPr>
              <a:t>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ru-RU" sz="2600" dirty="0" smtClean="0">
                <a:solidFill>
                  <a:schemeClr val="tx1"/>
                </a:solidFill>
              </a:rPr>
              <a:t>Университет сотрудничает с Правительством, главами регионов и профильными министерствами. </a:t>
            </a:r>
          </a:p>
          <a:p>
            <a:pPr marL="457200" indent="-457200">
              <a:buFont typeface="+mj-lt"/>
              <a:buAutoNum type="arabicPeriod" startAt="6"/>
            </a:pPr>
            <a:endParaRPr lang="ru-RU" dirty="0" smtClean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79" y="368497"/>
            <a:ext cx="1721896" cy="206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71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Интересные факты: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410" y="1684420"/>
            <a:ext cx="11839073" cy="4884821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 startAt="10"/>
            </a:pPr>
            <a:r>
              <a:rPr lang="ru-RU" sz="2400" dirty="0" smtClean="0">
                <a:solidFill>
                  <a:schemeClr val="tx1"/>
                </a:solidFill>
              </a:rPr>
              <a:t>После назначения в 2000 г. ректора </a:t>
            </a:r>
            <a:r>
              <a:rPr lang="ru-RU" sz="2400" dirty="0"/>
              <a:t>М.А. </a:t>
            </a:r>
            <a:r>
              <a:rPr lang="ru-RU" sz="2400" dirty="0" err="1"/>
              <a:t>Эскиндарова</a:t>
            </a:r>
            <a:r>
              <a:rPr lang="ru-RU" sz="2400" dirty="0"/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у ВУЗа появились филиалы за пределами Москвы.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ru-RU" sz="2400" dirty="0" smtClean="0">
                <a:solidFill>
                  <a:schemeClr val="tx1"/>
                </a:solidFill>
              </a:rPr>
              <a:t>2012 г. становится для университета историческим. По решению Правительства Российской Федерации к ВУЗу присоединили: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</a:rPr>
              <a:t>Всероссийский заочный Финансово-экономический институт;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</a:rPr>
              <a:t>Московский Государственный колледж информатики и электронной техники;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</a:rPr>
              <a:t>Государственный университет Министерства финансов Российской Федерации;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</a:rPr>
              <a:t>Всероссийская государственная налоговая академия Министерства финансов Российской Федерации.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2400" dirty="0" smtClean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765" y="-174534"/>
            <a:ext cx="1015539" cy="18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8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Ректор </a:t>
            </a:r>
            <a:r>
              <a:rPr lang="ru-RU" dirty="0"/>
              <a:t>у</a:t>
            </a:r>
            <a:r>
              <a:rPr lang="ru-RU" dirty="0" smtClean="0"/>
              <a:t>ниверситета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21" y="1366157"/>
            <a:ext cx="3140241" cy="4721822"/>
          </a:xfr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030579" y="1708484"/>
            <a:ext cx="7339263" cy="437949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3500" b="1" i="1" dirty="0">
                <a:latin typeface="Bookman Old Style" panose="02050604050505020204" pitchFamily="18" charset="0"/>
              </a:rPr>
              <a:t>ЭСКИНДАРОВ</a:t>
            </a:r>
          </a:p>
          <a:p>
            <a:pPr marL="0" indent="0" algn="ctr">
              <a:buNone/>
            </a:pPr>
            <a:r>
              <a:rPr lang="ru-RU" sz="3500" b="1" i="1" dirty="0">
                <a:latin typeface="Bookman Old Style" panose="02050604050505020204" pitchFamily="18" charset="0"/>
              </a:rPr>
              <a:t>Михаил </a:t>
            </a:r>
            <a:r>
              <a:rPr lang="ru-RU" sz="3500" b="1" i="1" dirty="0" err="1" smtClean="0">
                <a:latin typeface="Bookman Old Style" panose="02050604050505020204" pitchFamily="18" charset="0"/>
              </a:rPr>
              <a:t>Абдурахманович</a:t>
            </a:r>
            <a:endParaRPr lang="ru-RU" sz="3500" b="1" i="1" dirty="0" smtClean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b="1" i="1" dirty="0"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400" dirty="0">
                <a:latin typeface="Bookman Old Style" panose="02050604050505020204" pitchFamily="18" charset="0"/>
              </a:rPr>
              <a:t>Ректор федерального государственного образовательного бюджетного учреждения высшего образования "Финансовый университет при Правительстве Российской Федерации", доктор экономических наук, профессор, Заслуженный деятель науки Российской Федерации, </a:t>
            </a:r>
            <a:r>
              <a:rPr lang="ru-RU" sz="2400" dirty="0">
                <a:latin typeface="Bookman Old Style" panose="02050604050505020204" pitchFamily="18" charset="0"/>
              </a:rPr>
              <a:t>а</a:t>
            </a:r>
            <a:r>
              <a:rPr lang="ru-RU" sz="2400" dirty="0" smtClean="0">
                <a:latin typeface="Bookman Old Style" panose="02050604050505020204" pitchFamily="18" charset="0"/>
              </a:rPr>
              <a:t>кадемик </a:t>
            </a:r>
            <a:r>
              <a:rPr lang="ru-RU" sz="2400" dirty="0">
                <a:latin typeface="Bookman Old Style" panose="02050604050505020204" pitchFamily="18" charset="0"/>
              </a:rPr>
              <a:t>Российской академии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285586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Интересные факты: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1579" y="2430379"/>
            <a:ext cx="9516979" cy="364556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12"/>
            </a:pPr>
            <a:r>
              <a:rPr lang="ru-RU" sz="2400" dirty="0" smtClean="0">
                <a:solidFill>
                  <a:schemeClr val="tx1"/>
                </a:solidFill>
              </a:rPr>
              <a:t>Аспирант Савва Куринов на ежегодном дне науки представил проект расчета рисков для компании системного интегратора. Эта фирма реализует программу развития цифрового вещания в регионах. Молодой аналитик просчитал все возможные убытки на 2 года вперед и вышел на решение проблемы нерентабельности на государственном масштабе.</a:t>
            </a:r>
          </a:p>
          <a:p>
            <a:pPr marL="457200" indent="-457200">
              <a:buFont typeface="+mj-lt"/>
              <a:buAutoNum type="arabicPeriod" startAt="12"/>
            </a:pPr>
            <a:r>
              <a:rPr lang="ru-RU" sz="2400" dirty="0" err="1"/>
              <a:t>Финуниверситет</a:t>
            </a:r>
            <a:r>
              <a:rPr lang="ru-RU" sz="2400" dirty="0"/>
              <a:t> занимает 5-ое место </a:t>
            </a:r>
            <a:r>
              <a:rPr lang="ru-RU" sz="2400" dirty="0" smtClean="0"/>
              <a:t>в рейтинге вузов </a:t>
            </a:r>
            <a:r>
              <a:rPr lang="ru-RU" sz="2400" dirty="0"/>
              <a:t>Москвы и 12-ое среди </a:t>
            </a:r>
            <a:r>
              <a:rPr lang="ru-RU" sz="2400" dirty="0" smtClean="0"/>
              <a:t>всех ВУЗов России</a:t>
            </a:r>
            <a:r>
              <a:rPr lang="ru-RU" sz="2400" dirty="0"/>
              <a:t>. </a:t>
            </a:r>
            <a:endParaRPr lang="ru-RU" sz="24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558" y="3623430"/>
            <a:ext cx="2073442" cy="3234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357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57200" y="457201"/>
            <a:ext cx="5329989" cy="591953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Основная цель, к которой стремится наш ВУЗ – это активное участие в модернизации российского образования, активной интеграции в мировое образовательное и научное пространство. </a:t>
            </a:r>
          </a:p>
          <a:p>
            <a:pPr marL="0" indent="0">
              <a:buNone/>
            </a:pPr>
            <a:r>
              <a:rPr lang="ru-RU" dirty="0" smtClean="0"/>
              <a:t>Сохранив традиции и достижения российской системы образования, мы перенимаем все лучшее, передовое, что накопил мировой опыт в области образовательной деятельности.</a:t>
            </a:r>
          </a:p>
          <a:p>
            <a:pPr marL="0" indent="0">
              <a:buNone/>
            </a:pPr>
            <a:r>
              <a:rPr lang="ru-RU" dirty="0" smtClean="0"/>
              <a:t>Выпускник с дипломом Финансового университета – это настоящий «специалист </a:t>
            </a:r>
            <a:r>
              <a:rPr lang="en-US" dirty="0" smtClean="0"/>
              <a:t>XXI </a:t>
            </a:r>
            <a:r>
              <a:rPr lang="ru-RU" dirty="0" smtClean="0"/>
              <a:t>века», способный плодотворно и эффективно работать  в условиях национальной экономики и на международных рынках.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008" y="468380"/>
            <a:ext cx="4431266" cy="5908357"/>
          </a:xfrm>
        </p:spPr>
      </p:pic>
    </p:spTree>
    <p:extLst>
      <p:ext uri="{BB962C8B-B14F-4D97-AF65-F5344CB8AC3E}">
        <p14:creationId xmlns:p14="http://schemas.microsoft.com/office/powerpoint/2010/main" val="348668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57200" y="457201"/>
            <a:ext cx="11261558" cy="591953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i="1" dirty="0" smtClean="0">
                <a:latin typeface="Bookman Old Style" panose="02050604050505020204" pitchFamily="18" charset="0"/>
              </a:rPr>
              <a:t>Впереди еще много задач, связанных с планом стратегического развития, а главная из них – это превращение Университета в исследовательский университет мирового класса.</a:t>
            </a:r>
            <a:endParaRPr lang="ru-RU" sz="3200" b="1" i="1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104" y="2544322"/>
            <a:ext cx="9484895" cy="4313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639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10064" y="3411172"/>
            <a:ext cx="7555830" cy="1515533"/>
          </a:xfrm>
        </p:spPr>
        <p:txBody>
          <a:bodyPr/>
          <a:lstStyle/>
          <a:p>
            <a:r>
              <a:rPr lang="ru-RU" sz="4000" b="1" i="1" dirty="0" smtClean="0">
                <a:latin typeface="Bookman Old Style" panose="02050604050505020204" pitchFamily="18" charset="0"/>
              </a:rPr>
              <a:t>Выдающиеся выпускники финансового университета при Правительстве Российской Федерации</a:t>
            </a:r>
            <a:endParaRPr lang="ru-RU" sz="4000" b="1" i="1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428">
            <a:off x="55418" y="4511551"/>
            <a:ext cx="2735179" cy="22793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121" y="204537"/>
            <a:ext cx="3146492" cy="160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4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23" y="153052"/>
            <a:ext cx="1647576" cy="2281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Блок-схема: типовой процесс 2"/>
          <p:cNvSpPr/>
          <p:nvPr/>
        </p:nvSpPr>
        <p:spPr>
          <a:xfrm>
            <a:off x="343275" y="2434312"/>
            <a:ext cx="2219451" cy="1127036"/>
          </a:xfrm>
          <a:prstGeom prst="flowChartPredefined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Силуанов</a:t>
            </a:r>
            <a:r>
              <a:rPr lang="ru-RU" dirty="0" smtClean="0"/>
              <a:t> Антон Германович</a:t>
            </a:r>
          </a:p>
          <a:p>
            <a:pPr algn="ctr"/>
            <a:r>
              <a:rPr lang="ru-RU" dirty="0" smtClean="0"/>
              <a:t>(с 2011 г.)  </a:t>
            </a:r>
            <a:endParaRPr lang="ru-RU" dirty="0"/>
          </a:p>
        </p:txBody>
      </p:sp>
      <p:sp>
        <p:nvSpPr>
          <p:cNvPr id="4" name="Багетная рамка 3"/>
          <p:cNvSpPr/>
          <p:nvPr/>
        </p:nvSpPr>
        <p:spPr>
          <a:xfrm>
            <a:off x="4122225" y="261569"/>
            <a:ext cx="3612293" cy="2807871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i="1" dirty="0" smtClean="0">
                <a:latin typeface="Bookman Old Style" panose="02050604050505020204" pitchFamily="18" charset="0"/>
              </a:rPr>
              <a:t>Министры финансов</a:t>
            </a:r>
            <a:endParaRPr lang="ru-RU" sz="3600" i="1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166" y="153052"/>
            <a:ext cx="1647576" cy="2281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Блок-схема: типовой процесс 7"/>
          <p:cNvSpPr/>
          <p:nvPr/>
        </p:nvSpPr>
        <p:spPr>
          <a:xfrm>
            <a:off x="9171359" y="2434312"/>
            <a:ext cx="2602766" cy="1127035"/>
          </a:xfrm>
          <a:prstGeom prst="flowChartPredefined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Пансков</a:t>
            </a:r>
            <a:r>
              <a:rPr lang="ru-RU" dirty="0" smtClean="0"/>
              <a:t> Владимир Георгиевич</a:t>
            </a:r>
          </a:p>
          <a:p>
            <a:pPr algn="ctr"/>
            <a:r>
              <a:rPr lang="ru-RU" dirty="0" smtClean="0"/>
              <a:t>(1994 г. -1996 г.)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01" y="3534158"/>
            <a:ext cx="1647576" cy="2281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Блок-схема: типовой процесс 9"/>
          <p:cNvSpPr/>
          <p:nvPr/>
        </p:nvSpPr>
        <p:spPr>
          <a:xfrm>
            <a:off x="252663" y="5727032"/>
            <a:ext cx="2358190" cy="1118935"/>
          </a:xfrm>
          <a:prstGeom prst="flowChartPredefined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Орлов Владимир Ефимович</a:t>
            </a:r>
          </a:p>
          <a:p>
            <a:pPr algn="ctr"/>
            <a:r>
              <a:rPr lang="ru-RU" dirty="0" smtClean="0"/>
              <a:t>(1991 г. )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582" y="3534157"/>
            <a:ext cx="1647576" cy="2281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Блок-схема: типовой процесс 11"/>
          <p:cNvSpPr/>
          <p:nvPr/>
        </p:nvSpPr>
        <p:spPr>
          <a:xfrm>
            <a:off x="4535905" y="5727033"/>
            <a:ext cx="2779295" cy="1118934"/>
          </a:xfrm>
          <a:prstGeom prst="flowChartPredefined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Фёдоров Борис Григорьевич</a:t>
            </a:r>
          </a:p>
          <a:p>
            <a:pPr algn="ctr"/>
            <a:r>
              <a:rPr lang="ru-RU" dirty="0" smtClean="0"/>
              <a:t>(1993 г. – 1994 г.)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742" y="3477577"/>
            <a:ext cx="1528000" cy="2337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Блок-схема: типовой процесс 13"/>
          <p:cNvSpPr/>
          <p:nvPr/>
        </p:nvSpPr>
        <p:spPr>
          <a:xfrm>
            <a:off x="9120837" y="5727034"/>
            <a:ext cx="2703809" cy="1130966"/>
          </a:xfrm>
          <a:prstGeom prst="flowChartPredefined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Зверев Арсений Григорьевич</a:t>
            </a:r>
          </a:p>
          <a:p>
            <a:pPr algn="ctr"/>
            <a:r>
              <a:rPr lang="ru-RU" dirty="0" smtClean="0"/>
              <a:t>(1938 г. – 1960 г.)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783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" y="119815"/>
            <a:ext cx="3476625" cy="2647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Блок-схема: типовой процесс 2"/>
          <p:cNvSpPr/>
          <p:nvPr/>
        </p:nvSpPr>
        <p:spPr>
          <a:xfrm>
            <a:off x="158414" y="2646947"/>
            <a:ext cx="3645569" cy="1263316"/>
          </a:xfrm>
          <a:prstGeom prst="flowChartPredefined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Bookman Old Style" panose="02050604050505020204" pitchFamily="18" charset="0"/>
              </a:rPr>
              <a:t>Акимов Андрей Игоревич </a:t>
            </a:r>
          </a:p>
          <a:p>
            <a:pPr algn="ctr"/>
            <a:r>
              <a:rPr lang="ru-RU" sz="1600" i="1" dirty="0" smtClean="0">
                <a:latin typeface="Bookman Old Style" panose="02050604050505020204" pitchFamily="18" charset="0"/>
              </a:rPr>
              <a:t>Председатель правления «Газпромбанка»</a:t>
            </a:r>
            <a:endParaRPr lang="ru-RU" sz="1600" i="1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532" y="119815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Блок-схема: типовой процесс 4"/>
          <p:cNvSpPr/>
          <p:nvPr/>
        </p:nvSpPr>
        <p:spPr>
          <a:xfrm>
            <a:off x="4094748" y="2646947"/>
            <a:ext cx="3645569" cy="1263316"/>
          </a:xfrm>
          <a:prstGeom prst="flowChartPredefined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Bookman Old Style" panose="02050604050505020204" pitchFamily="18" charset="0"/>
              </a:rPr>
              <a:t>Алексеев Михаил Юрьевич</a:t>
            </a:r>
          </a:p>
          <a:p>
            <a:pPr algn="ctr"/>
            <a:r>
              <a:rPr lang="ru-RU" sz="1600" i="1" dirty="0" smtClean="0">
                <a:latin typeface="Bookman Old Style" panose="02050604050505020204" pitchFamily="18" charset="0"/>
              </a:rPr>
              <a:t>Стал кавалером Ордена Звезды Италии</a:t>
            </a:r>
            <a:endParaRPr lang="ru-RU" sz="1600" i="1" dirty="0"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451" y="119815"/>
            <a:ext cx="2371725" cy="308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Блок-схема: типовой процесс 6"/>
          <p:cNvSpPr/>
          <p:nvPr/>
        </p:nvSpPr>
        <p:spPr>
          <a:xfrm>
            <a:off x="8203530" y="2646947"/>
            <a:ext cx="3645569" cy="1263316"/>
          </a:xfrm>
          <a:prstGeom prst="flowChartPredefined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err="1" smtClean="0">
                <a:latin typeface="Bookman Old Style" panose="02050604050505020204" pitchFamily="18" charset="0"/>
              </a:rPr>
              <a:t>Алибегов</a:t>
            </a:r>
            <a:r>
              <a:rPr lang="ru-RU" sz="1600" b="1" i="1" dirty="0" smtClean="0">
                <a:latin typeface="Bookman Old Style" panose="02050604050505020204" pitchFamily="18" charset="0"/>
              </a:rPr>
              <a:t> Томас Иванович</a:t>
            </a:r>
          </a:p>
          <a:p>
            <a:pPr algn="ctr"/>
            <a:r>
              <a:rPr lang="ru-RU" sz="1600" i="1" dirty="0">
                <a:latin typeface="Bookman Old Style" panose="02050604050505020204" pitchFamily="18" charset="0"/>
              </a:rPr>
              <a:t>П</a:t>
            </a:r>
            <a:r>
              <a:rPr lang="ru-RU" sz="1600" i="1" dirty="0" smtClean="0">
                <a:latin typeface="Bookman Old Style" panose="02050604050505020204" pitchFamily="18" charset="0"/>
              </a:rPr>
              <a:t>ервый заместитель председателя Внешэкономбанка</a:t>
            </a:r>
            <a:endParaRPr lang="ru-RU" sz="1600" i="1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1" y="4078664"/>
            <a:ext cx="3923551" cy="2613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Овальная выноска 8"/>
          <p:cNvSpPr/>
          <p:nvPr/>
        </p:nvSpPr>
        <p:spPr>
          <a:xfrm>
            <a:off x="2809370" y="3937793"/>
            <a:ext cx="3108162" cy="2147637"/>
          </a:xfrm>
          <a:prstGeom prst="wedgeEllipseCallout">
            <a:avLst>
              <a:gd name="adj1" fmla="val -61941"/>
              <a:gd name="adj2" fmla="val 153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Bookman Old Style" panose="02050604050505020204" pitchFamily="18" charset="0"/>
              </a:rPr>
              <a:t>Борцов Николай Иванович</a:t>
            </a:r>
          </a:p>
          <a:p>
            <a:pPr algn="ctr"/>
            <a:r>
              <a:rPr lang="ru-RU" sz="1600" i="1" dirty="0" smtClean="0">
                <a:latin typeface="Bookman Old Style" panose="02050604050505020204" pitchFamily="18" charset="0"/>
              </a:rPr>
              <a:t>Миллионер, Депутат Государственной Думы 4,5,6 и 7 созывов</a:t>
            </a:r>
            <a:endParaRPr lang="ru-RU" sz="1600" i="1" dirty="0">
              <a:latin typeface="Bookman Old Style" panose="020506040505050202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138" y="3847387"/>
            <a:ext cx="2084975" cy="3122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Овальная выноска 9"/>
          <p:cNvSpPr/>
          <p:nvPr/>
        </p:nvSpPr>
        <p:spPr>
          <a:xfrm>
            <a:off x="6328605" y="4505826"/>
            <a:ext cx="3076073" cy="2352174"/>
          </a:xfrm>
          <a:prstGeom prst="wedgeEllipseCallout">
            <a:avLst>
              <a:gd name="adj1" fmla="val 67805"/>
              <a:gd name="adj2" fmla="val -12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Bookman Old Style" panose="02050604050505020204" pitchFamily="18" charset="0"/>
              </a:rPr>
              <a:t>Валовая Татьяна Дмитриевна</a:t>
            </a:r>
          </a:p>
          <a:p>
            <a:pPr algn="ctr"/>
            <a:r>
              <a:rPr lang="ru-RU" sz="1600" i="1" dirty="0" smtClean="0">
                <a:latin typeface="Bookman Old Style" panose="02050604050505020204" pitchFamily="18" charset="0"/>
              </a:rPr>
              <a:t>Министр по основным направлениям интеграции и макроэкономике</a:t>
            </a:r>
            <a:endParaRPr lang="ru-RU" sz="1600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03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8" y="-35255"/>
            <a:ext cx="2375730" cy="3167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Блок-схема: типовой процесс 2"/>
          <p:cNvSpPr/>
          <p:nvPr/>
        </p:nvSpPr>
        <p:spPr>
          <a:xfrm>
            <a:off x="158414" y="2646947"/>
            <a:ext cx="3645569" cy="1263316"/>
          </a:xfrm>
          <a:prstGeom prst="flowChartPredefined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Bookman Old Style" panose="02050604050505020204" pitchFamily="18" charset="0"/>
              </a:rPr>
              <a:t>Газманов Родион Олегович</a:t>
            </a:r>
          </a:p>
          <a:p>
            <a:pPr algn="ctr"/>
            <a:r>
              <a:rPr lang="ru-RU" sz="1600" i="1" dirty="0">
                <a:latin typeface="Bookman Old Style" panose="02050604050505020204" pitchFamily="18" charset="0"/>
              </a:rPr>
              <a:t>популярный российский </a:t>
            </a:r>
            <a:r>
              <a:rPr lang="ru-RU" sz="1600" i="1" dirty="0" smtClean="0">
                <a:latin typeface="Bookman Old Style" panose="02050604050505020204" pitchFamily="18" charset="0"/>
              </a:rPr>
              <a:t>певец</a:t>
            </a:r>
            <a:endParaRPr lang="ru-RU" sz="1600" i="1" dirty="0">
              <a:latin typeface="Bookman Old Style" panose="020506040505050202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259" y="0"/>
            <a:ext cx="2511011" cy="3779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Блок-схема: типовой процесс 4"/>
          <p:cNvSpPr/>
          <p:nvPr/>
        </p:nvSpPr>
        <p:spPr>
          <a:xfrm>
            <a:off x="4094748" y="2646947"/>
            <a:ext cx="3645569" cy="1263316"/>
          </a:xfrm>
          <a:prstGeom prst="flowChartPredefined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Bookman Old Style" panose="02050604050505020204" pitchFamily="18" charset="0"/>
              </a:rPr>
              <a:t>Геращенко Виктор Владимирович</a:t>
            </a:r>
          </a:p>
          <a:p>
            <a:pPr algn="ctr"/>
            <a:r>
              <a:rPr lang="ru-RU" sz="1600" i="1" dirty="0" smtClean="0">
                <a:latin typeface="Bookman Old Style" panose="02050604050505020204" pitchFamily="18" charset="0"/>
              </a:rPr>
              <a:t>Четырежды возглавлял главный банк страны</a:t>
            </a:r>
            <a:endParaRPr lang="ru-RU" sz="1600" i="1" dirty="0">
              <a:latin typeface="Bookman Old Style" panose="020506040505050202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593" y="29042"/>
            <a:ext cx="2652386" cy="3876564"/>
          </a:xfrm>
          <a:prstGeom prst="rect">
            <a:avLst/>
          </a:prstGeom>
        </p:spPr>
      </p:pic>
      <p:sp>
        <p:nvSpPr>
          <p:cNvPr id="7" name="Блок-схема: типовой процесс 6"/>
          <p:cNvSpPr/>
          <p:nvPr/>
        </p:nvSpPr>
        <p:spPr>
          <a:xfrm>
            <a:off x="8203530" y="2646947"/>
            <a:ext cx="3645569" cy="1263316"/>
          </a:xfrm>
          <a:prstGeom prst="flowChartPredefined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Bookman Old Style" panose="02050604050505020204" pitchFamily="18" charset="0"/>
              </a:rPr>
              <a:t>Грязнова Алла Георгиевна</a:t>
            </a:r>
          </a:p>
          <a:p>
            <a:pPr algn="ctr"/>
            <a:r>
              <a:rPr lang="ru-RU" sz="1600" i="1" dirty="0" smtClean="0">
                <a:latin typeface="Bookman Old Style" panose="02050604050505020204" pitchFamily="18" charset="0"/>
              </a:rPr>
              <a:t>Президент </a:t>
            </a:r>
            <a:r>
              <a:rPr lang="ru-RU" sz="1600" i="1" dirty="0" err="1">
                <a:latin typeface="Bookman Old Style" panose="02050604050505020204" pitchFamily="18" charset="0"/>
              </a:rPr>
              <a:t>Ф</a:t>
            </a:r>
            <a:r>
              <a:rPr lang="ru-RU" sz="1600" i="1" dirty="0" err="1" smtClean="0">
                <a:latin typeface="Bookman Old Style" panose="02050604050505020204" pitchFamily="18" charset="0"/>
              </a:rPr>
              <a:t>инуниверситета</a:t>
            </a:r>
            <a:endParaRPr lang="ru-RU" sz="1600" i="1" dirty="0">
              <a:latin typeface="Bookman Old Style" panose="020506040505050202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90" y="3847387"/>
            <a:ext cx="2381158" cy="3174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Овальная выноска 8"/>
          <p:cNvSpPr/>
          <p:nvPr/>
        </p:nvSpPr>
        <p:spPr>
          <a:xfrm>
            <a:off x="2809370" y="3937793"/>
            <a:ext cx="3108162" cy="2147637"/>
          </a:xfrm>
          <a:prstGeom prst="wedgeEllipseCallout">
            <a:avLst>
              <a:gd name="adj1" fmla="val -61941"/>
              <a:gd name="adj2" fmla="val 153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err="1" smtClean="0">
                <a:latin typeface="Bookman Old Style" panose="02050604050505020204" pitchFamily="18" charset="0"/>
              </a:rPr>
              <a:t>Ивакова</a:t>
            </a:r>
            <a:r>
              <a:rPr lang="ru-RU" sz="1600" b="1" i="1" dirty="0" smtClean="0">
                <a:latin typeface="Bookman Old Style" panose="02050604050505020204" pitchFamily="18" charset="0"/>
              </a:rPr>
              <a:t> Мария Игоревна</a:t>
            </a:r>
          </a:p>
          <a:p>
            <a:pPr algn="ctr"/>
            <a:r>
              <a:rPr lang="ru-RU" sz="1600" i="1" dirty="0" smtClean="0">
                <a:latin typeface="Bookman Old Style" panose="02050604050505020204" pitchFamily="18" charset="0"/>
              </a:rPr>
              <a:t>Телеведущая, актриса, фото-модель, </a:t>
            </a:r>
            <a:r>
              <a:rPr lang="ru-RU" sz="1600" i="1" dirty="0" err="1" smtClean="0">
                <a:latin typeface="Bookman Old Style" panose="02050604050505020204" pitchFamily="18" charset="0"/>
              </a:rPr>
              <a:t>видеоблогер</a:t>
            </a:r>
            <a:endParaRPr lang="ru-RU" sz="1600" i="1" dirty="0">
              <a:latin typeface="Bookman Old Style" panose="020506040505050202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690" y="3937794"/>
            <a:ext cx="2189470" cy="2920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Овальная выноска 9"/>
          <p:cNvSpPr/>
          <p:nvPr/>
        </p:nvSpPr>
        <p:spPr>
          <a:xfrm>
            <a:off x="6328605" y="4505826"/>
            <a:ext cx="3076073" cy="2352174"/>
          </a:xfrm>
          <a:prstGeom prst="wedgeEllipseCallout">
            <a:avLst>
              <a:gd name="adj1" fmla="val 67805"/>
              <a:gd name="adj2" fmla="val -12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Bookman Old Style" panose="02050604050505020204" pitchFamily="18" charset="0"/>
              </a:rPr>
              <a:t>Исаев Эли </a:t>
            </a:r>
            <a:r>
              <a:rPr lang="ru-RU" sz="1600" b="1" i="1" dirty="0" err="1" smtClean="0">
                <a:latin typeface="Bookman Old Style" panose="02050604050505020204" pitchFamily="18" charset="0"/>
              </a:rPr>
              <a:t>Абубакарович</a:t>
            </a:r>
            <a:endParaRPr lang="ru-RU" sz="1600" b="1" i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1600" i="1" dirty="0" smtClean="0">
                <a:latin typeface="Bookman Old Style" panose="02050604050505020204" pitchFamily="18" charset="0"/>
              </a:rPr>
              <a:t>Государственный советник Российской Федерации 2-го класса</a:t>
            </a:r>
            <a:endParaRPr lang="ru-RU" sz="1600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28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264" y="3880409"/>
            <a:ext cx="2476500" cy="3038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Блок-схема: типовой процесс 2"/>
          <p:cNvSpPr/>
          <p:nvPr/>
        </p:nvSpPr>
        <p:spPr>
          <a:xfrm>
            <a:off x="158414" y="2646947"/>
            <a:ext cx="3645569" cy="1263316"/>
          </a:xfrm>
          <a:prstGeom prst="flowChartPredefined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Bookman Old Style" panose="02050604050505020204" pitchFamily="18" charset="0"/>
              </a:rPr>
              <a:t>Кветной Лев Матвеевич</a:t>
            </a:r>
          </a:p>
          <a:p>
            <a:pPr algn="ctr"/>
            <a:r>
              <a:rPr lang="ru-RU" sz="1600" i="1" dirty="0" smtClean="0">
                <a:latin typeface="Bookman Old Style" panose="02050604050505020204" pitchFamily="18" charset="0"/>
              </a:rPr>
              <a:t>Миллиардер, член совета директоров ОАО «Аэропорт Внуково»</a:t>
            </a:r>
            <a:endParaRPr lang="ru-RU" sz="1600" i="1" dirty="0">
              <a:latin typeface="Bookman Old Style" panose="02050604050505020204" pitchFamily="18" charset="0"/>
            </a:endParaRPr>
          </a:p>
        </p:txBody>
      </p:sp>
      <p:sp>
        <p:nvSpPr>
          <p:cNvPr id="10" name="Овальная выноска 9"/>
          <p:cNvSpPr/>
          <p:nvPr/>
        </p:nvSpPr>
        <p:spPr>
          <a:xfrm>
            <a:off x="6332617" y="4505711"/>
            <a:ext cx="3076073" cy="2352174"/>
          </a:xfrm>
          <a:prstGeom prst="wedgeEllipseCallout">
            <a:avLst>
              <a:gd name="adj1" fmla="val 61938"/>
              <a:gd name="adj2" fmla="val -30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err="1" smtClean="0">
                <a:latin typeface="Bookman Old Style" panose="02050604050505020204" pitchFamily="18" charset="0"/>
              </a:rPr>
              <a:t>Куделина</a:t>
            </a:r>
            <a:r>
              <a:rPr lang="ru-RU" sz="1600" b="1" i="1" dirty="0" smtClean="0">
                <a:latin typeface="Bookman Old Style" panose="02050604050505020204" pitchFamily="18" charset="0"/>
              </a:rPr>
              <a:t> Любовь Кондратьевна</a:t>
            </a:r>
          </a:p>
          <a:p>
            <a:pPr algn="ctr"/>
            <a:r>
              <a:rPr lang="ru-RU" sz="1600" i="1" dirty="0" smtClean="0">
                <a:latin typeface="Bookman Old Style" panose="02050604050505020204" pitchFamily="18" charset="0"/>
              </a:rPr>
              <a:t>Государственный советник Российской Федерации 1-го класса</a:t>
            </a:r>
            <a:endParaRPr lang="ru-RU" sz="1600" i="1" dirty="0"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89" y="29042"/>
            <a:ext cx="3540507" cy="2726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510" y="29042"/>
            <a:ext cx="2694256" cy="3332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Блок-схема: типовой процесс 4"/>
          <p:cNvSpPr/>
          <p:nvPr/>
        </p:nvSpPr>
        <p:spPr>
          <a:xfrm>
            <a:off x="4094748" y="2646947"/>
            <a:ext cx="3645569" cy="1263316"/>
          </a:xfrm>
          <a:prstGeom prst="flowChartPredefined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err="1" smtClean="0">
                <a:latin typeface="Bookman Old Style" panose="02050604050505020204" pitchFamily="18" charset="0"/>
              </a:rPr>
              <a:t>Кигим</a:t>
            </a:r>
            <a:r>
              <a:rPr lang="ru-RU" sz="1600" b="1" i="1" dirty="0" smtClean="0">
                <a:latin typeface="Bookman Old Style" panose="02050604050505020204" pitchFamily="18" charset="0"/>
              </a:rPr>
              <a:t> Андрей Степанович</a:t>
            </a:r>
          </a:p>
          <a:p>
            <a:pPr algn="ctr"/>
            <a:r>
              <a:rPr lang="ru-RU" sz="1600" i="1" dirty="0" smtClean="0">
                <a:latin typeface="Bookman Old Style" panose="02050604050505020204" pitchFamily="18" charset="0"/>
              </a:rPr>
              <a:t>Руководитель Фонда социального страхования</a:t>
            </a:r>
            <a:endParaRPr lang="ru-RU" sz="1600" i="1" dirty="0"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999" y="-14688"/>
            <a:ext cx="3394630" cy="2824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Блок-схема: типовой процесс 6"/>
          <p:cNvSpPr/>
          <p:nvPr/>
        </p:nvSpPr>
        <p:spPr>
          <a:xfrm>
            <a:off x="8203530" y="2646947"/>
            <a:ext cx="3645569" cy="1263316"/>
          </a:xfrm>
          <a:prstGeom prst="flowChartPredefined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Bookman Old Style" panose="02050604050505020204" pitchFamily="18" charset="0"/>
              </a:rPr>
              <a:t>Сестры Князевы</a:t>
            </a:r>
          </a:p>
          <a:p>
            <a:pPr algn="ctr"/>
            <a:r>
              <a:rPr lang="ru-RU" sz="1600" i="1" dirty="0" smtClean="0">
                <a:latin typeface="Bookman Old Style" panose="02050604050505020204" pitchFamily="18" charset="0"/>
              </a:rPr>
              <a:t>Служат в должности финансовых экспертов Комиссии по ценным бумагам и биржам США</a:t>
            </a:r>
            <a:endParaRPr lang="ru-RU" sz="1600" i="1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8" y="3937793"/>
            <a:ext cx="2359686" cy="2923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Овальная выноска 8"/>
          <p:cNvSpPr/>
          <p:nvPr/>
        </p:nvSpPr>
        <p:spPr>
          <a:xfrm>
            <a:off x="2809370" y="3937793"/>
            <a:ext cx="3098135" cy="2463007"/>
          </a:xfrm>
          <a:prstGeom prst="wedgeEllipseCallout">
            <a:avLst>
              <a:gd name="adj1" fmla="val -66565"/>
              <a:gd name="adj2" fmla="val -17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err="1" smtClean="0">
                <a:latin typeface="Bookman Old Style" panose="02050604050505020204" pitchFamily="18" charset="0"/>
              </a:rPr>
              <a:t>Красюченко</a:t>
            </a:r>
            <a:r>
              <a:rPr lang="ru-RU" sz="1600" b="1" i="1" dirty="0" smtClean="0">
                <a:latin typeface="Bookman Old Style" panose="02050604050505020204" pitchFamily="18" charset="0"/>
              </a:rPr>
              <a:t> Федор Павлович </a:t>
            </a:r>
          </a:p>
          <a:p>
            <a:pPr algn="ctr"/>
            <a:r>
              <a:rPr lang="ru-RU" sz="1600" i="1" dirty="0" smtClean="0">
                <a:latin typeface="Bookman Old Style" panose="02050604050505020204" pitchFamily="18" charset="0"/>
              </a:rPr>
              <a:t>Участник Великой Отечественной войны, полковник Советской Армии, полный кавалер ордена Славы</a:t>
            </a:r>
            <a:endParaRPr lang="ru-RU" sz="1600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55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8" y="59346"/>
            <a:ext cx="3207632" cy="3285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343" y="3937793"/>
            <a:ext cx="2520756" cy="3024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87" y="59346"/>
            <a:ext cx="2678952" cy="3684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54" y="59346"/>
            <a:ext cx="2777292" cy="391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Овальная выноска 9"/>
          <p:cNvSpPr/>
          <p:nvPr/>
        </p:nvSpPr>
        <p:spPr>
          <a:xfrm>
            <a:off x="6332617" y="4505711"/>
            <a:ext cx="3076073" cy="2352174"/>
          </a:xfrm>
          <a:prstGeom prst="wedgeEllipseCallout">
            <a:avLst>
              <a:gd name="adj1" fmla="val 67414"/>
              <a:gd name="adj2" fmla="val -194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latin typeface="Bookman Old Style" panose="02050604050505020204" pitchFamily="18" charset="0"/>
              </a:rPr>
              <a:t>Летучая Елена Александровна</a:t>
            </a:r>
          </a:p>
          <a:p>
            <a:pPr algn="ctr"/>
            <a:r>
              <a:rPr lang="ru-RU" sz="1600" i="1" dirty="0">
                <a:latin typeface="Bookman Old Style" panose="02050604050505020204" pitchFamily="18" charset="0"/>
              </a:rPr>
              <a:t>Российский тележурналист, телеведущая и </a:t>
            </a:r>
            <a:r>
              <a:rPr lang="ru-RU" sz="1600" i="1" dirty="0" err="1">
                <a:latin typeface="Bookman Old Style" panose="02050604050505020204" pitchFamily="18" charset="0"/>
              </a:rPr>
              <a:t>телепродюссер</a:t>
            </a:r>
            <a:endParaRPr lang="ru-RU" sz="1600" i="1" dirty="0">
              <a:latin typeface="Bookman Old Style" panose="02050604050505020204" pitchFamily="18" charset="0"/>
            </a:endParaRPr>
          </a:p>
        </p:txBody>
      </p:sp>
      <p:sp>
        <p:nvSpPr>
          <p:cNvPr id="5" name="Блок-схема: типовой процесс 4"/>
          <p:cNvSpPr/>
          <p:nvPr/>
        </p:nvSpPr>
        <p:spPr>
          <a:xfrm>
            <a:off x="4094748" y="2646947"/>
            <a:ext cx="3645569" cy="1263316"/>
          </a:xfrm>
          <a:prstGeom prst="flowChartPredefined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Bookman Old Style" panose="02050604050505020204" pitchFamily="18" charset="0"/>
              </a:rPr>
              <a:t>Лазарев Игорь Николаевич</a:t>
            </a:r>
          </a:p>
          <a:p>
            <a:pPr algn="ctr"/>
            <a:r>
              <a:rPr lang="ru-RU" sz="1600" i="1" dirty="0" smtClean="0">
                <a:latin typeface="Bookman Old Style" panose="02050604050505020204" pitchFamily="18" charset="0"/>
              </a:rPr>
              <a:t>Министр финансов РСФСР в 1990-1991 гг.</a:t>
            </a:r>
            <a:endParaRPr lang="ru-RU" sz="1600" i="1" dirty="0">
              <a:latin typeface="Bookman Old Style" panose="02050604050505020204" pitchFamily="18" charset="0"/>
            </a:endParaRPr>
          </a:p>
        </p:txBody>
      </p:sp>
      <p:sp>
        <p:nvSpPr>
          <p:cNvPr id="7" name="Блок-схема: типовой процесс 6"/>
          <p:cNvSpPr/>
          <p:nvPr/>
        </p:nvSpPr>
        <p:spPr>
          <a:xfrm>
            <a:off x="8203530" y="2646947"/>
            <a:ext cx="3645569" cy="1263316"/>
          </a:xfrm>
          <a:prstGeom prst="flowChartPredefined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Bookman Old Style" panose="02050604050505020204" pitchFamily="18" charset="0"/>
              </a:rPr>
              <a:t>Николаев Павел Сергеевич</a:t>
            </a:r>
          </a:p>
          <a:p>
            <a:pPr algn="ctr"/>
            <a:r>
              <a:rPr lang="ru-RU" sz="1600" i="1" dirty="0" smtClean="0">
                <a:latin typeface="Bookman Old Style" panose="02050604050505020204" pitchFamily="18" charset="0"/>
              </a:rPr>
              <a:t>Российский гребец-байдарочник</a:t>
            </a:r>
            <a:endParaRPr lang="ru-RU" sz="1600" i="1" dirty="0">
              <a:latin typeface="Bookman Old Style" panose="020506040505050202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78" y="3880409"/>
            <a:ext cx="2070609" cy="3174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Блок-схема: типовой процесс 2"/>
          <p:cNvSpPr/>
          <p:nvPr/>
        </p:nvSpPr>
        <p:spPr>
          <a:xfrm>
            <a:off x="158414" y="2646947"/>
            <a:ext cx="3645569" cy="1263316"/>
          </a:xfrm>
          <a:prstGeom prst="flowChartPredefined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Bookman Old Style" panose="02050604050505020204" pitchFamily="18" charset="0"/>
              </a:rPr>
              <a:t>Кузнецов Лев Владимирович</a:t>
            </a:r>
          </a:p>
          <a:p>
            <a:pPr algn="ctr"/>
            <a:r>
              <a:rPr lang="ru-RU" sz="1600" i="1" dirty="0" smtClean="0">
                <a:latin typeface="Bookman Old Style" panose="02050604050505020204" pitchFamily="18" charset="0"/>
              </a:rPr>
              <a:t>Министр по делам Северного Кавказа</a:t>
            </a:r>
            <a:endParaRPr lang="ru-RU" sz="1600" i="1" dirty="0">
              <a:latin typeface="Bookman Old Style" panose="02050604050505020204" pitchFamily="18" charset="0"/>
            </a:endParaRPr>
          </a:p>
        </p:txBody>
      </p:sp>
      <p:sp>
        <p:nvSpPr>
          <p:cNvPr id="9" name="Овальная выноска 8"/>
          <p:cNvSpPr/>
          <p:nvPr/>
        </p:nvSpPr>
        <p:spPr>
          <a:xfrm>
            <a:off x="2809370" y="3937793"/>
            <a:ext cx="3326735" cy="2920207"/>
          </a:xfrm>
          <a:prstGeom prst="wedgeEllipseCallout">
            <a:avLst>
              <a:gd name="adj1" fmla="val -66565"/>
              <a:gd name="adj2" fmla="val -17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>
                <a:latin typeface="Bookman Old Style" panose="02050604050505020204" pitchFamily="18" charset="0"/>
              </a:rPr>
              <a:t>Кузин Алексей Николаевич</a:t>
            </a:r>
          </a:p>
          <a:p>
            <a:pPr algn="ctr"/>
            <a:r>
              <a:rPr lang="ru-RU" sz="1600" i="1">
                <a:latin typeface="Bookman Old Style" panose="02050604050505020204" pitchFamily="18" charset="0"/>
              </a:rPr>
              <a:t>Младший лейтенант рабоче-крестьянской Красной Армии, участник Великой Отечественной войны, Герой Советского Союза</a:t>
            </a:r>
            <a:endParaRPr lang="ru-RU" sz="1600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99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713" y="35599"/>
            <a:ext cx="2449637" cy="3788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530" y="4127841"/>
            <a:ext cx="3838074" cy="2540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92" y="-47648"/>
            <a:ext cx="2845178" cy="3872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59" y="3881081"/>
            <a:ext cx="2336607" cy="3033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Овальная выноска 9"/>
          <p:cNvSpPr/>
          <p:nvPr/>
        </p:nvSpPr>
        <p:spPr>
          <a:xfrm>
            <a:off x="6202280" y="4505826"/>
            <a:ext cx="3076073" cy="2352174"/>
          </a:xfrm>
          <a:prstGeom prst="wedgeEllipseCallout">
            <a:avLst>
              <a:gd name="adj1" fmla="val 59982"/>
              <a:gd name="adj2" fmla="val -46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latin typeface="Bookman Old Style" panose="02050604050505020204" pitchFamily="18" charset="0"/>
              </a:rPr>
              <a:t>Рябухин Сергей Николаевич</a:t>
            </a:r>
          </a:p>
          <a:p>
            <a:pPr algn="ctr"/>
            <a:r>
              <a:rPr lang="ru-RU" sz="1600" i="1" dirty="0">
                <a:latin typeface="Bookman Old Style" panose="02050604050505020204" pitchFamily="18" charset="0"/>
              </a:rPr>
              <a:t>Председатель комитета Совета Федерации по бюджету и финансовым рынкам</a:t>
            </a:r>
          </a:p>
        </p:txBody>
      </p:sp>
      <p:sp>
        <p:nvSpPr>
          <p:cNvPr id="5" name="Блок-схема: типовой процесс 4"/>
          <p:cNvSpPr/>
          <p:nvPr/>
        </p:nvSpPr>
        <p:spPr>
          <a:xfrm>
            <a:off x="4094748" y="2646947"/>
            <a:ext cx="3645569" cy="1263316"/>
          </a:xfrm>
          <a:prstGeom prst="flowChartPredefined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err="1" smtClean="0">
                <a:latin typeface="Bookman Old Style" panose="02050604050505020204" pitchFamily="18" charset="0"/>
              </a:rPr>
              <a:t>Столярова</a:t>
            </a:r>
            <a:r>
              <a:rPr lang="ru-RU" sz="1600" b="1" i="1" dirty="0" smtClean="0">
                <a:latin typeface="Bookman Old Style" panose="02050604050505020204" pitchFamily="18" charset="0"/>
              </a:rPr>
              <a:t> Татьяна Александровна</a:t>
            </a:r>
          </a:p>
          <a:p>
            <a:pPr algn="ctr"/>
            <a:r>
              <a:rPr lang="ru-RU" sz="1600" i="1" dirty="0" smtClean="0">
                <a:latin typeface="Bookman Old Style" panose="02050604050505020204" pitchFamily="18" charset="0"/>
              </a:rPr>
              <a:t>Российская телеведущая, модель</a:t>
            </a:r>
            <a:endParaRPr lang="ru-RU" sz="1600" i="1" dirty="0">
              <a:latin typeface="Bookman Old Style" panose="02050604050505020204" pitchFamily="18" charset="0"/>
            </a:endParaRPr>
          </a:p>
        </p:txBody>
      </p:sp>
      <p:sp>
        <p:nvSpPr>
          <p:cNvPr id="7" name="Блок-схема: типовой процесс 6"/>
          <p:cNvSpPr/>
          <p:nvPr/>
        </p:nvSpPr>
        <p:spPr>
          <a:xfrm>
            <a:off x="8203530" y="2646947"/>
            <a:ext cx="3645569" cy="1263316"/>
          </a:xfrm>
          <a:prstGeom prst="flowChartPredefined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Bookman Old Style" panose="02050604050505020204" pitchFamily="18" charset="0"/>
              </a:rPr>
              <a:t>Усманов Алишер </a:t>
            </a:r>
            <a:r>
              <a:rPr lang="ru-RU" sz="1600" b="1" i="1" dirty="0" err="1" smtClean="0">
                <a:latin typeface="Bookman Old Style" panose="02050604050505020204" pitchFamily="18" charset="0"/>
              </a:rPr>
              <a:t>Бурханович</a:t>
            </a:r>
            <a:endParaRPr lang="ru-RU" sz="1600" b="1" i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1600" i="1" dirty="0" smtClean="0">
                <a:latin typeface="Bookman Old Style" panose="02050604050505020204" pitchFamily="18" charset="0"/>
              </a:rPr>
              <a:t>Миллиардер, основатель </a:t>
            </a:r>
            <a:r>
              <a:rPr lang="en-US" sz="1600" i="1" dirty="0" smtClean="0">
                <a:latin typeface="Bookman Old Style" panose="02050604050505020204" pitchFamily="18" charset="0"/>
              </a:rPr>
              <a:t>USM Holdings</a:t>
            </a:r>
            <a:endParaRPr lang="ru-RU" sz="1600" i="1" dirty="0">
              <a:latin typeface="Bookman Old Style" panose="02050604050505020204" pitchFamily="18" charset="0"/>
            </a:endParaRPr>
          </a:p>
        </p:txBody>
      </p:sp>
      <p:sp>
        <p:nvSpPr>
          <p:cNvPr id="3" name="Блок-схема: типовой процесс 2"/>
          <p:cNvSpPr/>
          <p:nvPr/>
        </p:nvSpPr>
        <p:spPr>
          <a:xfrm>
            <a:off x="158414" y="2646947"/>
            <a:ext cx="3645569" cy="1263316"/>
          </a:xfrm>
          <a:prstGeom prst="flowChartPredefined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Bookman Old Style" panose="02050604050505020204" pitchFamily="18" charset="0"/>
              </a:rPr>
              <a:t>Прохоров Михаил Дмитриевич</a:t>
            </a:r>
          </a:p>
          <a:p>
            <a:pPr algn="ctr"/>
            <a:r>
              <a:rPr lang="ru-RU" sz="1600" i="1" dirty="0" smtClean="0">
                <a:latin typeface="Bookman Old Style" panose="02050604050505020204" pitchFamily="18" charset="0"/>
              </a:rPr>
              <a:t>Миллиардер, российский предприниматель и политик</a:t>
            </a:r>
            <a:endParaRPr lang="ru-RU" sz="1600" i="1" dirty="0">
              <a:latin typeface="Bookman Old Style" panose="02050604050505020204" pitchFamily="18" charset="0"/>
            </a:endParaRPr>
          </a:p>
        </p:txBody>
      </p:sp>
      <p:sp>
        <p:nvSpPr>
          <p:cNvPr id="9" name="Овальная выноска 8"/>
          <p:cNvSpPr/>
          <p:nvPr/>
        </p:nvSpPr>
        <p:spPr>
          <a:xfrm>
            <a:off x="2809370" y="3937793"/>
            <a:ext cx="3326735" cy="2920207"/>
          </a:xfrm>
          <a:prstGeom prst="wedgeEllipseCallout">
            <a:avLst>
              <a:gd name="adj1" fmla="val -61863"/>
              <a:gd name="adj2" fmla="val 126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latin typeface="Bookman Old Style" panose="02050604050505020204" pitchFamily="18" charset="0"/>
              </a:rPr>
              <a:t>Орлов Дмитрий Львович</a:t>
            </a:r>
          </a:p>
          <a:p>
            <a:pPr algn="ctr"/>
            <a:r>
              <a:rPr lang="ru-RU" sz="1600" i="1" dirty="0">
                <a:latin typeface="Bookman Old Style" panose="02050604050505020204" pitchFamily="18" charset="0"/>
              </a:rPr>
              <a:t>Миллионер, председатель совета директоров банка «Возрождение»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1" y="35599"/>
            <a:ext cx="3818019" cy="2760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413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5566" y="-736525"/>
            <a:ext cx="8825658" cy="3329581"/>
          </a:xfrm>
        </p:spPr>
        <p:txBody>
          <a:bodyPr/>
          <a:lstStyle/>
          <a:p>
            <a:r>
              <a:rPr lang="ru-RU" i="1" dirty="0" smtClean="0">
                <a:latin typeface="Bookman Old Style" panose="02050604050505020204" pitchFamily="18" charset="0"/>
              </a:rPr>
              <a:t>Немного истории</a:t>
            </a:r>
            <a:endParaRPr lang="ru-RU" i="1" dirty="0"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790826"/>
            <a:ext cx="4648199" cy="4067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806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974" y="3906794"/>
            <a:ext cx="2213405" cy="2951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768" y="-53930"/>
            <a:ext cx="2546933" cy="3581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578" y="165686"/>
            <a:ext cx="3953908" cy="2625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48" y="0"/>
            <a:ext cx="2518610" cy="3148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49" y="4128564"/>
            <a:ext cx="3815332" cy="2538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Блок-схема: типовой процесс 4"/>
          <p:cNvSpPr/>
          <p:nvPr/>
        </p:nvSpPr>
        <p:spPr>
          <a:xfrm>
            <a:off x="4094748" y="2646947"/>
            <a:ext cx="3645569" cy="1263316"/>
          </a:xfrm>
          <a:prstGeom prst="flowChartPredefined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Bookman Old Style" panose="02050604050505020204" pitchFamily="18" charset="0"/>
              </a:rPr>
              <a:t>Феофанова Светлана Евгеньевна</a:t>
            </a:r>
          </a:p>
          <a:p>
            <a:pPr algn="ctr"/>
            <a:r>
              <a:rPr lang="ru-RU" sz="1600" i="1" dirty="0" smtClean="0">
                <a:latin typeface="Bookman Old Style" panose="02050604050505020204" pitchFamily="18" charset="0"/>
              </a:rPr>
              <a:t>Российская прыгунья с шестом</a:t>
            </a:r>
            <a:endParaRPr lang="ru-RU" sz="1600" i="1" dirty="0">
              <a:latin typeface="Bookman Old Style" panose="02050604050505020204" pitchFamily="18" charset="0"/>
            </a:endParaRPr>
          </a:p>
        </p:txBody>
      </p:sp>
      <p:sp>
        <p:nvSpPr>
          <p:cNvPr id="7" name="Блок-схема: типовой процесс 6"/>
          <p:cNvSpPr/>
          <p:nvPr/>
        </p:nvSpPr>
        <p:spPr>
          <a:xfrm>
            <a:off x="8203530" y="2646947"/>
            <a:ext cx="3645569" cy="1263316"/>
          </a:xfrm>
          <a:prstGeom prst="flowChartPredefined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err="1" smtClean="0">
                <a:latin typeface="Bookman Old Style" panose="02050604050505020204" pitchFamily="18" charset="0"/>
              </a:rPr>
              <a:t>Хлопонин</a:t>
            </a:r>
            <a:r>
              <a:rPr lang="ru-RU" sz="1600" b="1" i="1" dirty="0" smtClean="0">
                <a:latin typeface="Bookman Old Style" panose="02050604050505020204" pitchFamily="18" charset="0"/>
              </a:rPr>
              <a:t> Александр Геннадиевич</a:t>
            </a:r>
          </a:p>
          <a:p>
            <a:pPr algn="ctr"/>
            <a:r>
              <a:rPr lang="ru-RU" sz="1600" i="1" dirty="0" smtClean="0">
                <a:latin typeface="Bookman Old Style" panose="02050604050505020204" pitchFamily="18" charset="0"/>
              </a:rPr>
              <a:t>Долларовый миллионер</a:t>
            </a:r>
            <a:endParaRPr lang="ru-RU" sz="1600" i="1" dirty="0">
              <a:latin typeface="Bookman Old Style" panose="02050604050505020204" pitchFamily="18" charset="0"/>
            </a:endParaRPr>
          </a:p>
        </p:txBody>
      </p:sp>
      <p:sp>
        <p:nvSpPr>
          <p:cNvPr id="3" name="Блок-схема: типовой процесс 2"/>
          <p:cNvSpPr/>
          <p:nvPr/>
        </p:nvSpPr>
        <p:spPr>
          <a:xfrm>
            <a:off x="158414" y="2646947"/>
            <a:ext cx="3645569" cy="1263316"/>
          </a:xfrm>
          <a:prstGeom prst="flowChartPredefined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Bookman Old Style" panose="02050604050505020204" pitchFamily="18" charset="0"/>
              </a:rPr>
              <a:t>Фадеев Иван Иванович</a:t>
            </a:r>
          </a:p>
          <a:p>
            <a:pPr algn="ctr"/>
            <a:r>
              <a:rPr lang="ru-RU" sz="1600" i="1" dirty="0" smtClean="0">
                <a:latin typeface="Bookman Old Style" panose="02050604050505020204" pitchFamily="18" charset="0"/>
              </a:rPr>
              <a:t>Министр финансов РСФСР в 1949-1973 гг.</a:t>
            </a:r>
            <a:endParaRPr lang="ru-RU" sz="1600" i="1" dirty="0">
              <a:latin typeface="Bookman Old Style" panose="02050604050505020204" pitchFamily="18" charset="0"/>
            </a:endParaRPr>
          </a:p>
        </p:txBody>
      </p:sp>
      <p:sp>
        <p:nvSpPr>
          <p:cNvPr id="9" name="Овальная выноска 8"/>
          <p:cNvSpPr/>
          <p:nvPr/>
        </p:nvSpPr>
        <p:spPr>
          <a:xfrm>
            <a:off x="2809370" y="3937793"/>
            <a:ext cx="3940346" cy="2920207"/>
          </a:xfrm>
          <a:prstGeom prst="wedgeEllipseCallout">
            <a:avLst>
              <a:gd name="adj1" fmla="val -60336"/>
              <a:gd name="adj2" fmla="val 118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Bookman Old Style" panose="02050604050505020204" pitchFamily="18" charset="0"/>
              </a:rPr>
              <a:t>Титов Василий Николаевич</a:t>
            </a:r>
          </a:p>
          <a:p>
            <a:pPr algn="ctr"/>
            <a:r>
              <a:rPr lang="ru-RU" sz="1600" i="1" dirty="0" smtClean="0">
                <a:latin typeface="Bookman Old Style" panose="02050604050505020204" pitchFamily="18" charset="0"/>
              </a:rPr>
              <a:t>Советник президента-председателя правления банка ВТБ, первый вице-президент Международной федерации гимнастики, Председатель Общественного Совета при ФСБ России</a:t>
            </a:r>
            <a:endParaRPr lang="ru-RU" sz="1600" i="1" dirty="0">
              <a:latin typeface="Bookman Old Style" panose="02050604050505020204" pitchFamily="18" charset="0"/>
            </a:endParaRPr>
          </a:p>
        </p:txBody>
      </p:sp>
      <p:sp>
        <p:nvSpPr>
          <p:cNvPr id="10" name="Овальная выноска 9"/>
          <p:cNvSpPr/>
          <p:nvPr/>
        </p:nvSpPr>
        <p:spPr>
          <a:xfrm>
            <a:off x="6278603" y="3966464"/>
            <a:ext cx="3669631" cy="2862861"/>
          </a:xfrm>
          <a:prstGeom prst="wedgeEllipseCallout">
            <a:avLst>
              <a:gd name="adj1" fmla="val 61293"/>
              <a:gd name="adj2" fmla="val -125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err="1" smtClean="0">
                <a:latin typeface="Bookman Old Style" panose="02050604050505020204" pitchFamily="18" charset="0"/>
              </a:rPr>
              <a:t>Шкурлов</a:t>
            </a:r>
            <a:r>
              <a:rPr lang="ru-RU" sz="1600" b="1" i="1" dirty="0" smtClean="0">
                <a:latin typeface="Bookman Old Style" panose="02050604050505020204" pitchFamily="18" charset="0"/>
              </a:rPr>
              <a:t> Николай Матвеевич</a:t>
            </a:r>
          </a:p>
          <a:p>
            <a:pPr algn="ctr"/>
            <a:r>
              <a:rPr lang="ru-RU" sz="1600" i="1" dirty="0">
                <a:latin typeface="Bookman Old Style" panose="02050604050505020204" pitchFamily="18" charset="0"/>
              </a:rPr>
              <a:t>Сельскохозяйственный деятель Смоленской области, участник Великой Отечественной войны, Герой Социалистического Труда</a:t>
            </a:r>
            <a:r>
              <a:rPr lang="ru-RU" sz="1600" i="1" dirty="0" smtClean="0">
                <a:latin typeface="Bookman Old Style" panose="02050604050505020204" pitchFamily="18" charset="0"/>
              </a:rPr>
              <a:t>.</a:t>
            </a:r>
            <a:endParaRPr lang="ru-RU" sz="1600" b="1" i="1" dirty="0" smtClean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53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343" y="3816680"/>
            <a:ext cx="2570756" cy="3073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50" y="3816680"/>
            <a:ext cx="2359320" cy="3219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823" y="0"/>
            <a:ext cx="3340982" cy="3340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638" y="119902"/>
            <a:ext cx="2803787" cy="3634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22" y="-35919"/>
            <a:ext cx="2650952" cy="3946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Блок-схема: типовой процесс 4"/>
          <p:cNvSpPr/>
          <p:nvPr/>
        </p:nvSpPr>
        <p:spPr>
          <a:xfrm>
            <a:off x="4094748" y="2646947"/>
            <a:ext cx="3645569" cy="1263316"/>
          </a:xfrm>
          <a:prstGeom prst="flowChartPredefined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Bookman Old Style" panose="02050604050505020204" pitchFamily="18" charset="0"/>
              </a:rPr>
              <a:t>Шахрай Сергей Михайлович</a:t>
            </a:r>
          </a:p>
          <a:p>
            <a:pPr algn="ctr"/>
            <a:r>
              <a:rPr lang="ru-RU" sz="1600" i="1" dirty="0" smtClean="0">
                <a:latin typeface="Bookman Old Style" panose="02050604050505020204" pitchFamily="18" charset="0"/>
              </a:rPr>
              <a:t>Один из авторов Конституции Российской Федерации</a:t>
            </a:r>
            <a:endParaRPr lang="ru-RU" sz="1600" i="1" dirty="0">
              <a:latin typeface="Bookman Old Style" panose="02050604050505020204" pitchFamily="18" charset="0"/>
            </a:endParaRPr>
          </a:p>
        </p:txBody>
      </p:sp>
      <p:sp>
        <p:nvSpPr>
          <p:cNvPr id="7" name="Блок-схема: типовой процесс 6"/>
          <p:cNvSpPr/>
          <p:nvPr/>
        </p:nvSpPr>
        <p:spPr>
          <a:xfrm>
            <a:off x="8203530" y="2646947"/>
            <a:ext cx="3645569" cy="1263316"/>
          </a:xfrm>
          <a:prstGeom prst="flowChartPredefined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Bookman Old Style" panose="02050604050505020204" pitchFamily="18" charset="0"/>
              </a:rPr>
              <a:t>Якунин Леонид Александрович</a:t>
            </a:r>
          </a:p>
          <a:p>
            <a:pPr algn="ctr"/>
            <a:r>
              <a:rPr lang="ru-RU" sz="1600" i="1" dirty="0" smtClean="0">
                <a:latin typeface="Bookman Old Style" panose="02050604050505020204" pitchFamily="18" charset="0"/>
              </a:rPr>
              <a:t>Советник налоговой службы Российской Федерации 1-го ранга</a:t>
            </a:r>
            <a:endParaRPr lang="ru-RU" sz="1600" i="1" dirty="0">
              <a:latin typeface="Bookman Old Style" panose="02050604050505020204" pitchFamily="18" charset="0"/>
            </a:endParaRPr>
          </a:p>
        </p:txBody>
      </p:sp>
      <p:sp>
        <p:nvSpPr>
          <p:cNvPr id="3" name="Блок-схема: типовой процесс 2"/>
          <p:cNvSpPr/>
          <p:nvPr/>
        </p:nvSpPr>
        <p:spPr>
          <a:xfrm>
            <a:off x="158414" y="2646947"/>
            <a:ext cx="3645569" cy="1263316"/>
          </a:xfrm>
          <a:prstGeom prst="flowChartPredefined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Bookman Old Style" panose="02050604050505020204" pitchFamily="18" charset="0"/>
              </a:rPr>
              <a:t>Чистова Вера </a:t>
            </a:r>
            <a:r>
              <a:rPr lang="ru-RU" sz="1600" b="1" i="1" dirty="0" err="1" smtClean="0">
                <a:latin typeface="Bookman Old Style" panose="02050604050505020204" pitchFamily="18" charset="0"/>
              </a:rPr>
              <a:t>Ергешевна</a:t>
            </a:r>
            <a:r>
              <a:rPr lang="ru-RU" sz="1600" b="1" i="1" dirty="0" smtClean="0">
                <a:latin typeface="Bookman Old Style" panose="02050604050505020204" pitchFamily="18" charset="0"/>
              </a:rPr>
              <a:t> </a:t>
            </a:r>
          </a:p>
          <a:p>
            <a:pPr algn="ctr"/>
            <a:r>
              <a:rPr lang="ru-RU" sz="1600" i="1" dirty="0" smtClean="0">
                <a:latin typeface="Bookman Old Style" panose="02050604050505020204" pitchFamily="18" charset="0"/>
              </a:rPr>
              <a:t>Заместитель Счетной палаты Российской Федерации</a:t>
            </a:r>
            <a:endParaRPr lang="ru-RU" sz="1600" i="1" dirty="0">
              <a:latin typeface="Bookman Old Style" panose="02050604050505020204" pitchFamily="18" charset="0"/>
            </a:endParaRPr>
          </a:p>
        </p:txBody>
      </p:sp>
      <p:sp>
        <p:nvSpPr>
          <p:cNvPr id="10" name="Овальная выноска 9"/>
          <p:cNvSpPr/>
          <p:nvPr/>
        </p:nvSpPr>
        <p:spPr>
          <a:xfrm>
            <a:off x="6061912" y="3995139"/>
            <a:ext cx="3356810" cy="2862861"/>
          </a:xfrm>
          <a:prstGeom prst="wedgeEllipseCallout">
            <a:avLst>
              <a:gd name="adj1" fmla="val 61293"/>
              <a:gd name="adj2" fmla="val -125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latin typeface="Bookman Old Style" panose="02050604050505020204" pitchFamily="18" charset="0"/>
              </a:rPr>
              <a:t>Якубовский Дмитрий Олегович </a:t>
            </a:r>
          </a:p>
          <a:p>
            <a:pPr algn="ctr"/>
            <a:r>
              <a:rPr lang="ru-RU" sz="1600" i="1" dirty="0" smtClean="0">
                <a:latin typeface="Bookman Old Style" panose="02050604050505020204" pitchFamily="18" charset="0"/>
              </a:rPr>
              <a:t>По версии журнала </a:t>
            </a:r>
            <a:r>
              <a:rPr lang="en-US" sz="1600" i="1" dirty="0" err="1" smtClean="0">
                <a:latin typeface="Bookman Old Style" panose="02050604050505020204" pitchFamily="18" charset="0"/>
              </a:rPr>
              <a:t>Bilanz</a:t>
            </a:r>
            <a:r>
              <a:rPr lang="ru-RU" sz="1600" i="1" dirty="0">
                <a:latin typeface="Bookman Old Style" panose="02050604050505020204" pitchFamily="18" charset="0"/>
              </a:rPr>
              <a:t> </a:t>
            </a:r>
            <a:r>
              <a:rPr lang="ru-RU" sz="1600" i="1" dirty="0" smtClean="0">
                <a:latin typeface="Bookman Old Style" panose="02050604050505020204" pitchFamily="18" charset="0"/>
              </a:rPr>
              <a:t>входит в 200 богатейших людей Швейцарии с личным состоянием 700-800 миллионов швейцарских франков</a:t>
            </a:r>
          </a:p>
        </p:txBody>
      </p:sp>
      <p:sp>
        <p:nvSpPr>
          <p:cNvPr id="9" name="Овальная выноска 8"/>
          <p:cNvSpPr/>
          <p:nvPr/>
        </p:nvSpPr>
        <p:spPr>
          <a:xfrm>
            <a:off x="2809370" y="3937794"/>
            <a:ext cx="3483146" cy="2823954"/>
          </a:xfrm>
          <a:prstGeom prst="wedgeEllipseCallout">
            <a:avLst>
              <a:gd name="adj1" fmla="val -61252"/>
              <a:gd name="adj2" fmla="val -50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err="1" smtClean="0">
                <a:latin typeface="Bookman Old Style" panose="02050604050505020204" pitchFamily="18" charset="0"/>
              </a:rPr>
              <a:t>Эскиндаров</a:t>
            </a:r>
            <a:r>
              <a:rPr lang="ru-RU" sz="1600" b="1" i="1" dirty="0" smtClean="0">
                <a:latin typeface="Bookman Old Style" panose="02050604050505020204" pitchFamily="18" charset="0"/>
              </a:rPr>
              <a:t> Михаил </a:t>
            </a:r>
            <a:r>
              <a:rPr lang="ru-RU" sz="1600" b="1" i="1" dirty="0" err="1" smtClean="0">
                <a:latin typeface="Bookman Old Style" panose="02050604050505020204" pitchFamily="18" charset="0"/>
              </a:rPr>
              <a:t>Абдурахманович</a:t>
            </a:r>
            <a:endParaRPr lang="ru-RU" sz="1600" b="1" i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1600" i="1" dirty="0" smtClean="0">
                <a:latin typeface="Bookman Old Style" panose="02050604050505020204" pitchFamily="18" charset="0"/>
              </a:rPr>
              <a:t>Независимый член Совета директоров ряда крупных промышленных объединений и банков, ректор </a:t>
            </a:r>
            <a:r>
              <a:rPr lang="ru-RU" sz="1600" i="1" dirty="0" err="1" smtClean="0">
                <a:latin typeface="Bookman Old Style" panose="02050604050505020204" pitchFamily="18" charset="0"/>
              </a:rPr>
              <a:t>Финуниверситета</a:t>
            </a:r>
            <a:endParaRPr lang="ru-RU" sz="1600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00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302042"/>
            <a:ext cx="8825658" cy="3329581"/>
          </a:xfrm>
        </p:spPr>
        <p:txBody>
          <a:bodyPr/>
          <a:lstStyle/>
          <a:p>
            <a:pPr algn="ctr"/>
            <a:r>
              <a:rPr lang="ru-RU" sz="11500" b="1" i="1" dirty="0" smtClean="0">
                <a:latin typeface="Bookman Old Style" panose="02050604050505020204" pitchFamily="18" charset="0"/>
              </a:rPr>
              <a:t>Спасибо за внимание</a:t>
            </a:r>
            <a:endParaRPr lang="ru-RU" sz="11500" b="1" i="1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968" y="-108284"/>
            <a:ext cx="8707855" cy="696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7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756" y="0"/>
            <a:ext cx="9966613" cy="1400530"/>
          </a:xfrm>
        </p:spPr>
        <p:txBody>
          <a:bodyPr/>
          <a:lstStyle/>
          <a:p>
            <a:r>
              <a:rPr lang="ru-RU" sz="3600" b="1" i="1" dirty="0" smtClean="0">
                <a:latin typeface="Bookman Old Style" panose="02050604050505020204" pitchFamily="18" charset="0"/>
              </a:rPr>
              <a:t>Мы ценим прошлое и поэтому хотим вспомнить тех, кто руководил учебным заведением</a:t>
            </a:r>
            <a:endParaRPr lang="ru-RU" sz="3600" b="1" i="1" dirty="0">
              <a:latin typeface="Bookman Old Style" panose="020506040505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0336" y="2056686"/>
            <a:ext cx="106359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u="sng" dirty="0" smtClean="0">
                <a:latin typeface="Bookman Old Style" panose="02050604050505020204" pitchFamily="18" charset="0"/>
              </a:rPr>
              <a:t>Директорами (ректорами) ВУЗа были: </a:t>
            </a:r>
          </a:p>
          <a:p>
            <a:pPr algn="ctr"/>
            <a:r>
              <a:rPr lang="ru-RU" sz="3200" i="1" dirty="0">
                <a:latin typeface="Bookman Old Style" panose="02050604050505020204" pitchFamily="18" charset="0"/>
              </a:rPr>
              <a:t>Д. </a:t>
            </a:r>
            <a:r>
              <a:rPr lang="ru-RU" sz="3200" i="1" dirty="0">
                <a:latin typeface="Bookman Old Style" panose="02050604050505020204" pitchFamily="18" charset="0"/>
              </a:rPr>
              <a:t>П. </a:t>
            </a:r>
            <a:r>
              <a:rPr lang="ru-RU" sz="3200" i="1" dirty="0" err="1" smtClean="0">
                <a:latin typeface="Bookman Old Style" panose="02050604050505020204" pitchFamily="18" charset="0"/>
              </a:rPr>
              <a:t>Боголепов</a:t>
            </a:r>
            <a:endParaRPr lang="ru-RU" sz="3200" i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3200" i="1" dirty="0" smtClean="0">
                <a:latin typeface="Bookman Old Style" panose="02050604050505020204" pitchFamily="18" charset="0"/>
              </a:rPr>
              <a:t>М</a:t>
            </a:r>
            <a:r>
              <a:rPr lang="ru-RU" sz="3200" i="1" dirty="0">
                <a:latin typeface="Bookman Old Style" panose="02050604050505020204" pitchFamily="18" charset="0"/>
              </a:rPr>
              <a:t>. </a:t>
            </a:r>
            <a:r>
              <a:rPr lang="ru-RU" sz="3200" i="1" dirty="0">
                <a:latin typeface="Bookman Old Style" panose="02050604050505020204" pitchFamily="18" charset="0"/>
              </a:rPr>
              <a:t>И. </a:t>
            </a:r>
            <a:r>
              <a:rPr lang="ru-RU" sz="3200" i="1" dirty="0" err="1">
                <a:latin typeface="Bookman Old Style" panose="02050604050505020204" pitchFamily="18" charset="0"/>
              </a:rPr>
              <a:t>Шеронов</a:t>
            </a:r>
            <a:endParaRPr lang="ru-RU" sz="3200" i="1" dirty="0">
              <a:latin typeface="Bookman Old Style" panose="02050604050505020204" pitchFamily="18" charset="0"/>
            </a:endParaRPr>
          </a:p>
          <a:p>
            <a:pPr algn="ctr"/>
            <a:r>
              <a:rPr lang="ru-RU" sz="3200" i="1" dirty="0">
                <a:latin typeface="Bookman Old Style" panose="02050604050505020204" pitchFamily="18" charset="0"/>
              </a:rPr>
              <a:t>К. П. Ширяев</a:t>
            </a:r>
          </a:p>
          <a:p>
            <a:pPr algn="ctr"/>
            <a:r>
              <a:rPr lang="ru-RU" sz="3200" i="1" dirty="0">
                <a:latin typeface="Bookman Old Style" panose="02050604050505020204" pitchFamily="18" charset="0"/>
              </a:rPr>
              <a:t>И. О. </a:t>
            </a:r>
            <a:r>
              <a:rPr lang="ru-RU" sz="3200" i="1" dirty="0" err="1">
                <a:latin typeface="Bookman Old Style" panose="02050604050505020204" pitchFamily="18" charset="0"/>
              </a:rPr>
              <a:t>Вурдов</a:t>
            </a:r>
            <a:endParaRPr lang="ru-RU" sz="3200" i="1" dirty="0">
              <a:latin typeface="Bookman Old Style" panose="02050604050505020204" pitchFamily="18" charset="0"/>
            </a:endParaRPr>
          </a:p>
          <a:p>
            <a:pPr algn="ctr"/>
            <a:r>
              <a:rPr lang="ru-RU" sz="3200" i="1" dirty="0">
                <a:latin typeface="Bookman Old Style" panose="02050604050505020204" pitchFamily="18" charset="0"/>
              </a:rPr>
              <a:t>А. </a:t>
            </a:r>
            <a:r>
              <a:rPr lang="ru-RU" sz="3200" i="1" dirty="0">
                <a:latin typeface="Bookman Old Style" panose="02050604050505020204" pitchFamily="18" charset="0"/>
              </a:rPr>
              <a:t>М. </a:t>
            </a:r>
            <a:r>
              <a:rPr lang="ru-RU" sz="3200" i="1" dirty="0" err="1" smtClean="0">
                <a:latin typeface="Bookman Old Style" panose="02050604050505020204" pitchFamily="18" charset="0"/>
              </a:rPr>
              <a:t>Халош</a:t>
            </a:r>
            <a:endParaRPr lang="ru-RU" sz="3200" i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3200" i="1" dirty="0" smtClean="0">
                <a:latin typeface="Bookman Old Style" panose="02050604050505020204" pitchFamily="18" charset="0"/>
              </a:rPr>
              <a:t>П. П. Маслов</a:t>
            </a:r>
            <a:endParaRPr lang="ru-RU" sz="3200" i="1" dirty="0">
              <a:latin typeface="Bookman Old Style" panose="02050604050505020204" pitchFamily="18" charset="0"/>
            </a:endParaRPr>
          </a:p>
          <a:p>
            <a:pPr algn="ctr"/>
            <a:r>
              <a:rPr lang="ru-RU" sz="3200" i="1" dirty="0" smtClean="0">
                <a:latin typeface="Bookman Old Style" panose="02050604050505020204" pitchFamily="18" charset="0"/>
              </a:rPr>
              <a:t>Г</a:t>
            </a:r>
            <a:r>
              <a:rPr lang="ru-RU" sz="3200" i="1" dirty="0">
                <a:latin typeface="Bookman Old Style" panose="02050604050505020204" pitchFamily="18" charset="0"/>
              </a:rPr>
              <a:t>. А. </a:t>
            </a:r>
            <a:r>
              <a:rPr lang="ru-RU" sz="3200" i="1" dirty="0" smtClean="0">
                <a:latin typeface="Bookman Old Style" panose="02050604050505020204" pitchFamily="18" charset="0"/>
              </a:rPr>
              <a:t>Акуленко</a:t>
            </a:r>
          </a:p>
          <a:p>
            <a:pPr algn="ctr"/>
            <a:r>
              <a:rPr lang="ru-RU" sz="3200" i="1" dirty="0" smtClean="0">
                <a:latin typeface="Bookman Old Style" panose="02050604050505020204" pitchFamily="18" charset="0"/>
              </a:rPr>
              <a:t>П. М. Цветков</a:t>
            </a:r>
            <a:endParaRPr lang="ru-RU" sz="3200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78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06" y="2934827"/>
            <a:ext cx="1905000" cy="308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756" y="0"/>
            <a:ext cx="9966613" cy="1400530"/>
          </a:xfrm>
        </p:spPr>
        <p:txBody>
          <a:bodyPr/>
          <a:lstStyle/>
          <a:p>
            <a:r>
              <a:rPr lang="ru-RU" sz="3600" b="1" i="1" dirty="0" smtClean="0">
                <a:latin typeface="Bookman Old Style" panose="02050604050505020204" pitchFamily="18" charset="0"/>
              </a:rPr>
              <a:t>Мы ценим прошлое и поэтому хотим вспомнить тех, кто руководил учебным заведением</a:t>
            </a:r>
            <a:endParaRPr lang="ru-RU" sz="3600" b="1" i="1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23" y="1818523"/>
            <a:ext cx="2095500" cy="2619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Блок-схема: типовой процесс 6"/>
          <p:cNvSpPr/>
          <p:nvPr/>
        </p:nvSpPr>
        <p:spPr>
          <a:xfrm>
            <a:off x="0" y="3842334"/>
            <a:ext cx="2646947" cy="1271087"/>
          </a:xfrm>
          <a:prstGeom prst="flowChartPredefined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Bookman Old Style" panose="02050604050505020204" pitchFamily="18" charset="0"/>
              </a:rPr>
              <a:t>Бутков Дмитрий Алексеевич</a:t>
            </a:r>
          </a:p>
          <a:p>
            <a:pPr algn="ctr"/>
            <a:r>
              <a:rPr lang="ru-RU" b="1" i="1" dirty="0" smtClean="0">
                <a:latin typeface="Bookman Old Style" panose="02050604050505020204" pitchFamily="18" charset="0"/>
              </a:rPr>
              <a:t>(1946-1947 </a:t>
            </a:r>
            <a:r>
              <a:rPr lang="ru-RU" b="1" i="1" dirty="0" err="1" smtClean="0">
                <a:latin typeface="Bookman Old Style" panose="02050604050505020204" pitchFamily="18" charset="0"/>
              </a:rPr>
              <a:t>гг</a:t>
            </a:r>
            <a:r>
              <a:rPr lang="ru-RU" b="1" i="1" dirty="0" smtClean="0">
                <a:latin typeface="Bookman Old Style" panose="02050604050505020204" pitchFamily="18" charset="0"/>
              </a:rPr>
              <a:t>)</a:t>
            </a:r>
            <a:endParaRPr lang="ru-RU" b="1" i="1" dirty="0">
              <a:latin typeface="Bookman Old Style" panose="02050604050505020204" pitchFamily="18" charset="0"/>
            </a:endParaRPr>
          </a:p>
        </p:txBody>
      </p:sp>
      <p:sp>
        <p:nvSpPr>
          <p:cNvPr id="8" name="Блок-схема: типовой процесс 7"/>
          <p:cNvSpPr/>
          <p:nvPr/>
        </p:nvSpPr>
        <p:spPr>
          <a:xfrm>
            <a:off x="2213532" y="5226362"/>
            <a:ext cx="2646947" cy="1271087"/>
          </a:xfrm>
          <a:prstGeom prst="flowChartPredefined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err="1" smtClean="0">
                <a:latin typeface="Bookman Old Style" panose="02050604050505020204" pitchFamily="18" charset="0"/>
              </a:rPr>
              <a:t>Ровинский</a:t>
            </a:r>
            <a:r>
              <a:rPr lang="ru-RU" b="1" i="1" dirty="0" smtClean="0">
                <a:latin typeface="Bookman Old Style" panose="02050604050505020204" pitchFamily="18" charset="0"/>
              </a:rPr>
              <a:t> Николай Николаевич</a:t>
            </a:r>
          </a:p>
          <a:p>
            <a:pPr algn="ctr"/>
            <a:r>
              <a:rPr lang="ru-RU" b="1" i="1" dirty="0" smtClean="0">
                <a:latin typeface="Bookman Old Style" panose="02050604050505020204" pitchFamily="18" charset="0"/>
              </a:rPr>
              <a:t>(1947-1953 </a:t>
            </a:r>
            <a:r>
              <a:rPr lang="ru-RU" b="1" i="1" dirty="0" err="1" smtClean="0">
                <a:latin typeface="Bookman Old Style" panose="02050604050505020204" pitchFamily="18" charset="0"/>
              </a:rPr>
              <a:t>гг</a:t>
            </a:r>
            <a:r>
              <a:rPr lang="ru-RU" b="1" i="1" dirty="0" smtClean="0">
                <a:latin typeface="Bookman Old Style" panose="02050604050505020204" pitchFamily="18" charset="0"/>
              </a:rPr>
              <a:t>)</a:t>
            </a:r>
            <a:endParaRPr lang="ru-RU" b="1" i="1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368" y="1818523"/>
            <a:ext cx="1905000" cy="2771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Блок-схема: типовой процесс 8"/>
          <p:cNvSpPr/>
          <p:nvPr/>
        </p:nvSpPr>
        <p:spPr>
          <a:xfrm>
            <a:off x="4446394" y="3842334"/>
            <a:ext cx="2646947" cy="1271087"/>
          </a:xfrm>
          <a:prstGeom prst="flowChartPredefined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Bookman Old Style" panose="02050604050505020204" pitchFamily="18" charset="0"/>
              </a:rPr>
              <a:t>Щербаков Владимир Васильевич (1953-1985 </a:t>
            </a:r>
            <a:r>
              <a:rPr lang="ru-RU" b="1" i="1" dirty="0" err="1" smtClean="0">
                <a:latin typeface="Bookman Old Style" panose="02050604050505020204" pitchFamily="18" charset="0"/>
              </a:rPr>
              <a:t>гг</a:t>
            </a:r>
            <a:r>
              <a:rPr lang="ru-RU" b="1" i="1" dirty="0" smtClean="0">
                <a:latin typeface="Bookman Old Style" panose="02050604050505020204" pitchFamily="18" charset="0"/>
              </a:rPr>
              <a:t>)</a:t>
            </a:r>
            <a:endParaRPr lang="ru-RU" b="1" i="1" dirty="0">
              <a:latin typeface="Bookman Old Style" panose="020506040505050202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12" y="2976948"/>
            <a:ext cx="22860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Блок-схема: типовой процесс 10"/>
          <p:cNvSpPr/>
          <p:nvPr/>
        </p:nvSpPr>
        <p:spPr>
          <a:xfrm>
            <a:off x="6893538" y="5226362"/>
            <a:ext cx="2646947" cy="1271087"/>
          </a:xfrm>
          <a:prstGeom prst="flowChartPredefined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Bookman Old Style" panose="02050604050505020204" pitchFamily="18" charset="0"/>
              </a:rPr>
              <a:t>Грязнова Алла Георгиевна</a:t>
            </a:r>
          </a:p>
          <a:p>
            <a:pPr algn="ctr"/>
            <a:r>
              <a:rPr lang="ru-RU" b="1" i="1" dirty="0" smtClean="0">
                <a:latin typeface="Bookman Old Style" panose="02050604050505020204" pitchFamily="18" charset="0"/>
              </a:rPr>
              <a:t>(1985-2006 </a:t>
            </a:r>
            <a:r>
              <a:rPr lang="ru-RU" b="1" i="1" dirty="0" err="1" smtClean="0">
                <a:latin typeface="Bookman Old Style" panose="02050604050505020204" pitchFamily="18" charset="0"/>
              </a:rPr>
              <a:t>гг</a:t>
            </a:r>
            <a:r>
              <a:rPr lang="ru-RU" b="1" i="1" dirty="0" smtClean="0">
                <a:latin typeface="Bookman Old Style" panose="02050604050505020204" pitchFamily="18" charset="0"/>
              </a:rPr>
              <a:t>)</a:t>
            </a:r>
            <a:endParaRPr lang="ru-RU" b="1" i="1" dirty="0">
              <a:latin typeface="Bookman Old Style" panose="020506040505050202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012" y="1818523"/>
            <a:ext cx="2126813" cy="2902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Блок-схема: типовой процесс 12"/>
          <p:cNvSpPr/>
          <p:nvPr/>
        </p:nvSpPr>
        <p:spPr>
          <a:xfrm>
            <a:off x="9539486" y="3842333"/>
            <a:ext cx="2640792" cy="1296657"/>
          </a:xfrm>
          <a:prstGeom prst="flowChartPredefined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i="1" dirty="0" err="1" smtClean="0">
                <a:latin typeface="Bookman Old Style" panose="02050604050505020204" pitchFamily="18" charset="0"/>
              </a:rPr>
              <a:t>Эскиндаров</a:t>
            </a:r>
            <a:r>
              <a:rPr lang="ru-RU" sz="1500" b="1" i="1" dirty="0" smtClean="0">
                <a:latin typeface="Bookman Old Style" panose="02050604050505020204" pitchFamily="18" charset="0"/>
              </a:rPr>
              <a:t> Михаил </a:t>
            </a:r>
            <a:r>
              <a:rPr lang="ru-RU" sz="1500" b="1" i="1" dirty="0" err="1" smtClean="0">
                <a:latin typeface="Bookman Old Style" panose="02050604050505020204" pitchFamily="18" charset="0"/>
              </a:rPr>
              <a:t>Абдурахманович</a:t>
            </a:r>
            <a:endParaRPr lang="ru-RU" sz="1500" b="1" i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1500" b="1" i="1" dirty="0" smtClean="0">
                <a:latin typeface="Bookman Old Style" panose="02050604050505020204" pitchFamily="18" charset="0"/>
              </a:rPr>
              <a:t>С 2006 г. </a:t>
            </a:r>
            <a:endParaRPr lang="ru-RU" sz="1500" b="1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57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Bookman Old Style" panose="02050604050505020204" pitchFamily="18" charset="0"/>
              </a:rPr>
              <a:t>История основания</a:t>
            </a:r>
            <a:endParaRPr lang="ru-RU" b="1" i="1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111" y="1744579"/>
            <a:ext cx="11189368" cy="487279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В 1919 г. Учрежден первый в истории отечественного образования специализированный финансовый ВУЗ - Московский финансово-экономический институт.</a:t>
            </a:r>
          </a:p>
          <a:p>
            <a:pPr marL="0" indent="0" algn="just">
              <a:buNone/>
            </a:pPr>
            <a:r>
              <a:rPr lang="ru-RU" dirty="0" smtClean="0"/>
              <a:t>В 1934 г. образовался кредитно-экономический институт.</a:t>
            </a:r>
          </a:p>
          <a:p>
            <a:pPr marL="0" indent="0" algn="just">
              <a:buNone/>
            </a:pPr>
            <a:r>
              <a:rPr lang="ru-RU" dirty="0" smtClean="0"/>
              <a:t>В 1946 г. </a:t>
            </a:r>
            <a:r>
              <a:rPr lang="ru-RU" dirty="0"/>
              <a:t>п</a:t>
            </a:r>
            <a:r>
              <a:rPr lang="ru-RU" dirty="0" smtClean="0"/>
              <a:t>роизошло объединение Московского финансово-экономического института и Московского кредитно-экономического института в Московский финансовый институт.</a:t>
            </a:r>
          </a:p>
          <a:p>
            <a:pPr marL="0" indent="0" algn="just">
              <a:buNone/>
            </a:pPr>
            <a:r>
              <a:rPr lang="ru-RU" dirty="0" smtClean="0"/>
              <a:t>В 1991 г. Московский финансовый институт был переименован в Государственную финансовую академию.</a:t>
            </a:r>
          </a:p>
          <a:p>
            <a:pPr marL="0" indent="0" algn="just">
              <a:buNone/>
            </a:pPr>
            <a:r>
              <a:rPr lang="ru-RU" dirty="0" smtClean="0"/>
              <a:t>А с 1992 г. – в Финансовую академию при Правительстве Российской Федерации.</a:t>
            </a:r>
          </a:p>
          <a:p>
            <a:pPr marL="0" indent="0" algn="just">
              <a:buNone/>
            </a:pPr>
            <a:r>
              <a:rPr lang="ru-RU" dirty="0" smtClean="0"/>
              <a:t>И уже с 2010 г. – Финансовый университет при Правительстве Российской Федерации</a:t>
            </a:r>
            <a:r>
              <a:rPr lang="ru-RU" sz="1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603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579" y="3048000"/>
            <a:ext cx="4403558" cy="1447800"/>
          </a:xfrm>
        </p:spPr>
        <p:txBody>
          <a:bodyPr/>
          <a:lstStyle/>
          <a:p>
            <a:r>
              <a:rPr lang="ru-RU" b="1" i="1" dirty="0">
                <a:latin typeface="Bookman Old Style" panose="02050604050505020204" pitchFamily="18" charset="0"/>
              </a:rPr>
              <a:t>2 марта 1919 г. </a:t>
            </a:r>
            <a:r>
              <a:rPr lang="ru-RU" b="1" i="1" dirty="0" smtClean="0">
                <a:latin typeface="Bookman Old Style" panose="02050604050505020204" pitchFamily="18" charset="0"/>
              </a:rPr>
              <a:t/>
            </a:r>
            <a:br>
              <a:rPr lang="ru-RU" b="1" i="1" dirty="0" smtClean="0">
                <a:latin typeface="Bookman Old Style" panose="02050604050505020204" pitchFamily="18" charset="0"/>
              </a:rPr>
            </a:br>
            <a:r>
              <a:rPr lang="ru-RU" i="1" dirty="0" smtClean="0">
                <a:latin typeface="Bookman Old Style" panose="02050604050505020204" pitchFamily="18" charset="0"/>
              </a:rPr>
              <a:t>в </a:t>
            </a:r>
            <a:r>
              <a:rPr lang="ru-RU" i="1" dirty="0">
                <a:latin typeface="Bookman Old Style" panose="02050604050505020204" pitchFamily="18" charset="0"/>
              </a:rPr>
              <a:t>этом здании на Тверском бульваре, 12 открыл свои двери для студентов Московский финансово-экономический </a:t>
            </a:r>
            <a:r>
              <a:rPr lang="ru-RU" i="1" dirty="0" smtClean="0">
                <a:latin typeface="Bookman Old Style" panose="02050604050505020204" pitchFamily="18" charset="0"/>
              </a:rPr>
              <a:t>институт.</a:t>
            </a:r>
            <a:endParaRPr lang="ru-RU" i="1" dirty="0">
              <a:latin typeface="Bookman Old Style" panose="020506040505050202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547" y="0"/>
            <a:ext cx="7030453" cy="5355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368088" y="5498432"/>
            <a:ext cx="6617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atin typeface="Bookman Old Style" panose="02050604050505020204" pitchFamily="18" charset="0"/>
              </a:rPr>
              <a:t>МФЭИ создавался как особое учебное заведение для научной разработки финансовых и экономических проблем и для профессиональной подготовки финансистов-экономистов.</a:t>
            </a:r>
          </a:p>
        </p:txBody>
      </p:sp>
    </p:spTree>
    <p:extLst>
      <p:ext uri="{BB962C8B-B14F-4D97-AF65-F5344CB8AC3E}">
        <p14:creationId xmlns:p14="http://schemas.microsoft.com/office/powerpoint/2010/main" val="424739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55006"/>
            <a:ext cx="5161547" cy="1447800"/>
          </a:xfrm>
        </p:spPr>
        <p:txBody>
          <a:bodyPr/>
          <a:lstStyle/>
          <a:p>
            <a:pPr algn="ctr"/>
            <a:r>
              <a:rPr lang="ru-RU" sz="1900" b="1" i="1" dirty="0" smtClean="0">
                <a:latin typeface="Bookman Old Style" panose="02050604050505020204" pitchFamily="18" charset="0"/>
              </a:rPr>
              <a:t>Московский кредитно-экономический институт</a:t>
            </a:r>
            <a:r>
              <a:rPr lang="ru-RU" sz="1900" i="1" dirty="0" smtClean="0">
                <a:latin typeface="Bookman Old Style" panose="02050604050505020204" pitchFamily="18" charset="0"/>
              </a:rPr>
              <a:t> </a:t>
            </a:r>
            <a:r>
              <a:rPr lang="ru-RU" sz="1900" i="1" dirty="0">
                <a:latin typeface="Bookman Old Style" panose="02050604050505020204" pitchFamily="18" charset="0"/>
              </a:rPr>
              <a:t>был создан в июне 1934 г. в результате реорганизации Московского учетно-экономического института Госбанка СССР, образованного в 1931 году в качестве узкоспециализированного ведомственного вуза с выпуском специалистов-экономистов-бухгалтеров по банковскому учету. Первым директором МКЭИ стал М.И. </a:t>
            </a:r>
            <a:r>
              <a:rPr lang="ru-RU" sz="1900" i="1" dirty="0" err="1">
                <a:latin typeface="Bookman Old Style" panose="02050604050505020204" pitchFamily="18" charset="0"/>
              </a:rPr>
              <a:t>Шеронов</a:t>
            </a:r>
            <a:r>
              <a:rPr lang="ru-RU" sz="1900" i="1" dirty="0">
                <a:latin typeface="Bookman Old Style" panose="02050604050505020204" pitchFamily="18" charset="0"/>
              </a:rPr>
              <a:t>. Перед МКЭИ была поставлена задача: готовить высококвалифицированных специалистов экономистов финансистов, владеющих  теоретическими и практическими знаниями в области кредитного планирования, денежного обращения, анализа торговых и </a:t>
            </a:r>
            <a:r>
              <a:rPr lang="ru-RU" sz="1900" i="1" dirty="0" err="1">
                <a:latin typeface="Bookman Old Style" panose="02050604050505020204" pitchFamily="18" charset="0"/>
              </a:rPr>
              <a:t>промфинпланов</a:t>
            </a:r>
            <a:r>
              <a:rPr lang="ru-RU" sz="1900" i="1" dirty="0"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547" y="0"/>
            <a:ext cx="7030453" cy="5355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342021" y="5582653"/>
            <a:ext cx="6653463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i="1" dirty="0" smtClean="0">
                <a:latin typeface="Bookman Old Style" panose="02050604050505020204" pitchFamily="18" charset="0"/>
              </a:rPr>
              <a:t>Ежегодно МКЭИ выпускал от 80 до 100 человек, оставаясь на протяжении всей своей истории небольшим ВУЗом.</a:t>
            </a:r>
            <a:endParaRPr lang="ru-RU" sz="1900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41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21" y="4067868"/>
            <a:ext cx="5450305" cy="206541"/>
          </a:xfrm>
        </p:spPr>
        <p:txBody>
          <a:bodyPr/>
          <a:lstStyle/>
          <a:p>
            <a:r>
              <a:rPr lang="ru-RU" sz="1900" i="1" dirty="0" smtClean="0">
                <a:latin typeface="Bookman Old Style" panose="02050604050505020204" pitchFamily="18" charset="0"/>
              </a:rPr>
              <a:t>После окончания Великой Отечественной войны под одной крышей в учебном 5-этажном здании оказались два учебных заведения МФЭИ и МКЭИ. После распоряжения Совета Министров СССР от 11 сентября 1946 г. </a:t>
            </a:r>
            <a:r>
              <a:rPr lang="ru-RU" sz="1900" i="1" dirty="0">
                <a:latin typeface="Bookman Old Style" panose="02050604050505020204" pitchFamily="18" charset="0"/>
              </a:rPr>
              <a:t>и</a:t>
            </a:r>
            <a:r>
              <a:rPr lang="ru-RU" sz="1900" i="1" dirty="0" smtClean="0">
                <a:latin typeface="Bookman Old Style" panose="02050604050505020204" pitchFamily="18" charset="0"/>
              </a:rPr>
              <a:t>  приказом министра высшего образования СССР от 17 сентября 1946 г. они были объединены в </a:t>
            </a:r>
            <a:r>
              <a:rPr lang="ru-RU" sz="1900" b="1" i="1" dirty="0" smtClean="0">
                <a:latin typeface="Bookman Old Style" panose="02050604050505020204" pitchFamily="18" charset="0"/>
              </a:rPr>
              <a:t>Московский финансовый институт</a:t>
            </a:r>
            <a:r>
              <a:rPr lang="ru-RU" sz="1900" i="1" dirty="0" smtClean="0">
                <a:latin typeface="Bookman Old Style" panose="02050604050505020204" pitchFamily="18" charset="0"/>
              </a:rPr>
              <a:t>. Была определена общая численность обучающихся – до 2060 человек (из них 60 человек – аспиранты). Также в МФИ были открыты 4 факультета: </a:t>
            </a:r>
            <a:br>
              <a:rPr lang="ru-RU" sz="1900" i="1" dirty="0" smtClean="0">
                <a:latin typeface="Bookman Old Style" panose="02050604050505020204" pitchFamily="18" charset="0"/>
              </a:rPr>
            </a:br>
            <a:endParaRPr lang="ru-RU" sz="1900" i="1" dirty="0">
              <a:latin typeface="Bookman Old Style" panose="02050604050505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50305" y="5227650"/>
            <a:ext cx="665346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i="1" dirty="0" smtClean="0">
                <a:latin typeface="Bookman Old Style" panose="02050604050505020204" pitchFamily="18" charset="0"/>
              </a:rPr>
              <a:t>Ул. Церковная горка, 30</a:t>
            </a:r>
          </a:p>
          <a:p>
            <a:pPr algn="ctr"/>
            <a:r>
              <a:rPr lang="ru-RU" sz="1900" i="1" dirty="0">
                <a:latin typeface="Bookman Old Style" panose="02050604050505020204" pitchFamily="18" charset="0"/>
              </a:rPr>
              <a:t>н</a:t>
            </a:r>
            <a:r>
              <a:rPr lang="ru-RU" sz="1900" i="1" dirty="0" smtClean="0">
                <a:latin typeface="Bookman Old Style" panose="02050604050505020204" pitchFamily="18" charset="0"/>
              </a:rPr>
              <a:t>ыне ул. Кибальчича,1</a:t>
            </a:r>
            <a:endParaRPr lang="ru-RU" sz="1900" i="1" dirty="0">
              <a:latin typeface="Bookman Old Style" panose="020506040505050202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305" y="0"/>
            <a:ext cx="6741695" cy="4864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0" y="3995678"/>
            <a:ext cx="54503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latin typeface="Bookman Old Style" panose="02050604050505020204" pitchFamily="18" charset="0"/>
              </a:rPr>
              <a:t>ф</a:t>
            </a:r>
            <a:r>
              <a:rPr lang="ru-RU" i="1" dirty="0" smtClean="0">
                <a:latin typeface="Bookman Old Style" panose="02050604050505020204" pitchFamily="18" charset="0"/>
              </a:rPr>
              <a:t>инансово-экономический</a:t>
            </a:r>
            <a:r>
              <a:rPr lang="ru-RU" i="1" dirty="0">
                <a:latin typeface="Bookman Old Style" panose="02050604050505020204" pitchFamily="18" charset="0"/>
              </a:rPr>
              <a:t>, специальность </a:t>
            </a:r>
            <a:r>
              <a:rPr lang="ru-RU" i="1" dirty="0" smtClean="0">
                <a:latin typeface="Bookman Old Style" panose="02050604050505020204" pitchFamily="18" charset="0"/>
              </a:rPr>
              <a:t>«Финансы»;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 smtClean="0">
                <a:latin typeface="Bookman Old Style" panose="02050604050505020204" pitchFamily="18" charset="0"/>
              </a:rPr>
              <a:t>кредитно-экономический, специальность «Денежное обращение и кредит»;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latin typeface="Bookman Old Style" panose="02050604050505020204" pitchFamily="18" charset="0"/>
              </a:rPr>
              <a:t>м</a:t>
            </a:r>
            <a:r>
              <a:rPr lang="ru-RU" i="1" dirty="0" smtClean="0">
                <a:latin typeface="Bookman Old Style" panose="02050604050505020204" pitchFamily="18" charset="0"/>
              </a:rPr>
              <a:t>еждународных финансовых отношений, специальность «Международные финансовые отношения»;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 smtClean="0">
                <a:latin typeface="Bookman Old Style" panose="02050604050505020204" pitchFamily="18" charset="0"/>
              </a:rPr>
              <a:t>учетно-экономический, специальности «Машинизация учета» и «Банковский учет».</a:t>
            </a:r>
            <a:endParaRPr lang="ru-RU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06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916</TotalTime>
  <Words>1413</Words>
  <Application>Microsoft Office PowerPoint</Application>
  <PresentationFormat>Широкоэкранный</PresentationFormat>
  <Paragraphs>167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Bookman Old Style</vt:lpstr>
      <vt:lpstr>Century Gothic</vt:lpstr>
      <vt:lpstr>Wingdings</vt:lpstr>
      <vt:lpstr>Wingdings 3</vt:lpstr>
      <vt:lpstr>Ион</vt:lpstr>
      <vt:lpstr>От Московского финансово-экономического вуза до Финансового университета при Правительстве Российской Федерации 1919-2019</vt:lpstr>
      <vt:lpstr>Ректор университета</vt:lpstr>
      <vt:lpstr>Немного истории</vt:lpstr>
      <vt:lpstr>Мы ценим прошлое и поэтому хотим вспомнить тех, кто руководил учебным заведением</vt:lpstr>
      <vt:lpstr>Мы ценим прошлое и поэтому хотим вспомнить тех, кто руководил учебным заведением</vt:lpstr>
      <vt:lpstr>История основания</vt:lpstr>
      <vt:lpstr>2 марта 1919 г.  в этом здании на Тверском бульваре, 12 открыл свои двери для студентов Московский финансово-экономический институт.</vt:lpstr>
      <vt:lpstr>Московский кредитно-экономический институт был создан в июне 1934 г. в результате реорганизации Московского учетно-экономического института Госбанка СССР, образованного в 1931 году в качестве узкоспециализированного ведомственного вуза с выпуском специалистов-экономистов-бухгалтеров по банковскому учету. Первым директором МКЭИ стал М.И. Шеронов. Перед МКЭИ была поставлена задача: готовить высококвалифицированных специалистов экономистов финансистов, владеющих  теоретическими и практическими знаниями в области кредитного планирования, денежного обращения, анализа торговых и промфинпланов.</vt:lpstr>
      <vt:lpstr>После окончания Великой Отечественной войны под одной крышей в учебном 5-этажном здании оказались два учебных заведения МФЭИ и МКЭИ. После распоряжения Совета Министров СССР от 11 сентября 1946 г. и  приказом министра высшего образования СССР от 17 сентября 1946 г. они были объединены в Московский финансовый институт. Была определена общая численность обучающихся – до 2060 человек (из них 60 человек – аспиранты). Также в МФИ были открыты 4 факультета:  </vt:lpstr>
      <vt:lpstr>Первый учебный год 1946/1947 Студентов - 1431 чел. Выпускников - 52 чел. Преподавателей - 129 чел. Из них с ученой степенью - 42 чел. (32,5%) Абсолютная успеваемость: зимнюю сессию - 92,9%, в весеннюю сессию - 92,3%  Отчислено за неуспеваемость - 94 чел. Государственные экзамены не выдержали -18 чел. Также в первый учебный год в МФИ учились 123 участника Великой Отечественной войны 1941-1945 гг. Весной 1947 г. фронтовики - Н.Ф. Иванькович и Г.И. Раздорский получили диплом с отличием.</vt:lpstr>
      <vt:lpstr>Факультет повышения квалификации преподавателей (ФПКП) создан в МФИ в 1970 г., в 1993 г. преобразован в институт ИПКП. Руководители: проф. О.И. Лаврушин, проф. Б.Е. Панин, проф. Л.И. Колычев, доц. Н.С. Волынский, проф. Е.И. Нестеренко.  За годы функционирования ФПКП - ИПКП здесь повысили свою квалификацию по 4 базовым экономическим специальностям «Финансы и кредит», «Мировая экономика», «Бухгалтерский учет и аудит», «Налоги и налогообложение» свыше 5000 преподавате­лей из 250 вузов нашей страны и ряда зарубежных государств. В это период в институте обучалось в среднем за год: студентов - 3000; аспирантов 100. Объем научных публикаций составлял в год около 1000 л. С 1976 г. открыты 4 специализированных совета по защите докторских (1) и кандидатских (3) диссертаций. Установлен безвалютный обмен преподавателями и студентами с финансово-экономическими вузами в Болгарии, ГДР, Польшей и Чехословакией.</vt:lpstr>
      <vt:lpstr>В 1991 г. МФИ придан статус академии, а в 1992 г. новый статус "при Правительстве Российской Федерации"</vt:lpstr>
      <vt:lpstr>Первый проректор Финакадемии М.А. Эскиндаров - лауреат премии Президента РФ в области образования 2000 г. </vt:lpstr>
      <vt:lpstr>Президент России Владимир Путин вручает орден "За заслуги перед Отечеством" IV степени ректору Финакадемии А.Г. Грязновой 2002 г.</vt:lpstr>
      <vt:lpstr>Интересные факты</vt:lpstr>
      <vt:lpstr>Интересные факты:</vt:lpstr>
      <vt:lpstr>Интересные факты:</vt:lpstr>
      <vt:lpstr>Интересные факты:</vt:lpstr>
      <vt:lpstr>Интересные факты:</vt:lpstr>
      <vt:lpstr>Интересные факты:</vt:lpstr>
      <vt:lpstr>Презентация PowerPoint</vt:lpstr>
      <vt:lpstr>Презентация PowerPoint</vt:lpstr>
      <vt:lpstr>Выдающиеся выпускники финансового университета при Правительстве Российской Федерации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Company>SmolFA.local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 Московского финансово-экономического вуза до Финансового университета при Правительстве Российской Федерации 1919-2019</dc:title>
  <dc:creator>Анна Д. Перегонцева</dc:creator>
  <cp:lastModifiedBy>Анна Д. Перегонцева</cp:lastModifiedBy>
  <cp:revision>58</cp:revision>
  <dcterms:created xsi:type="dcterms:W3CDTF">2019-01-10T12:08:01Z</dcterms:created>
  <dcterms:modified xsi:type="dcterms:W3CDTF">2019-01-18T07:42:25Z</dcterms:modified>
</cp:coreProperties>
</file>