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66" r:id="rId7"/>
    <p:sldId id="263" r:id="rId8"/>
    <p:sldId id="267" r:id="rId9"/>
    <p:sldId id="280" r:id="rId10"/>
    <p:sldId id="284" r:id="rId11"/>
    <p:sldId id="285" r:id="rId12"/>
    <p:sldId id="283" r:id="rId13"/>
    <p:sldId id="281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65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67.gif"/><Relationship Id="rId7" Type="http://schemas.openxmlformats.org/officeDocument/2006/relationships/image" Target="../media/image71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gif"/><Relationship Id="rId7" Type="http://schemas.openxmlformats.org/officeDocument/2006/relationships/image" Target="../media/image78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422" y="3643312"/>
            <a:ext cx="8144134" cy="1373070"/>
          </a:xfrm>
        </p:spPr>
        <p:txBody>
          <a:bodyPr/>
          <a:lstStyle/>
          <a:p>
            <a:r>
              <a:rPr lang="ru-RU" sz="80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Нобелевские</a:t>
            </a:r>
            <a:br>
              <a:rPr lang="ru-RU" sz="80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80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Лауреаты</a:t>
            </a:r>
            <a:br>
              <a:rPr lang="ru-RU" sz="80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80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 экономике </a:t>
            </a:r>
            <a:endParaRPr lang="ru-RU" sz="80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17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8771498" y="273734"/>
            <a:ext cx="1921902" cy="1473200"/>
          </a:xfrm>
          <a:prstGeom prst="wedgeEllipseCallout">
            <a:avLst>
              <a:gd name="adj1" fmla="val -63587"/>
              <a:gd name="adj2" fmla="val 819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развитие метода "затраты — выпуск" и за его применение к важным экономическим проблемам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1973г</a:t>
            </a:r>
            <a:r>
              <a:rPr lang="ru-RU" dirty="0" smtClean="0"/>
              <a:t>. по </a:t>
            </a:r>
            <a:r>
              <a:rPr lang="ru-RU" dirty="0" smtClean="0"/>
              <a:t>1976г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1937434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Василий Леонтьев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4696" y="3981681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Гуннар</a:t>
            </a:r>
            <a:r>
              <a:rPr lang="ru-RU" dirty="0"/>
              <a:t> </a:t>
            </a:r>
            <a:r>
              <a:rPr lang="ru-RU" dirty="0" err="1"/>
              <a:t>Мюрдаль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212198" y="273733"/>
            <a:ext cx="2506102" cy="2087097"/>
          </a:xfrm>
          <a:prstGeom prst="wedgeEllipseCallout">
            <a:avLst>
              <a:gd name="adj1" fmla="val -64601"/>
              <a:gd name="adj2" fmla="val -641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достижения в области анализа потребления, истории денежного обращения и разработки монетарной теории, а также за практический показ сложности политики экономической стабилизации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924476" y="2700181"/>
            <a:ext cx="1794418" cy="1527559"/>
          </a:xfrm>
          <a:prstGeom prst="wedgeEllipseCallout">
            <a:avLst>
              <a:gd name="adj1" fmla="val -62138"/>
              <a:gd name="adj2" fmla="val 129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теорию оптимального распределения ресурсов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334071" y="4738469"/>
            <a:ext cx="1790700" cy="1473200"/>
          </a:xfrm>
          <a:prstGeom prst="wedgeEllipseCallout">
            <a:avLst>
              <a:gd name="adj1" fmla="val -65006"/>
              <a:gd name="adj2" fmla="val -1767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теорию оптимального распределения ресурсов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4200" y="621166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Фридрих </a:t>
            </a:r>
            <a:r>
              <a:rPr lang="ru-RU" dirty="0" err="1"/>
              <a:t>Хайек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87316" y="6045200"/>
            <a:ext cx="148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Леонид </a:t>
            </a:r>
            <a:r>
              <a:rPr lang="ru-RU" dirty="0" smtClean="0"/>
              <a:t>Канторович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0785" y="3981681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Тьяллинг</a:t>
            </a:r>
            <a:r>
              <a:rPr lang="ru-RU" dirty="0"/>
              <a:t> </a:t>
            </a:r>
            <a:r>
              <a:rPr lang="ru-RU" dirty="0" err="1"/>
              <a:t>Купманс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76500" y="204235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Милтон </a:t>
            </a:r>
            <a:r>
              <a:rPr lang="ru-RU" dirty="0" err="1"/>
              <a:t>Фридмен</a:t>
            </a:r>
            <a:endParaRPr lang="ru-RU" dirty="0"/>
          </a:p>
        </p:txBody>
      </p:sp>
      <p:sp>
        <p:nvSpPr>
          <p:cNvPr id="32" name="Овальная выноска 31"/>
          <p:cNvSpPr/>
          <p:nvPr/>
        </p:nvSpPr>
        <p:spPr>
          <a:xfrm>
            <a:off x="9790498" y="2260599"/>
            <a:ext cx="2299902" cy="2121931"/>
          </a:xfrm>
          <a:prstGeom prst="wedgeEllipseCallout">
            <a:avLst>
              <a:gd name="adj1" fmla="val -62039"/>
              <a:gd name="adj2" fmla="val 323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основополагающие работы по теории денег и экономических колебаний и глубокий анализ взаимозависимости экономических, социальных и институциональных явлений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8" y="229315"/>
            <a:ext cx="1223402" cy="1631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47" y="2453449"/>
            <a:ext cx="1146175" cy="1528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62" y="4483100"/>
            <a:ext cx="1171575" cy="1562100"/>
          </a:xfrm>
          <a:prstGeom prst="rect">
            <a:avLst/>
          </a:prstGeom>
        </p:spPr>
      </p:pic>
      <p:sp>
        <p:nvSpPr>
          <p:cNvPr id="25" name="Овальная выноска 24"/>
          <p:cNvSpPr/>
          <p:nvPr/>
        </p:nvSpPr>
        <p:spPr>
          <a:xfrm>
            <a:off x="7490595" y="4688197"/>
            <a:ext cx="2669405" cy="1929081"/>
          </a:xfrm>
          <a:prstGeom prst="wedgeEllipseCallout">
            <a:avLst>
              <a:gd name="adj1" fmla="val -62039"/>
              <a:gd name="adj2" fmla="val -395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основополагающие работы по теории денег и экономических колебаний и глубокий анализ взаимозависимости экономических, социальных и институциональных явлений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42" y="4363881"/>
            <a:ext cx="1260989" cy="1681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7" y="2433765"/>
            <a:ext cx="1104900" cy="1473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94" y="374651"/>
            <a:ext cx="1081087" cy="14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8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8771498" y="273734"/>
            <a:ext cx="2112402" cy="1663700"/>
          </a:xfrm>
          <a:prstGeom prst="wedgeEllipseCallout">
            <a:avLst>
              <a:gd name="adj1" fmla="val -64188"/>
              <a:gd name="adj2" fmla="val 590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первопроходческий вклад в теорию международной торговли и международного движения капитала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1977г</a:t>
            </a:r>
            <a:r>
              <a:rPr lang="ru-RU" dirty="0" smtClean="0"/>
              <a:t>. по </a:t>
            </a:r>
            <a:r>
              <a:rPr lang="ru-RU" dirty="0" smtClean="0"/>
              <a:t>1980г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1937434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Бертиль</a:t>
            </a:r>
            <a:r>
              <a:rPr lang="ru-RU" dirty="0"/>
              <a:t> </a:t>
            </a:r>
            <a:r>
              <a:rPr lang="ru-RU" dirty="0" err="1"/>
              <a:t>Улин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4696" y="3981681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Джеймс </a:t>
            </a:r>
            <a:r>
              <a:rPr lang="ru-RU" dirty="0" err="1"/>
              <a:t>Мид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212198" y="273733"/>
            <a:ext cx="2291789" cy="1786015"/>
          </a:xfrm>
          <a:prstGeom prst="wedgeEllipseCallout">
            <a:avLst>
              <a:gd name="adj1" fmla="val -62384"/>
              <a:gd name="adj2" fmla="val 1408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создание экономических моделей и их применение к анализу колебаний экономики и экономической политики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334070" y="4738468"/>
            <a:ext cx="1906873" cy="1713131"/>
          </a:xfrm>
          <a:prstGeom prst="wedgeEllipseCallout">
            <a:avLst>
              <a:gd name="adj1" fmla="val -61010"/>
              <a:gd name="adj2" fmla="val -581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новаторские исследования процесса принятия решений в рамках экономических организаций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4200" y="621166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Герберт </a:t>
            </a:r>
            <a:r>
              <a:rPr lang="ru-RU" dirty="0" err="1"/>
              <a:t>Саймон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80331" y="6128433"/>
            <a:ext cx="148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Теодор Шульц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4449" y="3981681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Артур Льюис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23809" y="193709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Лоуренс Клейн</a:t>
            </a:r>
            <a:endParaRPr lang="ru-RU" dirty="0"/>
          </a:p>
        </p:txBody>
      </p:sp>
      <p:sp>
        <p:nvSpPr>
          <p:cNvPr id="25" name="Овальная выноска 24"/>
          <p:cNvSpPr/>
          <p:nvPr/>
        </p:nvSpPr>
        <p:spPr>
          <a:xfrm>
            <a:off x="7490596" y="4688197"/>
            <a:ext cx="2337104" cy="1763403"/>
          </a:xfrm>
          <a:prstGeom prst="wedgeEllipseCallout">
            <a:avLst>
              <a:gd name="adj1" fmla="val -62582"/>
              <a:gd name="adj2" fmla="val 397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новаторские исследования процесса принятия решений в рамках экономических организаций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61" y="256367"/>
            <a:ext cx="1146175" cy="1528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96" y="2521181"/>
            <a:ext cx="1095375" cy="1460500"/>
          </a:xfrm>
          <a:prstGeom prst="rect">
            <a:avLst/>
          </a:prstGeom>
        </p:spPr>
      </p:pic>
      <p:sp>
        <p:nvSpPr>
          <p:cNvPr id="23" name="Овальная выноска 22"/>
          <p:cNvSpPr/>
          <p:nvPr/>
        </p:nvSpPr>
        <p:spPr>
          <a:xfrm>
            <a:off x="9827699" y="2378166"/>
            <a:ext cx="2112402" cy="1663700"/>
          </a:xfrm>
          <a:prstGeom prst="wedgeEllipseCallout">
            <a:avLst>
              <a:gd name="adj1" fmla="val -64188"/>
              <a:gd name="adj2" fmla="val 971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первопроходческий вклад в теорию международной торговли и международного движения капитала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27" y="4518852"/>
            <a:ext cx="1269613" cy="16928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36" y="4495947"/>
            <a:ext cx="1260989" cy="16813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8" y="2467003"/>
            <a:ext cx="1139679" cy="1519571"/>
          </a:xfrm>
          <a:prstGeom prst="rect">
            <a:avLst/>
          </a:prstGeom>
        </p:spPr>
      </p:pic>
      <p:sp>
        <p:nvSpPr>
          <p:cNvPr id="27" name="Овальная выноска 26"/>
          <p:cNvSpPr/>
          <p:nvPr/>
        </p:nvSpPr>
        <p:spPr>
          <a:xfrm>
            <a:off x="1997438" y="2634844"/>
            <a:ext cx="2112039" cy="1729037"/>
          </a:xfrm>
          <a:prstGeom prst="wedgeEllipseCallout">
            <a:avLst>
              <a:gd name="adj1" fmla="val -61010"/>
              <a:gd name="adj2" fmla="val -581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новаторские исследования процесса принятия решений в рамках экономических организаций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7" y="273733"/>
            <a:ext cx="1238867" cy="16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5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8771498" y="273734"/>
            <a:ext cx="1752600" cy="1473200"/>
          </a:xfrm>
          <a:prstGeom prst="wedgeEllipseCallout">
            <a:avLst>
              <a:gd name="adj1" fmla="val -63587"/>
              <a:gd name="adj2" fmla="val 819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Исследование связей финансовых рынков с потреблением, занятостью, производством и ценами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1981г. по </a:t>
            </a:r>
            <a:r>
              <a:rPr lang="ru-RU" dirty="0" smtClean="0"/>
              <a:t>1986г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Тобин</a:t>
            </a:r>
            <a:r>
              <a:rPr lang="ru-RU" b="1" dirty="0"/>
              <a:t> Джеймс</a:t>
            </a:r>
            <a:endParaRPr lang="ru-RU" b="1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485338"/>
            <a:ext cx="1151498" cy="1535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30" y="2687637"/>
            <a:ext cx="1103968" cy="120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6300" y="3981682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Стиглер</a:t>
            </a:r>
            <a:r>
              <a:rPr lang="ru-RU" b="1" dirty="0"/>
              <a:t> </a:t>
            </a:r>
            <a:r>
              <a:rPr lang="ru-RU" b="1" dirty="0" smtClean="0"/>
              <a:t>Джордж</a:t>
            </a:r>
            <a:endParaRPr lang="ru-RU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7319449" y="4738469"/>
            <a:ext cx="1752600" cy="1473200"/>
          </a:xfrm>
          <a:prstGeom prst="wedgeEllipseCallout">
            <a:avLst>
              <a:gd name="adj1" fmla="val -62138"/>
              <a:gd name="adj2" fmla="val -301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Работы по теории общего экономического равновесия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4212198" y="273734"/>
            <a:ext cx="1752600" cy="1473200"/>
          </a:xfrm>
          <a:prstGeom prst="wedgeEllipseCallout">
            <a:avLst>
              <a:gd name="adj1" fmla="val -63587"/>
              <a:gd name="adj2" fmla="val 819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Работы по финансовой политике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1924476" y="2700182"/>
            <a:ext cx="1752600" cy="1473200"/>
          </a:xfrm>
          <a:prstGeom prst="wedgeEllipseCallout">
            <a:avLst>
              <a:gd name="adj1" fmla="val -62138"/>
              <a:gd name="adj2" fmla="val 129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Анализ поведения людей в отношении сбережений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00400" y="4738469"/>
            <a:ext cx="1790700" cy="1473200"/>
          </a:xfrm>
          <a:prstGeom prst="wedgeEllipseCallout">
            <a:avLst>
              <a:gd name="adj1" fmla="val -63587"/>
              <a:gd name="adj2" fmla="val -646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Создание </a:t>
            </a:r>
            <a:r>
              <a:rPr lang="ru-RU" sz="1100" dirty="0">
                <a:solidFill>
                  <a:srgbClr val="002060"/>
                </a:solidFill>
              </a:rPr>
              <a:t>системы национальных счетов, статистического </a:t>
            </a:r>
            <a:r>
              <a:rPr lang="ru-RU" sz="1100" dirty="0" smtClean="0">
                <a:solidFill>
                  <a:srgbClr val="002060"/>
                </a:solidFill>
              </a:rPr>
              <a:t>измерения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0014503" y="2700182"/>
            <a:ext cx="1904021" cy="1473200"/>
          </a:xfrm>
          <a:prstGeom prst="wedgeEllipseCallout">
            <a:avLst>
              <a:gd name="adj1" fmla="val -62253"/>
              <a:gd name="adj2" fmla="val -991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Изучение промышленных структур, функционирования рынков, роли государственного регулирования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4200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Жерар </a:t>
            </a:r>
            <a:r>
              <a:rPr lang="ru-RU" dirty="0" err="1"/>
              <a:t>Дебре</a:t>
            </a:r>
            <a:r>
              <a:rPr lang="ru-RU" dirty="0"/>
              <a:t>̈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4516966"/>
            <a:ext cx="1146175" cy="15282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2057" y="621166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Ричард Стоун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52" y="4516966"/>
            <a:ext cx="1146910" cy="15292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8" y="2565399"/>
            <a:ext cx="1085850" cy="1447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9195" y="4013199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Франко Модильяни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77" y="430241"/>
            <a:ext cx="1173045" cy="15640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20449" y="200442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Джеймс Бьюкенен</a:t>
            </a:r>
          </a:p>
        </p:txBody>
      </p:sp>
    </p:spTree>
    <p:extLst>
      <p:ext uri="{BB962C8B-B14F-4D97-AF65-F5344CB8AC3E}">
        <p14:creationId xmlns:p14="http://schemas.microsoft.com/office/powerpoint/2010/main" val="392630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8520065" y="248893"/>
            <a:ext cx="1752600" cy="1473200"/>
          </a:xfrm>
          <a:prstGeom prst="wedgeEllipseCallout">
            <a:avLst>
              <a:gd name="adj1" fmla="val -65761"/>
              <a:gd name="adj2" fmla="val 43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теорию экономического роста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1987г</a:t>
            </a:r>
            <a:r>
              <a:rPr lang="ru-RU" dirty="0" smtClean="0"/>
              <a:t>. по 1990г.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</a:t>
            </a:r>
            <a:r>
              <a:rPr lang="ru-RU" dirty="0" err="1"/>
              <a:t>Солоу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0065" y="3968064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Морис Алле</a:t>
            </a:r>
            <a:endParaRPr lang="ru-RU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7319448" y="4738468"/>
            <a:ext cx="1837251" cy="1516405"/>
          </a:xfrm>
          <a:prstGeom prst="wedgeEllipseCallout">
            <a:avLst>
              <a:gd name="adj1" fmla="val -60756"/>
              <a:gd name="adj2" fmla="val -2479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его разъяснения в основах теории вероятностей и анализ одновременных экономических структур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00400" y="4738469"/>
            <a:ext cx="1790700" cy="1473200"/>
          </a:xfrm>
          <a:prstGeom prst="wedgeEllipseCallout">
            <a:avLst>
              <a:gd name="adj1" fmla="val -63587"/>
              <a:gd name="adj2" fmla="val -646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теорию формирования цены финансовых активов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0014503" y="2700182"/>
            <a:ext cx="1904021" cy="1473200"/>
          </a:xfrm>
          <a:prstGeom prst="wedgeEllipseCallout">
            <a:avLst>
              <a:gd name="adj1" fmla="val -64254"/>
              <a:gd name="adj2" fmla="val -301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его новаторский вклад в теорию рынков и эффективного использования ресурсов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4200" y="607196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Трюгве</a:t>
            </a:r>
            <a:r>
              <a:rPr lang="ru-RU" dirty="0"/>
              <a:t> </a:t>
            </a:r>
            <a:r>
              <a:rPr lang="ru-RU" dirty="0" err="1" smtClean="0"/>
              <a:t>Хаавельм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22057" y="621166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Гарри </a:t>
            </a:r>
            <a:r>
              <a:rPr lang="ru-RU" dirty="0" err="1"/>
              <a:t>Марковиц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9195" y="4013199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Мертон Миллер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0449" y="200442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Уильям Шарп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366931"/>
            <a:ext cx="1133475" cy="1511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03" y="2327585"/>
            <a:ext cx="1260989" cy="16813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52" y="4267883"/>
            <a:ext cx="1190625" cy="1587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1" y="4543734"/>
            <a:ext cx="1146175" cy="15282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6" y="2260536"/>
            <a:ext cx="1311275" cy="17483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9" y="366931"/>
            <a:ext cx="1174054" cy="1565405"/>
          </a:xfrm>
          <a:prstGeom prst="rect">
            <a:avLst/>
          </a:prstGeom>
        </p:spPr>
      </p:pic>
      <p:sp>
        <p:nvSpPr>
          <p:cNvPr id="27" name="Овальная выноска 26"/>
          <p:cNvSpPr/>
          <p:nvPr/>
        </p:nvSpPr>
        <p:spPr>
          <a:xfrm>
            <a:off x="2001925" y="2690839"/>
            <a:ext cx="1790700" cy="1473200"/>
          </a:xfrm>
          <a:prstGeom prst="wedgeEllipseCallout">
            <a:avLst>
              <a:gd name="adj1" fmla="val -63587"/>
              <a:gd name="adj2" fmla="val -646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теорию формирования цены финансовых активов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4248150" y="355600"/>
            <a:ext cx="1790700" cy="1473200"/>
          </a:xfrm>
          <a:prstGeom prst="wedgeEllipseCallout">
            <a:avLst>
              <a:gd name="adj1" fmla="val -67133"/>
              <a:gd name="adj2" fmla="val 905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теорию формирования цены финансовых активов 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7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8839343" y="204943"/>
            <a:ext cx="2787184" cy="1774514"/>
          </a:xfrm>
          <a:prstGeom prst="wedgeEllipseCallout">
            <a:avLst>
              <a:gd name="adj1" fmla="val -65761"/>
              <a:gd name="adj2" fmla="val 43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открытие и иллюстрацию важности </a:t>
            </a:r>
            <a:r>
              <a:rPr lang="ru-RU" sz="1100" i="1" dirty="0" err="1">
                <a:solidFill>
                  <a:srgbClr val="002060"/>
                </a:solidFill>
              </a:rPr>
              <a:t>трансакционных</a:t>
            </a:r>
            <a:r>
              <a:rPr lang="ru-RU" sz="1100" i="1" dirty="0">
                <a:solidFill>
                  <a:srgbClr val="002060"/>
                </a:solidFill>
              </a:rPr>
              <a:t> издержек и прав собственности для институциональных структур и функционирования экономики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1991г. по </a:t>
            </a:r>
            <a:r>
              <a:rPr lang="ru-RU" dirty="0" smtClean="0"/>
              <a:t>1993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Рональд </a:t>
            </a:r>
            <a:r>
              <a:rPr lang="ru-RU" dirty="0" err="1"/>
              <a:t>Коуз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9351" y="5860364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Гэри Беккер</a:t>
            </a:r>
            <a:endParaRPr lang="ru-RU" b="1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9449030" y="3948266"/>
            <a:ext cx="2177497" cy="1747682"/>
          </a:xfrm>
          <a:prstGeom prst="wedgeEllipseCallout">
            <a:avLst>
              <a:gd name="adj1" fmla="val -64254"/>
              <a:gd name="adj2" fmla="val -301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широкого круга проблем человеческого поведения и реагирования, не ограничивающегося только рыночным поведением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895" y="5676151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Фогель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6895" y="202340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Дуглас </a:t>
            </a:r>
            <a:r>
              <a:rPr lang="ru-RU" dirty="0" err="1"/>
              <a:t>Норт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2972111" y="4222748"/>
            <a:ext cx="2829924" cy="2099734"/>
          </a:xfrm>
          <a:prstGeom prst="wedgeEllipseCallout">
            <a:avLst>
              <a:gd name="adj1" fmla="val -63587"/>
              <a:gd name="adj2" fmla="val -646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новое исследование экономической истории с помощью экономической теории и количественных методов для объяснения экономических и институциональных изменений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77" y="251541"/>
            <a:ext cx="1260989" cy="1681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968064"/>
            <a:ext cx="1281065" cy="1708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6" y="3771151"/>
            <a:ext cx="1428750" cy="1905000"/>
          </a:xfrm>
          <a:prstGeom prst="rect">
            <a:avLst/>
          </a:prstGeom>
        </p:spPr>
      </p:pic>
      <p:sp>
        <p:nvSpPr>
          <p:cNvPr id="25" name="Овальная выноска 24"/>
          <p:cNvSpPr/>
          <p:nvPr/>
        </p:nvSpPr>
        <p:spPr>
          <a:xfrm>
            <a:off x="3143490" y="204943"/>
            <a:ext cx="2829924" cy="2099734"/>
          </a:xfrm>
          <a:prstGeom prst="wedgeEllipseCallout">
            <a:avLst>
              <a:gd name="adj1" fmla="val -63587"/>
              <a:gd name="adj2" fmla="val -646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новое исследование экономической истории с помощью экономической теории и количественных методов для объяснения экономических и институциональных изменений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14" y="251541"/>
            <a:ext cx="1295937" cy="17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0"/>
            <a:ext cx="1832536" cy="1513480"/>
          </a:xfrm>
          <a:prstGeom prst="wedgeEllipseCallout">
            <a:avLst>
              <a:gd name="adj1" fmla="val -70612"/>
              <a:gd name="adj2" fmla="val 630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равновесия в теории </a:t>
            </a:r>
            <a:r>
              <a:rPr lang="ru-RU" sz="1100" i="1" dirty="0" err="1">
                <a:solidFill>
                  <a:srgbClr val="002060"/>
                </a:solidFill>
              </a:rPr>
              <a:t>некоалиционных</a:t>
            </a:r>
            <a:r>
              <a:rPr lang="ru-RU" sz="1100" i="1" dirty="0">
                <a:solidFill>
                  <a:srgbClr val="002060"/>
                </a:solidFill>
              </a:rPr>
              <a:t> игр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264025" y="2644633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1994г</a:t>
            </a:r>
            <a:r>
              <a:rPr lang="ru-RU" dirty="0" smtClean="0"/>
              <a:t>. по </a:t>
            </a:r>
            <a:r>
              <a:rPr lang="ru-RU" dirty="0" smtClean="0"/>
              <a:t>1996г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Джон </a:t>
            </a:r>
            <a:r>
              <a:rPr lang="ru-RU" dirty="0" err="1"/>
              <a:t>Харсаньи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0065" y="3968064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Джон </a:t>
            </a:r>
            <a:r>
              <a:rPr lang="ru-RU" dirty="0" err="1"/>
              <a:t>Нэш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200400" y="4738468"/>
            <a:ext cx="2374900" cy="1865531"/>
          </a:xfrm>
          <a:prstGeom prst="wedgeEllipseCallout">
            <a:avLst>
              <a:gd name="adj1" fmla="val -61983"/>
              <a:gd name="adj2" fmla="val 374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развитие и применение гипотезы рациональных ожиданий, трансформацию макроэкономического анализа и углубление понимания экономической политики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3725" y="621166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Райнхард</a:t>
            </a:r>
            <a:r>
              <a:rPr lang="ru-RU" dirty="0"/>
              <a:t> </a:t>
            </a:r>
            <a:r>
              <a:rPr lang="ru-RU" dirty="0" err="1"/>
              <a:t>Зелтен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30200" y="6211567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Лукас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9195" y="4013199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Джеймс </a:t>
            </a:r>
            <a:r>
              <a:rPr lang="ru-RU" dirty="0" err="1"/>
              <a:t>Миррлис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380494" y="201325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Уильям </a:t>
            </a:r>
            <a:r>
              <a:rPr lang="ru-RU" dirty="0" err="1"/>
              <a:t>Викри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2001924" y="2690839"/>
            <a:ext cx="2066325" cy="1512050"/>
          </a:xfrm>
          <a:prstGeom prst="wedgeEllipseCallout">
            <a:avLst>
              <a:gd name="adj1" fmla="val -63587"/>
              <a:gd name="adj2" fmla="val -982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фундаментальный вклад в экономическую теорию стимулов и асимметричной информации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49" y="99420"/>
            <a:ext cx="1428750" cy="1905000"/>
          </a:xfrm>
          <a:prstGeom prst="rect">
            <a:avLst/>
          </a:prstGeom>
        </p:spPr>
      </p:pic>
      <p:sp>
        <p:nvSpPr>
          <p:cNvPr id="23" name="Овальная выноска 22"/>
          <p:cNvSpPr/>
          <p:nvPr/>
        </p:nvSpPr>
        <p:spPr>
          <a:xfrm>
            <a:off x="7658468" y="4645181"/>
            <a:ext cx="1832536" cy="1513480"/>
          </a:xfrm>
          <a:prstGeom prst="wedgeEllipseCallout">
            <a:avLst>
              <a:gd name="adj1" fmla="val -74077"/>
              <a:gd name="adj2" fmla="val 4626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равновесия в теории </a:t>
            </a:r>
            <a:r>
              <a:rPr lang="ru-RU" sz="1100" i="1" dirty="0" err="1">
                <a:solidFill>
                  <a:srgbClr val="002060"/>
                </a:solidFill>
              </a:rPr>
              <a:t>некоалиционных</a:t>
            </a:r>
            <a:r>
              <a:rPr lang="ru-RU" sz="1100" i="1" dirty="0">
                <a:solidFill>
                  <a:srgbClr val="002060"/>
                </a:solidFill>
              </a:rPr>
              <a:t> игр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0170832" y="2690839"/>
            <a:ext cx="1832536" cy="1513480"/>
          </a:xfrm>
          <a:prstGeom prst="wedgeEllipseCallout">
            <a:avLst>
              <a:gd name="adj1" fmla="val -65068"/>
              <a:gd name="adj2" fmla="val -124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равновесия в теории </a:t>
            </a:r>
            <a:r>
              <a:rPr lang="ru-RU" sz="1100" i="1" dirty="0" err="1">
                <a:solidFill>
                  <a:srgbClr val="002060"/>
                </a:solidFill>
              </a:rPr>
              <a:t>некоалиционных</a:t>
            </a:r>
            <a:r>
              <a:rPr lang="ru-RU" sz="1100" i="1" dirty="0">
                <a:solidFill>
                  <a:srgbClr val="002060"/>
                </a:solidFill>
              </a:rPr>
              <a:t> игр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30" y="2502178"/>
            <a:ext cx="1076325" cy="1435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4" y="4410294"/>
            <a:ext cx="1311275" cy="1748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39" y="4559004"/>
            <a:ext cx="1239422" cy="16525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" y="2650751"/>
            <a:ext cx="1071515" cy="14286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68" y="113831"/>
            <a:ext cx="1430407" cy="1907209"/>
          </a:xfrm>
          <a:prstGeom prst="rect">
            <a:avLst/>
          </a:prstGeom>
        </p:spPr>
      </p:pic>
      <p:sp>
        <p:nvSpPr>
          <p:cNvPr id="29" name="Овальная выноска 28"/>
          <p:cNvSpPr/>
          <p:nvPr/>
        </p:nvSpPr>
        <p:spPr>
          <a:xfrm>
            <a:off x="4165600" y="315320"/>
            <a:ext cx="2066325" cy="1512050"/>
          </a:xfrm>
          <a:prstGeom prst="wedgeEllipseCallout">
            <a:avLst>
              <a:gd name="adj1" fmla="val -62972"/>
              <a:gd name="adj2" fmla="val 613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фундаментальный вклад в экономическую теорию стимулов и асимметричной информации 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0"/>
            <a:ext cx="1832536" cy="1513480"/>
          </a:xfrm>
          <a:prstGeom prst="wedgeEllipseCallout">
            <a:avLst>
              <a:gd name="adj1" fmla="val -71998"/>
              <a:gd name="adj2" fmla="val 882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их метод оценки производных финансовых инструментов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1997г</a:t>
            </a:r>
            <a:r>
              <a:rPr lang="ru-RU" dirty="0" smtClean="0"/>
              <a:t>. по </a:t>
            </a:r>
            <a:r>
              <a:rPr lang="ru-RU" dirty="0" smtClean="0"/>
              <a:t>200</a:t>
            </a:r>
            <a:r>
              <a:rPr lang="ru-RU" dirty="0" smtClean="0"/>
              <a:t>0г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Мертон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0065" y="3968064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Майрон</a:t>
            </a:r>
            <a:r>
              <a:rPr lang="ru-RU" dirty="0"/>
              <a:t> </a:t>
            </a:r>
            <a:r>
              <a:rPr lang="ru-RU" dirty="0" err="1"/>
              <a:t>Шоулз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200400" y="4738468"/>
            <a:ext cx="2374900" cy="1865531"/>
          </a:xfrm>
          <a:prstGeom prst="wedgeEllipseCallout">
            <a:avLst>
              <a:gd name="adj1" fmla="val -59844"/>
              <a:gd name="adj2" fmla="val -578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монетарной и фискальной политики при различных обменных курсах и за анализ оптимальных валютных зон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3725" y="621166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Амартия</a:t>
            </a:r>
            <a:r>
              <a:rPr lang="ru-RU" dirty="0"/>
              <a:t> Сен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30200" y="6211567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</a:t>
            </a:r>
            <a:r>
              <a:rPr lang="ru-RU" dirty="0" err="1"/>
              <a:t>Манделл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9195" y="4013199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Джеймс </a:t>
            </a:r>
            <a:r>
              <a:rPr lang="ru-RU" dirty="0" err="1"/>
              <a:t>Хекмен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380494" y="201325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Дениел</a:t>
            </a:r>
            <a:r>
              <a:rPr lang="ru-RU" dirty="0"/>
              <a:t> </a:t>
            </a:r>
            <a:r>
              <a:rPr lang="ru-RU" dirty="0" err="1"/>
              <a:t>Макфадден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2001924" y="2690839"/>
            <a:ext cx="2066325" cy="1512050"/>
          </a:xfrm>
          <a:prstGeom prst="wedgeEllipseCallout">
            <a:avLst>
              <a:gd name="adj1" fmla="val -63587"/>
              <a:gd name="adj2" fmla="val -982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развитие теории и методов анализа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7658468" y="4645181"/>
            <a:ext cx="1832536" cy="1513480"/>
          </a:xfrm>
          <a:prstGeom prst="wedgeEllipseCallout">
            <a:avLst>
              <a:gd name="adj1" fmla="val -73384"/>
              <a:gd name="adj2" fmla="val 43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его вклад в экономику благосостояния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17" y="332746"/>
            <a:ext cx="1267996" cy="1690661"/>
          </a:xfrm>
          <a:prstGeom prst="rect">
            <a:avLst/>
          </a:prstGeom>
        </p:spPr>
      </p:pic>
      <p:sp>
        <p:nvSpPr>
          <p:cNvPr id="22" name="Овальная выноска 21"/>
          <p:cNvSpPr/>
          <p:nvPr/>
        </p:nvSpPr>
        <p:spPr>
          <a:xfrm>
            <a:off x="10171355" y="2659583"/>
            <a:ext cx="1832536" cy="1513480"/>
          </a:xfrm>
          <a:prstGeom prst="wedgeEllipseCallout">
            <a:avLst>
              <a:gd name="adj1" fmla="val -69919"/>
              <a:gd name="adj2" fmla="val -292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их метод оценки производных финансовых инструментов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66" y="2366432"/>
            <a:ext cx="1235075" cy="16467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11" y="4436744"/>
            <a:ext cx="1291438" cy="1721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2" y="4577447"/>
            <a:ext cx="1236710" cy="16489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9" y="2461162"/>
            <a:ext cx="1207061" cy="16094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08" y="291335"/>
            <a:ext cx="1267996" cy="1690661"/>
          </a:xfrm>
          <a:prstGeom prst="rect">
            <a:avLst/>
          </a:prstGeom>
        </p:spPr>
      </p:pic>
      <p:sp>
        <p:nvSpPr>
          <p:cNvPr id="28" name="Овальная выноска 27"/>
          <p:cNvSpPr/>
          <p:nvPr/>
        </p:nvSpPr>
        <p:spPr>
          <a:xfrm>
            <a:off x="4165600" y="422051"/>
            <a:ext cx="2066325" cy="1512050"/>
          </a:xfrm>
          <a:prstGeom prst="wedgeEllipseCallout">
            <a:avLst>
              <a:gd name="adj1" fmla="val -62358"/>
              <a:gd name="adj2" fmla="val 865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развитие теории и методов анализа 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0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0"/>
            <a:ext cx="1832536" cy="1513480"/>
          </a:xfrm>
          <a:prstGeom prst="wedgeEllipseCallout">
            <a:avLst>
              <a:gd name="adj1" fmla="val -71998"/>
              <a:gd name="adj2" fmla="val 882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рынков с асимметричной информацией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2001</a:t>
            </a:r>
            <a:r>
              <a:rPr lang="ru-RU" dirty="0" smtClean="0"/>
              <a:t>г</a:t>
            </a:r>
            <a:r>
              <a:rPr lang="ru-RU" dirty="0" smtClean="0"/>
              <a:t>. по </a:t>
            </a:r>
            <a:r>
              <a:rPr lang="ru-RU" dirty="0" smtClean="0"/>
              <a:t>2002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Джордж </a:t>
            </a:r>
            <a:r>
              <a:rPr lang="ru-RU" dirty="0" err="1"/>
              <a:t>Акерлоф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0065" y="3968064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Майкл </a:t>
            </a:r>
            <a:r>
              <a:rPr lang="ru-RU" dirty="0" err="1"/>
              <a:t>Спенс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844451" y="4177683"/>
            <a:ext cx="2374900" cy="1865531"/>
          </a:xfrm>
          <a:prstGeom prst="wedgeEllipseCallout">
            <a:avLst>
              <a:gd name="adj1" fmla="val -66796"/>
              <a:gd name="adj2" fmla="val -1395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в области принятия решений и механизмов альтернативных рынков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6603" y="608893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Джозеф </a:t>
            </a:r>
            <a:r>
              <a:rPr lang="ru-RU" dirty="0" err="1"/>
              <a:t>Стиглиц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0542" y="56979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Дениел</a:t>
            </a:r>
            <a:r>
              <a:rPr lang="ru-RU" dirty="0"/>
              <a:t> </a:t>
            </a:r>
            <a:r>
              <a:rPr lang="ru-RU" dirty="0" err="1"/>
              <a:t>Канеман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90527" y="2669738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Вернон</a:t>
            </a:r>
            <a:r>
              <a:rPr lang="ru-RU" dirty="0"/>
              <a:t> Смит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9" y="286097"/>
            <a:ext cx="1291438" cy="1721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90" y="2240909"/>
            <a:ext cx="1283822" cy="1711762"/>
          </a:xfrm>
          <a:prstGeom prst="rect">
            <a:avLst/>
          </a:prstGeom>
        </p:spPr>
      </p:pic>
      <p:sp>
        <p:nvSpPr>
          <p:cNvPr id="25" name="Овальная выноска 24"/>
          <p:cNvSpPr/>
          <p:nvPr/>
        </p:nvSpPr>
        <p:spPr>
          <a:xfrm>
            <a:off x="9095814" y="4644841"/>
            <a:ext cx="1832536" cy="1513480"/>
          </a:xfrm>
          <a:prstGeom prst="wedgeEllipseCallout">
            <a:avLst>
              <a:gd name="adj1" fmla="val -75463"/>
              <a:gd name="adj2" fmla="val 431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рынков с асимметричной информацией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9" name="Овальная выноска 28"/>
          <p:cNvSpPr/>
          <p:nvPr/>
        </p:nvSpPr>
        <p:spPr>
          <a:xfrm>
            <a:off x="10359464" y="2350627"/>
            <a:ext cx="1832536" cy="1513480"/>
          </a:xfrm>
          <a:prstGeom prst="wedgeEllipseCallout">
            <a:avLst>
              <a:gd name="adj1" fmla="val -71998"/>
              <a:gd name="adj2" fmla="val 882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рынков с асимметричной информацией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7" y="4230332"/>
            <a:ext cx="1320173" cy="1760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8" y="3712532"/>
            <a:ext cx="1352794" cy="1803725"/>
          </a:xfrm>
          <a:prstGeom prst="rect">
            <a:avLst/>
          </a:prstGeom>
        </p:spPr>
      </p:pic>
      <p:sp>
        <p:nvSpPr>
          <p:cNvPr id="30" name="Овальная выноска 29"/>
          <p:cNvSpPr/>
          <p:nvPr/>
        </p:nvSpPr>
        <p:spPr>
          <a:xfrm>
            <a:off x="2780078" y="590643"/>
            <a:ext cx="2374900" cy="1865531"/>
          </a:xfrm>
          <a:prstGeom prst="wedgeEllipseCallout">
            <a:avLst>
              <a:gd name="adj1" fmla="val -66261"/>
              <a:gd name="adj2" fmla="val 851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в области принятия решений и механизмов альтернативных рынков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7" y="590643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0"/>
            <a:ext cx="2670736" cy="2021480"/>
          </a:xfrm>
          <a:prstGeom prst="wedgeEllipseCallout">
            <a:avLst>
              <a:gd name="adj1" fmla="val -71998"/>
              <a:gd name="adj2" fmla="val -5628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разработку метода анализа временных рядов в экономике на основе математической модели с </a:t>
            </a:r>
            <a:r>
              <a:rPr lang="ru-RU" sz="1100" i="1" dirty="0" err="1">
                <a:solidFill>
                  <a:srgbClr val="002060"/>
                </a:solidFill>
              </a:rPr>
              <a:t>авторегрессионной</a:t>
            </a:r>
            <a:r>
              <a:rPr lang="ru-RU" sz="1100" i="1" dirty="0">
                <a:solidFill>
                  <a:srgbClr val="002060"/>
                </a:solidFill>
              </a:rPr>
              <a:t> условной </a:t>
            </a:r>
            <a:r>
              <a:rPr lang="ru-RU" sz="1100" i="1" dirty="0" err="1">
                <a:solidFill>
                  <a:srgbClr val="002060"/>
                </a:solidFill>
              </a:rPr>
              <a:t>гетероскедастичностью</a:t>
            </a:r>
            <a:r>
              <a:rPr lang="ru-RU" sz="1100" i="1" dirty="0">
                <a:solidFill>
                  <a:srgbClr val="002060"/>
                </a:solidFill>
              </a:rPr>
              <a:t> (ARCH)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2003г</a:t>
            </a:r>
            <a:r>
              <a:rPr lang="ru-RU" dirty="0" smtClean="0"/>
              <a:t>. по </a:t>
            </a:r>
            <a:r>
              <a:rPr lang="ru-RU" dirty="0" smtClean="0"/>
              <a:t>2005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53751" y="1885343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</a:t>
            </a:r>
            <a:r>
              <a:rPr lang="ru-RU" dirty="0" err="1"/>
              <a:t>Ингл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2906" y="1885499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Томас Шеллинг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798105" y="315320"/>
            <a:ext cx="2374900" cy="1865531"/>
          </a:xfrm>
          <a:prstGeom prst="wedgeEllipseCallout">
            <a:avLst>
              <a:gd name="adj1" fmla="val -59844"/>
              <a:gd name="adj2" fmla="val -578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углубление нашего понимания сути конфликта и сотрудничества путем анализа теории игр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925" y="621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Финн </a:t>
            </a:r>
            <a:r>
              <a:rPr lang="ru-RU" dirty="0" err="1"/>
              <a:t>Кидланд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30200" y="6211567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Эдвард Прескотт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9195" y="4013199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</a:t>
            </a:r>
            <a:r>
              <a:rPr lang="ru-RU" dirty="0" err="1"/>
              <a:t>Ауманн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012345" y="409213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Клайв</a:t>
            </a:r>
            <a:r>
              <a:rPr lang="ru-RU" dirty="0"/>
              <a:t> </a:t>
            </a:r>
            <a:r>
              <a:rPr lang="ru-RU" dirty="0" err="1"/>
              <a:t>Грэнджер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2001924" y="2690839"/>
            <a:ext cx="2066325" cy="1512050"/>
          </a:xfrm>
          <a:prstGeom prst="wedgeEllipseCallout">
            <a:avLst>
              <a:gd name="adj1" fmla="val -63587"/>
              <a:gd name="adj2" fmla="val -982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углубление нашего понимания сути конфликта и сотрудничества путем анализа теории игр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8096996" y="4914493"/>
            <a:ext cx="2342404" cy="1579312"/>
          </a:xfrm>
          <a:prstGeom prst="wedgeEllipseCallout">
            <a:avLst>
              <a:gd name="adj1" fmla="val -73926"/>
              <a:gd name="adj2" fmla="val -2369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их вклад в изучение влияния фактора времени на экономическую политику и за исследования движущих сил деловых циклов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53" y="190266"/>
            <a:ext cx="1267996" cy="1690661"/>
          </a:xfrm>
          <a:prstGeom prst="rect">
            <a:avLst/>
          </a:prstGeom>
        </p:spPr>
      </p:pic>
      <p:sp>
        <p:nvSpPr>
          <p:cNvPr id="25" name="Овальная выноска 24"/>
          <p:cNvSpPr/>
          <p:nvPr/>
        </p:nvSpPr>
        <p:spPr>
          <a:xfrm>
            <a:off x="9914964" y="2607916"/>
            <a:ext cx="2252260" cy="1677896"/>
          </a:xfrm>
          <a:prstGeom prst="wedgeEllipseCallout">
            <a:avLst>
              <a:gd name="adj1" fmla="val -68615"/>
              <a:gd name="adj2" fmla="val -1010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разработку метода </a:t>
            </a:r>
            <a:r>
              <a:rPr lang="ru-RU" sz="1100" i="1" dirty="0" err="1">
                <a:solidFill>
                  <a:srgbClr val="002060"/>
                </a:solidFill>
              </a:rPr>
              <a:t>коинтеграции</a:t>
            </a:r>
            <a:r>
              <a:rPr lang="ru-RU" sz="1100" i="1" dirty="0">
                <a:solidFill>
                  <a:srgbClr val="002060"/>
                </a:solidFill>
              </a:rPr>
              <a:t> для анализа временных рядов в экономике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49" y="2465928"/>
            <a:ext cx="1267996" cy="1690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28" y="4415302"/>
            <a:ext cx="1330188" cy="1773584"/>
          </a:xfrm>
          <a:prstGeom prst="rect">
            <a:avLst/>
          </a:prstGeom>
        </p:spPr>
      </p:pic>
      <p:sp>
        <p:nvSpPr>
          <p:cNvPr id="29" name="Овальная выноска 28"/>
          <p:cNvSpPr/>
          <p:nvPr/>
        </p:nvSpPr>
        <p:spPr>
          <a:xfrm>
            <a:off x="3531992" y="4914493"/>
            <a:ext cx="2342404" cy="1579312"/>
          </a:xfrm>
          <a:prstGeom prst="wedgeEllipseCallout">
            <a:avLst>
              <a:gd name="adj1" fmla="val -69589"/>
              <a:gd name="adj2" fmla="val -1967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их вклад в изучение влияния фактора времени на экономическую политику и за исследования движущих сил деловых циклов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36" y="4520906"/>
            <a:ext cx="1267996" cy="1690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9" y="2336800"/>
            <a:ext cx="1283822" cy="1711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61" y="154847"/>
            <a:ext cx="1267996" cy="16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1"/>
            <a:ext cx="2683436" cy="1386480"/>
          </a:xfrm>
          <a:prstGeom prst="wedgeEllipseCallout">
            <a:avLst>
              <a:gd name="adj1" fmla="val -70105"/>
              <a:gd name="adj2" fmla="val 1086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</a:t>
            </a:r>
            <a:r>
              <a:rPr lang="ru-RU" sz="1100" i="1" dirty="0" err="1">
                <a:solidFill>
                  <a:srgbClr val="002060"/>
                </a:solidFill>
              </a:rPr>
              <a:t>межвременного</a:t>
            </a:r>
            <a:r>
              <a:rPr lang="ru-RU" sz="1100" i="1" dirty="0">
                <a:solidFill>
                  <a:srgbClr val="002060"/>
                </a:solidFill>
              </a:rPr>
              <a:t> обмена в макроэкономической политике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2006г</a:t>
            </a:r>
            <a:r>
              <a:rPr lang="ru-RU" dirty="0" smtClean="0"/>
              <a:t>. по </a:t>
            </a:r>
            <a:r>
              <a:rPr lang="ru-RU" dirty="0" smtClean="0"/>
              <a:t>2009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53751" y="1885343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Эдмунд </a:t>
            </a:r>
            <a:r>
              <a:rPr lang="ru-RU" dirty="0" err="1"/>
              <a:t>Фелпс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539" y="3920236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Элинор Остром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798105" y="315320"/>
            <a:ext cx="2031195" cy="1386481"/>
          </a:xfrm>
          <a:prstGeom prst="wedgeEllipseCallout">
            <a:avLst>
              <a:gd name="adj1" fmla="val -84854"/>
              <a:gd name="adj2" fmla="val 1986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в области экономической организации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0351" y="618511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Эрик </a:t>
            </a:r>
            <a:r>
              <a:rPr lang="ru-RU" dirty="0" err="1"/>
              <a:t>Мескин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78255" y="6211669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Роджер </a:t>
            </a:r>
            <a:r>
              <a:rPr lang="ru-RU" dirty="0" err="1"/>
              <a:t>Майерсон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6077" y="6211668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 </a:t>
            </a:r>
            <a:r>
              <a:rPr lang="ru-RU" dirty="0" err="1"/>
              <a:t>Кругман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139173" y="392023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Леонид Гурвич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1985207" y="4738467"/>
            <a:ext cx="1839609" cy="1377422"/>
          </a:xfrm>
          <a:prstGeom prst="wedgeEllipseCallout">
            <a:avLst>
              <a:gd name="adj1" fmla="val -69110"/>
              <a:gd name="adj2" fmla="val 15069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структуры торговли и размещения экономической активности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9847194" y="4836450"/>
            <a:ext cx="2139204" cy="1305789"/>
          </a:xfrm>
          <a:prstGeom prst="wedgeEllipseCallout">
            <a:avLst>
              <a:gd name="adj1" fmla="val -86551"/>
              <a:gd name="adj2" fmla="val -338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создание основ теории оптимальных механизмов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0041964" y="2416933"/>
            <a:ext cx="2150036" cy="1240184"/>
          </a:xfrm>
          <a:prstGeom prst="wedgeEllipseCallout">
            <a:avLst>
              <a:gd name="adj1" fmla="val -69797"/>
              <a:gd name="adj2" fmla="val 1140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создание основ теории оптимальных механизмов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53" y="267299"/>
            <a:ext cx="1267996" cy="1690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77" y="2217339"/>
            <a:ext cx="1267996" cy="1690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51" y="4566567"/>
            <a:ext cx="1176327" cy="1568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66" y="4597612"/>
            <a:ext cx="1190625" cy="1587500"/>
          </a:xfrm>
          <a:prstGeom prst="rect">
            <a:avLst/>
          </a:prstGeom>
        </p:spPr>
      </p:pic>
      <p:sp>
        <p:nvSpPr>
          <p:cNvPr id="28" name="Овальная выноска 27"/>
          <p:cNvSpPr/>
          <p:nvPr/>
        </p:nvSpPr>
        <p:spPr>
          <a:xfrm>
            <a:off x="5587647" y="4738467"/>
            <a:ext cx="2139204" cy="1305789"/>
          </a:xfrm>
          <a:prstGeom prst="wedgeEllipseCallout">
            <a:avLst>
              <a:gd name="adj1" fmla="val -68147"/>
              <a:gd name="adj2" fmla="val 12178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создание основ теории оптимальных механизмов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4701194"/>
            <a:ext cx="1155851" cy="15411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8" y="2394518"/>
            <a:ext cx="1135112" cy="1513482"/>
          </a:xfrm>
          <a:prstGeom prst="rect">
            <a:avLst/>
          </a:prstGeom>
        </p:spPr>
      </p:pic>
      <p:sp>
        <p:nvSpPr>
          <p:cNvPr id="30" name="Овальная выноска 29"/>
          <p:cNvSpPr/>
          <p:nvPr/>
        </p:nvSpPr>
        <p:spPr>
          <a:xfrm>
            <a:off x="2096859" y="2538896"/>
            <a:ext cx="1763437" cy="1313333"/>
          </a:xfrm>
          <a:prstGeom prst="wedgeEllipseCallout">
            <a:avLst>
              <a:gd name="adj1" fmla="val -69921"/>
              <a:gd name="adj2" fmla="val 5359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в области экономической организации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9550" y="1894173"/>
            <a:ext cx="150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Оливер Уильямсон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93" y="279956"/>
            <a:ext cx="1222728" cy="1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1" y="215900"/>
            <a:ext cx="50545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 всём мне хочется дойти </a:t>
            </a:r>
            <a:endParaRPr lang="ru-RU" sz="2800" dirty="0" smtClean="0"/>
          </a:p>
          <a:p>
            <a:r>
              <a:rPr lang="ru-RU" sz="2800" dirty="0" smtClean="0"/>
              <a:t>До </a:t>
            </a:r>
            <a:r>
              <a:rPr lang="ru-RU" sz="2800" dirty="0"/>
              <a:t>самой сути.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работе, в поисках пути,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сердечной смуте. </a:t>
            </a:r>
            <a:endParaRPr lang="ru-RU" sz="2800" dirty="0" smtClean="0"/>
          </a:p>
          <a:p>
            <a:r>
              <a:rPr lang="ru-RU" sz="2800" dirty="0" smtClean="0"/>
              <a:t>До </a:t>
            </a:r>
            <a:r>
              <a:rPr lang="ru-RU" sz="2800" dirty="0"/>
              <a:t>сущности прошедших дней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До </a:t>
            </a:r>
            <a:r>
              <a:rPr lang="ru-RU" sz="2800" dirty="0"/>
              <a:t>их причины. </a:t>
            </a:r>
            <a:endParaRPr lang="ru-RU" sz="2800" dirty="0" smtClean="0"/>
          </a:p>
          <a:p>
            <a:r>
              <a:rPr lang="ru-RU" sz="2800" dirty="0" smtClean="0"/>
              <a:t>До </a:t>
            </a:r>
            <a:r>
              <a:rPr lang="ru-RU" sz="2800" dirty="0"/>
              <a:t>оснований, до корней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До </a:t>
            </a:r>
            <a:r>
              <a:rPr lang="ru-RU" sz="2800" dirty="0"/>
              <a:t>сердцевины. </a:t>
            </a:r>
            <a:endParaRPr lang="ru-RU" sz="2800" dirty="0" smtClean="0"/>
          </a:p>
          <a:p>
            <a:r>
              <a:rPr lang="ru-RU" sz="2800" dirty="0" smtClean="0"/>
              <a:t>Всё </a:t>
            </a:r>
            <a:r>
              <a:rPr lang="ru-RU" sz="2800" dirty="0"/>
              <a:t>время схватывая нить </a:t>
            </a:r>
            <a:endParaRPr lang="ru-RU" sz="2800" dirty="0" smtClean="0"/>
          </a:p>
          <a:p>
            <a:r>
              <a:rPr lang="ru-RU" sz="2800" dirty="0" smtClean="0"/>
              <a:t>Судеб, событий</a:t>
            </a:r>
          </a:p>
          <a:p>
            <a:r>
              <a:rPr lang="ru-RU" sz="2800" dirty="0" smtClean="0"/>
              <a:t>Жить</a:t>
            </a:r>
            <a:r>
              <a:rPr lang="ru-RU" sz="2800" dirty="0"/>
              <a:t>, думать, чувствовать, любить, </a:t>
            </a:r>
            <a:endParaRPr lang="ru-RU" sz="2800" dirty="0" smtClean="0"/>
          </a:p>
          <a:p>
            <a:r>
              <a:rPr lang="ru-RU" sz="2800" dirty="0" smtClean="0"/>
              <a:t>Свершать </a:t>
            </a:r>
            <a:r>
              <a:rPr lang="ru-RU" sz="2800" dirty="0"/>
              <a:t>открытия.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968397"/>
            <a:ext cx="6880625" cy="437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9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1"/>
            <a:ext cx="2683436" cy="1386480"/>
          </a:xfrm>
          <a:prstGeom prst="wedgeEllipseCallout">
            <a:avLst>
              <a:gd name="adj1" fmla="val -70105"/>
              <a:gd name="adj2" fmla="val 1086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рынков с моделями поиска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2010г</a:t>
            </a:r>
            <a:r>
              <a:rPr lang="ru-RU" dirty="0" smtClean="0"/>
              <a:t>. по </a:t>
            </a:r>
            <a:r>
              <a:rPr lang="ru-RU" dirty="0" smtClean="0"/>
              <a:t>2012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53751" y="1885343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Дэйл</a:t>
            </a:r>
            <a:r>
              <a:rPr lang="ru-RU" dirty="0"/>
              <a:t> </a:t>
            </a:r>
            <a:r>
              <a:rPr lang="ru-RU" dirty="0" err="1"/>
              <a:t>Мортенсен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800" y="3965137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Ллойд Шепли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798105" y="315320"/>
            <a:ext cx="2031195" cy="1386481"/>
          </a:xfrm>
          <a:prstGeom prst="wedgeEllipseCallout">
            <a:avLst>
              <a:gd name="adj1" fmla="val -85479"/>
              <a:gd name="adj2" fmla="val 1803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теорию стабильного распределения и практики устройства рынков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0351" y="6185112"/>
            <a:ext cx="186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Кристофер </a:t>
            </a:r>
            <a:r>
              <a:rPr lang="ru-RU" dirty="0" err="1"/>
              <a:t>Писсаридес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78255" y="6211669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Томас Сарджент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6077" y="6211668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Кристофер </a:t>
            </a:r>
            <a:r>
              <a:rPr lang="ru-RU" dirty="0" err="1"/>
              <a:t>Симс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07728" y="397754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Питер </a:t>
            </a:r>
            <a:r>
              <a:rPr lang="ru-RU" dirty="0" err="1"/>
              <a:t>Даймонд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1985207" y="4738467"/>
            <a:ext cx="1839609" cy="1377422"/>
          </a:xfrm>
          <a:prstGeom prst="wedgeEllipseCallout">
            <a:avLst>
              <a:gd name="adj1" fmla="val -69110"/>
              <a:gd name="adj2" fmla="val 15069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эмпирические исследования причин и ожиданий в макроэкономике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9847194" y="4836450"/>
            <a:ext cx="2139204" cy="1305789"/>
          </a:xfrm>
          <a:prstGeom prst="wedgeEllipseCallout">
            <a:avLst>
              <a:gd name="adj1" fmla="val -72896"/>
              <a:gd name="adj2" fmla="val 7316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рынков с моделями поиска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0041964" y="2416933"/>
            <a:ext cx="2150036" cy="1240184"/>
          </a:xfrm>
          <a:prstGeom prst="wedgeEllipseCallout">
            <a:avLst>
              <a:gd name="adj1" fmla="val -69797"/>
              <a:gd name="adj2" fmla="val 1857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исследования рынков с моделями поиска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5587647" y="4738467"/>
            <a:ext cx="2139204" cy="1305789"/>
          </a:xfrm>
          <a:prstGeom prst="wedgeEllipseCallout">
            <a:avLst>
              <a:gd name="adj1" fmla="val -68147"/>
              <a:gd name="adj2" fmla="val 12178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эмпирические исследования причин и ожиданий в макроэкономике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>
            <a:off x="2096859" y="2538896"/>
            <a:ext cx="1763437" cy="1313333"/>
          </a:xfrm>
          <a:prstGeom prst="wedgeEllipseCallout">
            <a:avLst>
              <a:gd name="adj1" fmla="val -81444"/>
              <a:gd name="adj2" fmla="val 5359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теорию стабильного распределения и практики устройства рынков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9550" y="1894173"/>
            <a:ext cx="150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Элвин</a:t>
            </a:r>
            <a:r>
              <a:rPr lang="ru-RU" dirty="0"/>
              <a:t> Рот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209829"/>
            <a:ext cx="1222728" cy="163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51" y="2440841"/>
            <a:ext cx="1152525" cy="1536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5" y="4611468"/>
            <a:ext cx="1200150" cy="16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47" y="4649568"/>
            <a:ext cx="1143000" cy="15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0" y="4727344"/>
            <a:ext cx="1143000" cy="152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8" y="2590800"/>
            <a:ext cx="1095375" cy="14605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61" y="209829"/>
            <a:ext cx="127635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7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9013264" y="315321"/>
            <a:ext cx="2683436" cy="1386480"/>
          </a:xfrm>
          <a:prstGeom prst="wedgeEllipseCallout">
            <a:avLst>
              <a:gd name="adj1" fmla="val -71525"/>
              <a:gd name="adj2" fmla="val 1544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работы, которые касаются эмпирического анализа цен на активы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</a:t>
            </a:r>
            <a:r>
              <a:rPr lang="ru-RU" dirty="0" smtClean="0"/>
              <a:t>2013г</a:t>
            </a:r>
            <a:r>
              <a:rPr lang="ru-RU" dirty="0" smtClean="0"/>
              <a:t>. по </a:t>
            </a:r>
            <a:r>
              <a:rPr lang="ru-RU" dirty="0" smtClean="0"/>
              <a:t>2016</a:t>
            </a:r>
            <a:r>
              <a:rPr lang="ru-RU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53751" y="1885343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Юджин Фама</a:t>
            </a:r>
            <a:endParaRPr lang="ru-RU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800" y="3965137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Оливер </a:t>
            </a:r>
            <a:r>
              <a:rPr lang="ru-RU" dirty="0" err="1"/>
              <a:t>Харт</a:t>
            </a:r>
            <a:endParaRPr lang="ru-RU" b="1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798105" y="315320"/>
            <a:ext cx="2031195" cy="1386481"/>
          </a:xfrm>
          <a:prstGeom prst="wedgeEllipseCallout">
            <a:avLst>
              <a:gd name="adj1" fmla="val -85479"/>
              <a:gd name="adj2" fmla="val 18032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развитие теории контрактов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0351" y="6185112"/>
            <a:ext cx="186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Роберт Шиллер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78255" y="6211669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Жан Тироль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6077" y="6211668"/>
            <a:ext cx="138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Энгус</a:t>
            </a:r>
            <a:r>
              <a:rPr lang="ru-RU" dirty="0"/>
              <a:t> </a:t>
            </a:r>
            <a:r>
              <a:rPr lang="ru-RU" dirty="0" err="1"/>
              <a:t>Дитон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07728" y="397754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Ларс Питер </a:t>
            </a:r>
            <a:r>
              <a:rPr lang="ru-RU" dirty="0" err="1"/>
              <a:t>Хансен</a:t>
            </a:r>
            <a:endParaRPr lang="ru-RU" dirty="0"/>
          </a:p>
        </p:txBody>
      </p:sp>
      <p:sp>
        <p:nvSpPr>
          <p:cNvPr id="27" name="Овальная выноска 26"/>
          <p:cNvSpPr/>
          <p:nvPr/>
        </p:nvSpPr>
        <p:spPr>
          <a:xfrm>
            <a:off x="1985207" y="4738467"/>
            <a:ext cx="1839609" cy="1377422"/>
          </a:xfrm>
          <a:prstGeom prst="wedgeEllipseCallout">
            <a:avLst>
              <a:gd name="adj1" fmla="val -69110"/>
              <a:gd name="adj2" fmla="val 15069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проблем потребления, бедности и социального обеспечения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9847194" y="4836450"/>
            <a:ext cx="2139204" cy="1305789"/>
          </a:xfrm>
          <a:prstGeom prst="wedgeEllipseCallout">
            <a:avLst>
              <a:gd name="adj1" fmla="val -66959"/>
              <a:gd name="adj2" fmla="val 1509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работы, которые касаются эмпирического анализа цен на активы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10041964" y="2416933"/>
            <a:ext cx="2150036" cy="1240184"/>
          </a:xfrm>
          <a:prstGeom prst="wedgeEllipseCallout">
            <a:avLst>
              <a:gd name="adj1" fmla="val -68025"/>
              <a:gd name="adj2" fmla="val 27789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работы, которые касаются эмпирического анализа цен на активы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8" name="Овальная выноска 27"/>
          <p:cNvSpPr/>
          <p:nvPr/>
        </p:nvSpPr>
        <p:spPr>
          <a:xfrm>
            <a:off x="5587647" y="4738467"/>
            <a:ext cx="2139204" cy="1305789"/>
          </a:xfrm>
          <a:prstGeom prst="wedgeEllipseCallout">
            <a:avLst>
              <a:gd name="adj1" fmla="val -65179"/>
              <a:gd name="adj2" fmla="val 25794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анализ власти рынка и ее регуляции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30" name="Овальная выноска 29"/>
          <p:cNvSpPr/>
          <p:nvPr/>
        </p:nvSpPr>
        <p:spPr>
          <a:xfrm>
            <a:off x="2096859" y="2538896"/>
            <a:ext cx="1763437" cy="1313333"/>
          </a:xfrm>
          <a:prstGeom prst="wedgeEllipseCallout">
            <a:avLst>
              <a:gd name="adj1" fmla="val -76403"/>
              <a:gd name="adj2" fmla="val 1309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вклад в развитие теории контрактов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6834" y="1880699"/>
            <a:ext cx="150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Бенгт</a:t>
            </a:r>
            <a:r>
              <a:rPr lang="ru-RU" dirty="0"/>
              <a:t> </a:t>
            </a:r>
            <a:r>
              <a:rPr lang="ru-RU" dirty="0" err="1"/>
              <a:t>Хольмстрём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63" y="227510"/>
            <a:ext cx="1171575" cy="1562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64" y="2380410"/>
            <a:ext cx="1222728" cy="163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47" y="4686512"/>
            <a:ext cx="1123950" cy="1498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29" y="4611468"/>
            <a:ext cx="1258326" cy="16777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6" y="4635200"/>
            <a:ext cx="1222728" cy="16303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5" y="2377341"/>
            <a:ext cx="1200150" cy="1600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27" y="227510"/>
            <a:ext cx="116205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698500" y="749300"/>
            <a:ext cx="4013200" cy="5283200"/>
          </a:xfrm>
          <a:prstGeom prst="vertic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Лауреатом по экономике за 2017г.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 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Талер</a:t>
            </a:r>
          </a:p>
          <a:p>
            <a:pPr algn="ctr"/>
            <a:endParaRPr lang="ru-RU" sz="2400" b="1" i="1" dirty="0">
              <a:solidFill>
                <a:srgbClr val="002060"/>
              </a:solidFill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вклад в исследование поведенческой экономики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4" y="749300"/>
            <a:ext cx="39147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85900" y="4279900"/>
            <a:ext cx="8763000" cy="24257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Объявлены лауреаты Нобелевской премии по экономике 2018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Лауреатами стали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Нордхаус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Ромерс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формулировкой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учет глобального изменения климата в долгосрочном макроэкономическом анализе»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учет технологических инноваций в долгосрочном макроэкономическом анализе»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4572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4" y="3791634"/>
            <a:ext cx="4229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Нордхаус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99" y="-25400"/>
            <a:ext cx="2397786" cy="368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9142" y="3725217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Ромер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192000" cy="6925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600" y="295818"/>
            <a:ext cx="561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4800" y="2625692"/>
            <a:ext cx="157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4700" y="4867974"/>
            <a:ext cx="351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1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400" cy="684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94122" y="2019300"/>
            <a:ext cx="6458177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Ежегодная награда носит название в честь шведского инженера, промышленника и </a:t>
            </a:r>
            <a:r>
              <a:rPr lang="ru-RU" dirty="0" smtClean="0"/>
              <a:t>изобретателя Альфреда </a:t>
            </a:r>
            <a:r>
              <a:rPr lang="ru-RU" dirty="0" err="1" smtClean="0"/>
              <a:t>Бернхарда</a:t>
            </a:r>
            <a:r>
              <a:rPr lang="ru-RU" dirty="0" smtClean="0"/>
              <a:t> Нобеля. Кроме </a:t>
            </a:r>
            <a:r>
              <a:rPr lang="ru-RU" dirty="0"/>
              <a:t>того, ему принадлежит фонд, из которого выделяются деньги для </a:t>
            </a:r>
            <a:r>
              <a:rPr lang="ru-RU" dirty="0" smtClean="0"/>
              <a:t>ее проведения</a:t>
            </a:r>
            <a:r>
              <a:rPr lang="ru-RU" dirty="0"/>
              <a:t>. История Нобелевской премии начинается в двадцатом веке. С 1901 года специальная комиссия определяет победителей в таких категориях как физика, медицина и физиология, химия, литература и защита мира. В 1969 году к списку была добавлена </a:t>
            </a:r>
            <a:r>
              <a:rPr lang="ru-RU" dirty="0" smtClean="0"/>
              <a:t>экономика.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10820400" cy="1080938"/>
          </a:xfrm>
        </p:spPr>
        <p:txBody>
          <a:bodyPr>
            <a:normAutofit/>
          </a:bodyPr>
          <a:lstStyle/>
          <a:p>
            <a:r>
              <a:rPr lang="ru-RU" b="1" i="1" dirty="0"/>
              <a:t>История Нобелевской премии очень интересна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68500"/>
            <a:ext cx="6261099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Она связана с очень мрачным инцидентом в жизни ее учредителя. Как известно, Альфред Нобель был изобретателем динамита. Когда в 1889 его брат Людвиг умер, журналист одной из газет перепутал и указал в некрологе Альфреда. Текст называл его торговцем смертью. Альфред Нобель ужаснулся от перспективы остаться в памяти человечества в подобном качестве. Он принялся думать о том, что можно оставить после себя, и сочинил особое завещание.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32" y="2300223"/>
            <a:ext cx="5293868" cy="397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1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7759700" y="4394200"/>
            <a:ext cx="3848100" cy="23495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конец 2008 года премией было награждено 62 экономиста.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600075" y="4394200"/>
            <a:ext cx="3848100" cy="23495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Данная премия не является наследием Альфреда </a:t>
            </a:r>
            <a:r>
              <a:rPr lang="ru-RU" dirty="0" smtClean="0"/>
              <a:t>Нобеля.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7823200" y="342900"/>
            <a:ext cx="3848100" cy="23495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Учреждена Банком Швеции в память Альфреда </a:t>
            </a:r>
            <a:r>
              <a:rPr lang="ru-RU" dirty="0" smtClean="0"/>
              <a:t>Нобеля.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600075" y="342900"/>
            <a:ext cx="3848100" cy="23495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Премия учреждена в 1969 </a:t>
            </a:r>
            <a:r>
              <a:rPr lang="ru-RU" dirty="0" smtClean="0"/>
              <a:t>году.</a:t>
            </a:r>
            <a:endParaRPr lang="ru-RU" dirty="0"/>
          </a:p>
        </p:txBody>
      </p:sp>
      <p:sp>
        <p:nvSpPr>
          <p:cNvPr id="2" name="Облако 1"/>
          <p:cNvSpPr/>
          <p:nvPr/>
        </p:nvSpPr>
        <p:spPr>
          <a:xfrm>
            <a:off x="3911600" y="2266950"/>
            <a:ext cx="3848100" cy="2349500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Является самой престижной премией в области </a:t>
            </a:r>
            <a:r>
              <a:rPr lang="ru-RU" dirty="0" smtClean="0"/>
              <a:t>экономики.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конечная звезда 2"/>
          <p:cNvSpPr/>
          <p:nvPr/>
        </p:nvSpPr>
        <p:spPr>
          <a:xfrm>
            <a:off x="541337" y="1657350"/>
            <a:ext cx="3222625" cy="314325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Церемония вручения премии проходит в Стокгольме 10 декабря каждого </a:t>
            </a:r>
            <a:r>
              <a:rPr lang="ru-RU" dirty="0" smtClean="0"/>
              <a:t>года.</a:t>
            </a:r>
            <a:endParaRPr lang="ru-RU" dirty="0"/>
          </a:p>
        </p:txBody>
      </p:sp>
      <p:sp>
        <p:nvSpPr>
          <p:cNvPr id="8" name="6-конечная звезда 7"/>
          <p:cNvSpPr/>
          <p:nvPr/>
        </p:nvSpPr>
        <p:spPr>
          <a:xfrm>
            <a:off x="3878261" y="3486150"/>
            <a:ext cx="3222625" cy="314325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3878262" y="0"/>
            <a:ext cx="3222625" cy="314325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Лауреат Нобелевской премии по экономике объявляется 12 </a:t>
            </a:r>
            <a:r>
              <a:rPr lang="ru-RU" dirty="0" smtClean="0"/>
              <a:t>октября.</a:t>
            </a:r>
            <a:endParaRPr lang="ru-RU" dirty="0"/>
          </a:p>
        </p:txBody>
      </p:sp>
      <p:sp>
        <p:nvSpPr>
          <p:cNvPr id="10" name="6-конечная звезда 9"/>
          <p:cNvSpPr/>
          <p:nvPr/>
        </p:nvSpPr>
        <p:spPr>
          <a:xfrm>
            <a:off x="7215185" y="1657350"/>
            <a:ext cx="3222625" cy="3143250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 лауреата требуется выступление с «Нобелевской мемориальной лекцией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84673" y="3765113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Данная лекция публикуется Нобелевским фондом в особом томе вместе с лекциями Нобелевских лауреатов по другим наукам.</a:t>
            </a:r>
          </a:p>
        </p:txBody>
      </p:sp>
    </p:spTree>
    <p:extLst>
      <p:ext uri="{BB962C8B-B14F-4D97-AF65-F5344CB8AC3E}">
        <p14:creationId xmlns:p14="http://schemas.microsoft.com/office/powerpoint/2010/main" val="27486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389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606545"/>
            <a:ext cx="5732048" cy="425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Блок-схема: перфолента 1"/>
          <p:cNvSpPr/>
          <p:nvPr/>
        </p:nvSpPr>
        <p:spPr>
          <a:xfrm>
            <a:off x="0" y="-82550"/>
            <a:ext cx="7404100" cy="351790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Начиная с 1969 года по настоящее время </a:t>
            </a:r>
            <a:r>
              <a:rPr lang="ru-RU" sz="2400" b="1" i="1" dirty="0" smtClean="0">
                <a:solidFill>
                  <a:srgbClr val="002060"/>
                </a:solidFill>
              </a:rPr>
              <a:t>Нобелевская </a:t>
            </a:r>
            <a:r>
              <a:rPr lang="ru-RU" sz="2400" b="1" i="1" dirty="0">
                <a:solidFill>
                  <a:srgbClr val="002060"/>
                </a:solidFill>
              </a:rPr>
              <a:t>премия по экономике присуждалась 49 раз. Ее лауреатами становились 79 ученых-экономистов.</a:t>
            </a:r>
          </a:p>
        </p:txBody>
      </p:sp>
    </p:spTree>
    <p:extLst>
      <p:ext uri="{BB962C8B-B14F-4D97-AF65-F5344CB8AC3E}">
        <p14:creationId xmlns:p14="http://schemas.microsoft.com/office/powerpoint/2010/main" val="20579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8771498" y="273734"/>
            <a:ext cx="1921902" cy="1473200"/>
          </a:xfrm>
          <a:prstGeom prst="wedgeEllipseCallout">
            <a:avLst>
              <a:gd name="adj1" fmla="val -63587"/>
              <a:gd name="adj2" fmla="val 819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создание и применение динамических моделей к анализу экономических процессов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4165600" y="2527300"/>
            <a:ext cx="2819400" cy="1524000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Лауреаты по экономике с 1969г. по </a:t>
            </a:r>
            <a:r>
              <a:rPr lang="ru-RU" dirty="0" smtClean="0"/>
              <a:t>1972г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4649" y="2023407"/>
            <a:ext cx="13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Тинберген</a:t>
            </a:r>
            <a:r>
              <a:rPr lang="ru-RU" dirty="0"/>
              <a:t> Ян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6300" y="3981682"/>
            <a:ext cx="115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Рагнар</a:t>
            </a:r>
            <a:r>
              <a:rPr lang="ru-RU" dirty="0"/>
              <a:t> </a:t>
            </a:r>
            <a:r>
              <a:rPr lang="ru-RU" dirty="0" err="1"/>
              <a:t>Фриш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8037898" y="4715916"/>
            <a:ext cx="1752600" cy="1473200"/>
          </a:xfrm>
          <a:prstGeom prst="wedgeEllipseCallout">
            <a:avLst>
              <a:gd name="adj1" fmla="val -62138"/>
              <a:gd name="adj2" fmla="val -3017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научную работу, развившую статическую и динамическую экономическую теорию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212198" y="273734"/>
            <a:ext cx="1807602" cy="1542366"/>
          </a:xfrm>
          <a:prstGeom prst="wedgeEllipseCallout">
            <a:avLst>
              <a:gd name="adj1" fmla="val -63587"/>
              <a:gd name="adj2" fmla="val 8190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новаторский вклад в общую теорию равновесия и теорию благосостояния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924476" y="2700181"/>
            <a:ext cx="1794418" cy="1527559"/>
          </a:xfrm>
          <a:prstGeom prst="wedgeEllipseCallout">
            <a:avLst>
              <a:gd name="adj1" fmla="val -62138"/>
              <a:gd name="adj2" fmla="val 1293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новаторский вклад в общую теорию равновесия и теорию благосостояния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00400" y="4738469"/>
            <a:ext cx="1790700" cy="1473200"/>
          </a:xfrm>
          <a:prstGeom prst="wedgeEllipseCallout">
            <a:avLst>
              <a:gd name="adj1" fmla="val -63587"/>
              <a:gd name="adj2" fmla="val -646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эмпирически обоснованное толкование экономического роста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4200" y="621166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Самуэльсон</a:t>
            </a:r>
            <a:r>
              <a:rPr lang="ru-RU" b="1" dirty="0"/>
              <a:t> Пол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2057" y="621166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Кузнец </a:t>
            </a:r>
            <a:r>
              <a:rPr lang="ru-RU" b="1" dirty="0" err="1"/>
              <a:t>Саймон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9195" y="4013199"/>
            <a:ext cx="13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Джон </a:t>
            </a:r>
            <a:r>
              <a:rPr lang="ru-RU" dirty="0" err="1" smtClean="0"/>
              <a:t>Хикс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76500" y="204235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Кеннет </a:t>
            </a:r>
            <a:r>
              <a:rPr lang="ru-RU" dirty="0" err="1"/>
              <a:t>Эрроу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61" y="430241"/>
            <a:ext cx="1231088" cy="16701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04" y="2551812"/>
            <a:ext cx="1361188" cy="14749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83" y="4693364"/>
            <a:ext cx="1893933" cy="15183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33" y="4634678"/>
            <a:ext cx="1126017" cy="1635673"/>
          </a:xfrm>
          <a:prstGeom prst="rect">
            <a:avLst/>
          </a:prstGeom>
        </p:spPr>
      </p:pic>
      <p:sp>
        <p:nvSpPr>
          <p:cNvPr id="32" name="Овальная выноска 31"/>
          <p:cNvSpPr/>
          <p:nvPr/>
        </p:nvSpPr>
        <p:spPr>
          <a:xfrm>
            <a:off x="10041498" y="2578100"/>
            <a:ext cx="1921902" cy="1473200"/>
          </a:xfrm>
          <a:prstGeom prst="wedgeEllipseCallout">
            <a:avLst>
              <a:gd name="adj1" fmla="val -64248"/>
              <a:gd name="adj2" fmla="val -2155"/>
            </a:avLst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</a:rPr>
              <a:t>За создание и применение динамических моделей к анализу экономических процессов 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0" y="2259516"/>
            <a:ext cx="1325452" cy="17672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37352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166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C81BAC803D78478F83A6085F4B8D13" ma:contentTypeVersion="1" ma:contentTypeDescription="Создание документа." ma:contentTypeScope="" ma:versionID="04bd84a0151ddd77ed1df00cda5f77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ABB7A3-6E01-4C98-BA46-42726B8E3CDE}"/>
</file>

<file path=customXml/itemProps2.xml><?xml version="1.0" encoding="utf-8"?>
<ds:datastoreItem xmlns:ds="http://schemas.openxmlformats.org/officeDocument/2006/customXml" ds:itemID="{6105BE32-9C8A-4691-8B48-09375F4DB8FC}"/>
</file>

<file path=customXml/itemProps3.xml><?xml version="1.0" encoding="utf-8"?>
<ds:datastoreItem xmlns:ds="http://schemas.openxmlformats.org/officeDocument/2006/customXml" ds:itemID="{68C980D8-2954-43FF-BA49-43ACD3B18ADB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475</TotalTime>
  <Words>1421</Words>
  <Application>Microsoft Office PowerPoint</Application>
  <PresentationFormat>Широкоэкранный</PresentationFormat>
  <Paragraphs>207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Batang</vt:lpstr>
      <vt:lpstr>Arial</vt:lpstr>
      <vt:lpstr>Times New Roman</vt:lpstr>
      <vt:lpstr>Trebuchet MS</vt:lpstr>
      <vt:lpstr>Берлин</vt:lpstr>
      <vt:lpstr>Нобелевские Лауреаты По экономике </vt:lpstr>
      <vt:lpstr>Презентация PowerPoint</vt:lpstr>
      <vt:lpstr>Презентация PowerPoint</vt:lpstr>
      <vt:lpstr>История Нобелевской премии очень интересна.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SmolFA.local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Нобелевские Лауреаты По экономике</dc:title>
  <dc:creator>Анна Д. Перегонцева</dc:creator>
  <cp:lastModifiedBy>Анна Д. Перегонцева</cp:lastModifiedBy>
  <cp:revision>49</cp:revision>
  <dcterms:created xsi:type="dcterms:W3CDTF">2018-11-15T12:05:42Z</dcterms:created>
  <dcterms:modified xsi:type="dcterms:W3CDTF">2018-11-17T09:47:23Z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0x010100F2C81BAC803D78478F83A6085F4B8D13</vt:lpwstr>
  </property>
</Properties>
</file>