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8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3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6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8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7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2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60648-4A9F-4F55-86DC-E4F93B30F5D0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91F-3275-4868-97D7-D8F22E1F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6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67240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Пермский филиал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«Помогаем старшим»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Транспортный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налог 2021: сколько платить, когда и кому положены льготы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912768" cy="302433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кафедрой «Экономика, финансы 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бухгалтерский учёт»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проекта М.И. Аитова</a:t>
            </a:r>
          </a:p>
          <a:p>
            <a:pPr algn="r"/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Пермь, 2021</a:t>
            </a:r>
          </a:p>
          <a:p>
            <a:pPr algn="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0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каком случае по указанным видам транспорта пенсионер может получить льготу?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одном — если в региональном НПА предусмотрены налоговые бонусы в виде полного или частичного освобождения от транспортного налога.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Существует также группа транспортных средств, по которым транспортный налог не уплачивается вообще. Такое освобождение от налога льготой не считается (п. 2 ст. 358 НК РФ).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96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НК РФ (Статья 21) налогоплательщики имеют право: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получать по месту своего учета от налоговых органов бесплатную информацию (в том числе в письменной форме) о действующих налогах и сборах, законодательстве о налогах и сборах и принятых в соответствии с ним нормативных правовых актах, порядке исчисления и уплаты налогов и сборов, правах и обязанностях налогоплательщиков, полномочиях налоговых органов и их должностных лиц, а также получать формы налоговых деклараций (расчетов) и разъяснения о порядке их заполнения;	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получать от Министерства финансов Российской Федерации письменные разъяснения по вопросам применения законодательства Российской Федерации о налогах и сборах, от финансовых органов субъектов Российской Федерации и муниципальных образований - по вопросам применения соответственно законодательства субъектов Российской Федерации о налогах и сборах и нормативных правовых актов муниципальных образований о местных налогах и сборах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использовать налоговые льготы при наличии оснований и в порядке, установленном законодательством о налогах и сборах;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0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имеет льготы по транспортному налогу в 2020 - 2021 годах?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Льготы по транспортному налогу — это способ законно сэкономить на его уплате.  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Транспортный налог (ТН)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— налог региональный, поэтому НК РФ задает только общие рамки налогообложения. Особенности же уплаты могут устанавливать органы власти субъекта РФ своими законами. В том числе они вправе вводить налоговые льготы по транспортному налогу и определять основания для их использования налогоплательщиками — об этом прямо сказано в ст. 356 НК РФ.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для того, чтобы выяснить, кто имеет льготы на транспортный налог, нужно обратиться к закону соответствующего региона, найти который можно на сайте ФНС. Но для начала стоит установить, является ли транспортное средство объектом обложения ТН.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17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освобожден от уплаты транспортного налога по НК РФ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Согласно п. 1 ст. 358 НК РФ, объектом налогообложения ТН признаются автомобили, мотоциклы, мотороллеры, автобусы и другие самоходные машины и механизмы на пневматическом и гусеничном ходу, а также самолеты, вертолеты, теплоходы, яхты, парусные суда, катера, снегоходы, мотосани, моторные лодки, гидроциклы, несамоходные (буксируемые) и другие водные и воздушные транспортные средства, зарегистрированные в установленном порядке.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п. 2 ст. 358 НК РФ приведен перечень ТС, которые не являются объектом налогообложения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Соответственно, их владельцы имеют право на освобождение от транспортного налога. В числе таких объектов: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	автомобили легковые, специально оборудованные для использования инвалидами, а также с мощностью двигателя до 100 лошадиных сил (73,55 кВт), полученные (приобретенные) через органы соцзащиты;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	пассажирские и грузовые морские, речные и воздушные суда, которыми владеют перевозчики;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	тракторы, самоходные комбайны всех марок, специальные автомашины сельхозпроизводителей;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•	транспортные средства, находящиеся в розыске, а также ТС, розыск которых прекращен, с месяца начала розыска и до месяца его возврата лицу, на которое оно зарегистрировано. Факты угона (кражи), возврата транспортного средства подтверждаются документом, выдаваемым уполномоченным органом, или сведениями, полученными налоговыми органами в соответствии со ст. 85 НК РФ.</a:t>
            </a:r>
          </a:p>
          <a:p>
            <a:pPr marL="0" indent="0" algn="just">
              <a:buNone/>
            </a:pPr>
            <a:endParaRPr lang="ru-RU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9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освобождается от уплаты транспортного налога региональными законами?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Льготы по транспортному налогу регион может вводить как для физических лиц, так и для организаций. В основном они имеют социальную направленность, и к льготникам обычно относят инвалидов, пенсионеров, участников войны, лиц, имеющих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госнаграды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т. п.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Льготы могут быть предоставлены как в виде полного освобождения от налога, так и в виде снижения ставки.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99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какие льготы пенсионеры могут рассчитывать по региональному законодательству?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налоговых льгот для пенсионеров по транспортному налогу входит в компетенцию региональных властей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Какие льготы пенсионерам на транспортный налог существуют в разных регионах нашей страны?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Регионы по-разному подходят к предоставлению льгот пенсионерам по транспортному налогу. При анализе региональных НПА можно отметить следующие подходы: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•	Пенсионеры уплачивают часть налога на ТС определенного вида, ограниченной мощности (Карачаево-Черкесская Республика, Республика Карелия и др.).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•	Пенсионерам не предоставляют льготы (Республика Адыгея, Башкортостан, Волгоградская, Калужская, Воронежская области и др.).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В отдельных регионах льготы предоставляются только на легковые автомобили отечественного производства или условием для получения льготы является длительность периода, в течение которого транспортное средство было зарегистрировано на пенсионера (например, не менее трех лет).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Большинство регионов льготы пенсионерам по транспортному налогу предоставляют только в отношении одного транспортного средства.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	Узнать, какие льготы есть в вашем регионе, можно с помощью 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специального сервиса на сайте ФНС.</a:t>
            </a:r>
          </a:p>
          <a:p>
            <a:pPr algn="just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8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скидки пенсионерам по уплате транспортного налога с роскошных машин?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Вышедший на пенсию гражданин может владеть новым дорогим автомобилем. Как правило, по таким автомобилям величина транспортного налога в несколько раз превышает налоговые обязательства по обычным машинам. Это связано с применением специальных коэффициентов, повышающих транспортный налог в зависимости от того, сколько машина стоит и в каком году она изготовлена (п. 2 ст. 362 НК РФ).</a:t>
            </a:r>
          </a:p>
          <a:p>
            <a:pPr marL="0" indent="0" algn="just">
              <a:buNone/>
            </a:pP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Проверить, входит ли ваш автомобиль в этот перечень можно на сайте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РФ.</a:t>
            </a:r>
          </a:p>
          <a:p>
            <a:pPr marL="0" indent="0" algn="just">
              <a:buNone/>
            </a:pP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Существуют ли послабления при уплате транспортного налога для пенсионеров — владельцев «навороченных» внедорожников и иного роскошного транспорта? Имеют ли пенсионеры льготы на транспортный налог по автомобилям стоимостью 3 млн руб. и более? Как быть, если после выхода на пенсию гражданин будет не в силах перечислять в бюджет значительные налоговые суммы за свой транспорт?</a:t>
            </a:r>
          </a:p>
          <a:p>
            <a:pPr marL="0" indent="0" algn="just">
              <a:buNone/>
            </a:pP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Пенсионерам в таком случае надеяться на налоговые послабления не приходится. Сколько бы ни стоил их автомобиль, обязательства перед бюджетом по уплате транспортного налога должны выполняться в полном объеме, а при наличии региональных льгот — с их учетом. Государство не берет на себя обязательства по прощению гражданину части его налоговых платежей только в связи с тем, что он вышел на пенсию. Поэтому ни в одном региональном НПА вы не найдете льготы для пенсионеров по дорогостоящему автотранспорту.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36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пенсионера угнали автомобиль: как получить льготу?</a:t>
            </a:r>
          </a:p>
          <a:p>
            <a:pPr marL="0" indent="0" algn="just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Предусматриваются ли льготы для пенсионеров по уплате транспортного налога, если автомобиль не используется по причине его угона?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Это не льгота, но возможность не платить налог при угоне, действительно, есть. И не только у пенсионеров.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Согласно подп. 7 п. 2 ст. 358 НК РФ не облагаются налогом транспортные средства, находящиеся в розыске, а также транспортные средства, розыск которых прекращен. Факты угона (кражи), возврата транспортного средства должны подтверждаться: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	документом, выдаваемым уполномоченным органом;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	либо сведениями, полученными налоговыми органами от ГИБДД по системе межведомственного электронного взаимодействия.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если пенсионер хочет сэкономить на налоговом платеже, у него есть две возможности: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1.	Заявить об угоне в налоговую инспекцию. К заявлению целесообразно приложить подтверждающий документ (например, справку об угоне, полученную в полиции). Но даже если такого документа у вас нет, ФНС должна принять заявление и сама обратиться к ГИБДД за подтверждением. Налог не будет начисляется с месяца начала розыска авто и до месяца возврата его владельцу.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2.	Снять автомобиль с регистрационного учета в органах ГИБДД — с этого момента налог начисляться не будет.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9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льготы по налогам у пенсионеров при продаже автомобиля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При продаже автомобиля никаких специальных бонусов и льгот по транспортному налогу для пенсионеров не предусмотрено. Кроме того, пенсионеру в отдельных случаях нужно уплатить в бюджет налог с доходов (НДФЛ) и подать декларацию 3-НДФЛ.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Обязанность по уплате НДФЛ с вырученной от продажи суммы возникает у пенсионера в том случае, если транспортным средством он владел менее трех лет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(подп. 5 п. 1 ст. 208, п.17.1 ст. 271 НК РФ).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льгот пенсионерам по транспортному налогу при продаже автомобиля нет, существует способ снижения размера налога за счет применения специального коэффициента. 	С его помощью учитывается период владения транспортным средством в году продажи. Чем ближе дата продажи находится к началу года, тем меньше сумма транспортного налога по проданному транспортному средству.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расчете месяцев владения транспортом значение имеет дата снятия его с учета (п. 3 ст. 362 НК РФ): если данное событие произошло до 15-го числа, то этот месяц в расчете налога не участвует, если после 15-го числа — месяц принимается за полный.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56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</a:p>
          <a:p>
            <a:pPr marL="0" indent="0" algn="just">
              <a:buNone/>
            </a:pP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В семье Патрикеевых два абсолютно одинаковых автомобиля, зарегистрированных отдельно на мужа и жену. Ежегодно каждый из супругов по своей машине уплачивает транспортный налог в размере 3 630 руб.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Глава семейства решил обновить свою машину и продал прежний автомобиль в начале января 2020 года (сразу после новогодних праздников). Его супруга в этом же месяце повредила автомобиль в результате неудачной парковки. После ремонта она решила его продать, но с учета в ГИБДД сняла только 16.12.2020.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В результате за 2020 год:</a:t>
            </a:r>
          </a:p>
          <a:p>
            <a:pPr marL="0" indent="0" algn="just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•	муж транспортный налог не уплачивает — в том числе и за январь (месяц продажи и снятия с учета), так как дата снятия с учета машины попадает в период до 15 января;</a:t>
            </a:r>
          </a:p>
          <a:p>
            <a:pPr marL="0" indent="0" algn="just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•	жена обязана уплатить транспортный налог в полном размере за год — дата снятия с учета машины попадает в период после 15 декабря и этот месяц полностью учитывается при расчете транспортного налога.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74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 в октябре автовладельцы начинают получать письма с расчётом транспортного налога за предыдущий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тянуть с оплатой не стоит — иначе начислят пени, а при большой сумме долга дело передадут судебным приставам.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кратко: схема расчёта налога осталась прежней, но некоторые регионы ввели льготы на машины с альтернативными видами двигателей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98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 результате в 2020 году оба супруга не пользовались своими автомобилями, а размер транспортного налога оказался для них совершенно разным.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Получается, что при продаже автомобиля льгот по транспортному для пенсионеров налогу нет.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с момента снятия проданного автомобиля с регистрационного учета пенсионер перестает быть плательщиком транспортного налога по нему.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8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Пенсионер имеет большегрузный транспорт: на какие налоговые льготы он может рассчитывать?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Под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большегрузом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целях применения льгот по транспортному налогу понимается транспортное средство, имеющее разрешенную максимальную массу свыше 12 тонн.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 2019 года никаких льгот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большегрузы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нет. Причем не только для пенсионеров, но и для всех остальных плательщиков ТН.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 01.01.2019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большегрузы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уплачивают и налог и плату в систему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«Платон».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6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требуется от пенсионера для получения льготы?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 algn="just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пенсионер имеет право на льготу по транспортному налогу, ему необходимо сообщить об этом в налоговую инспекцию.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сообщение оформляется 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заявления установленной формы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(приказ ФНС России от 14.11.2017 № ММВ-7-21/897@).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С помощью этого документа можно заявить о праве на льготу сразу по трем имущественным налогам: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•	транспортному;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•	земельному;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•	на имущество.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	Если пенсионер не отправит налоговикам это заявление, льготы он не получит.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К заявлению можно приложить документы, подтверждающие право на льготу, хотя делать это необязательно (п. 3 ст. 361.1 НК РФ). </a:t>
            </a:r>
          </a:p>
          <a:p>
            <a:pPr marL="0" indent="0" algn="just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отсутствии документов налоговики сами запросят их в соответствующих органах, располагающих необходимыми сведениями. И только в том случае, когда контролеры не получат эти сведения, они сообщат пенсионеру о необходимости представления документов.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6110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по транспортному налогу для налогоплательщиков - физических лиц, жителей Пермского края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При установлении транспортного налога законами субъектов Российской Федерации могут предусматриваться налоговые льготы и основания для их использования налогоплательщиком.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Закона Пермского края от 25.12.2015 № 589-ПК «О транспортном налоге на территории Пермского края и о внесении изменения в Закон Пермской области «О налогообложении в Пермском крае» (далее – Закон № 589-ПК) уплачивают транспортный налог в размере 50 процентов от суммы налога, подлежащего уплате, налогоплательщики, достигшие возраста, при котором возникает право на пенсию по старости или в случае достижения возраста женщинами - 55 лет, мужчинами - 60 лет, в отношении: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легковых автомобилей с мощностью двигателя до 125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включительно, при расчете  налога за 2019 год, (до 01.01.2019 – 100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включительно);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мотоциклов (мотороллеров);</a:t>
            </a:r>
          </a:p>
          <a:p>
            <a:pPr algn="just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катеров, моторных лодок с мощностью двигателя до 50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включительно;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самоходных транспортных средств, машин и механизмов на пневматическом и гусеничном ходу.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2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Льгота предоставляется на одну единицу транспортных средств - легковой автомобиль, мотоцикл (мотороллер), катер, моторную лодку, самоходное транспортное средство, машину и механизм на пневматическом и гусеничном ходу - на основании заявления и документов, подтверждающих право на льготу, либо на основании данных, имеющихся в налоговом органе.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2020 года введен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беззаявительный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порядок предоставления физическим лицам льгот по транспортному налогу.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органы получат сведения от Пенсионного фонда России о пенсионерах,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предпенсионерах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инвалидах, а также от органов соцзащиты населения о многодетных семьях, от ГИБДД МВД России – сведения о транспортных средствах.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2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5608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5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50536"/>
              </p:ext>
            </p:extLst>
          </p:nvPr>
        </p:nvGraphicFramePr>
        <p:xfrm>
          <a:off x="971601" y="476672"/>
          <a:ext cx="7776863" cy="99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556"/>
                <a:gridCol w="4086307"/>
              </a:tblGrid>
              <a:tr h="32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НАЛОГА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0" marR="95250" marT="142875" marB="1428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</a:rPr>
                        <a:t>НАЛОГОВЫЙ ПЕРИОД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Транспортный налог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142875" marB="142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142875" marB="142875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28155"/>
              </p:ext>
            </p:extLst>
          </p:nvPr>
        </p:nvGraphicFramePr>
        <p:xfrm>
          <a:off x="971599" y="1320851"/>
          <a:ext cx="7848873" cy="527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61"/>
                <a:gridCol w="771288"/>
                <a:gridCol w="864096"/>
                <a:gridCol w="1152128"/>
                <a:gridCol w="3600400"/>
              </a:tblGrid>
              <a:tr h="2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ОКТМО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МУН. ОБРАЗОВАНИЕ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УПЛАТЫ ДЛЯ ФИЗ. ЛИЦ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УПЛАТЫ ДЛЯ ОРГАНИЗАЦИЙ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 anchor="ctr"/>
                </a:tc>
              </a:tr>
              <a:tr h="4323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59 - Пермский край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57000000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- не позднее 01.03.2021, авансовые платежи по налогу: не позднее 30.04.2020, 31.07.2020, 31.10.2020.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налогоплательщиков по состоянию на 01.03.2020 включенных в соответствии с ФЗ от 24.07.2007 № 209-ФЗ в единый реестр субъектов малого и среднего предпринимательства; основным видом деятельности налогоплательщика в соответствии со сведениями, содержащимися в ЕГРЮЛ по состоянию на 01.03.2020, является один из видов деятельности в соответствии с Общероссийским </a:t>
                      </a:r>
                      <a:r>
                        <a:rPr lang="ru-RU" sz="11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класссификатором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видов экономической деятельности, в наибольшей степени пострадавших от распространения </a:t>
                      </a:r>
                      <a:r>
                        <a:rPr lang="ru-RU" sz="11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короновирусной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инфекции, утверждаемом Правительством Пермского края- за I квартал не позднее 01.11.2020 (ежемесячно по 1/12 начиная с 31.12.2020), за II квартал 2020 года - не позднее 30.12.2020 .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2021) , не позднее 30.10.2020 за III квартал (ст.4 Закона № 589-ПК в редакции </a:t>
                      </a:r>
                      <a:r>
                        <a:rPr lang="ru-RU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oт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22.04.2020 № 530-ПК)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990" marR="32990" marT="49485" marB="494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0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Льготы для физических лиц, жителей Пермского края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отношении одного ТС имеют право оплачивать 50% налога граждане, достигшие возраста 55 и 60 лет (для женщин и мужчин соответственно).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Данная льгота применяется по отношению к следующим видам транспорта: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легковым авто с двигателями не мощнее 125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лодкам, катерам с моторами до 50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самоходок и ТС на пневматическом или гусеничном ходу.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Освобождение от налога предусмотрено для одного из опекунов в многодетных семьях, где воспитывается трое и более несовершеннолетних детей (либо детей в возрасте до 23 лет при условии получения образования по очной форме, а также прохождении воинской службы).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Правило касается легковых и грузовых авто с моторами мощностью не выше 150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., а также автобусов (до 200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.), самоходных ТС.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15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8092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55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0090"/>
            <a:ext cx="8568952" cy="244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2960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80648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92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296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86551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получить квитанцию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обычной ситуации квитанция приходит по почте на адрес прописки собственника. А с 2019 года бумажное уведомление можно получить в МФЦ, по заявлению — если, например, налогоплательщик проживает не по месту прописки.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Помимо традиционной бумажной квитанции, которая приходит по почте, налоговое уведомление можно получить в личном кабинете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ФНС nalog.gov.ru.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если квитанции нет в почтовом ящике, то следует проверить её именно на сайте — скорее всего, вы когда-то просто отказались от получения бумажных уведомлений. В таком случае напоминание приходит и на адрес электронной почты.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личный кабинет на портале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платёжка по уплате транспортного налога попадает только тогда, когда она превратилась в задолженность, — то есть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была оплачена до 1 декабря.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помимо суммы налога собственнику придёт квитанция на оплату пени.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же до 1 ноября уведомление не получено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ни в каком варианте, то собственнику нужно обратиться в налоговую инспекцию через сервис «Обратиться в ФНС России» — для этого необязательно даже иметь личный кабинет на сайте ФНС. Важно: это не право, а обязанность налогоплательщика!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9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 как рассчитывает налог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Самостоятельно рассчитывать налог физлица не должны — это делает налоговый орган. Но проверить точность расчёта можно и самому.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считают как произведение базовой налоговой ставки (она зависит от региона регистрации машины) и мощности двигателя. Чем выше мощность, тем выше ставка.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Базовые ставки установлены правительством. Однако транспортный налог является региональным, и каждый регион вправе менять ставки в ту или другую сторону, но не более чем в 10 раз.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только налог в отношении легковых автомобилей мощностью до 150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можно уменьшать как угодно. Кроме того, региональные власти вправе устанавливать дифференцированные ставки в отношении каждой категории транспортных средств, а также с учётом возраста машин и их экологического класса. Если в федеральном законе предусмотрено 5 базовых ставок, то, например, в Москве их восемь.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5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Помимо ставок на лошадиную силу есть ещё повышающие коэффициенты, которые используются,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машина стоит более 3 миллионов рублей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таких машин ежегодно утверждает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Минпромторг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РФ. Этот коэффициент един по всей России и зависит от стоимости автомобиля и года выпуска.</a:t>
            </a:r>
          </a:p>
          <a:p>
            <a:pPr marL="0" indent="0">
              <a:buNone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машины, 	Возраст 	Коэффициент</a:t>
            </a:r>
          </a:p>
          <a:p>
            <a:pPr marL="0" indent="0">
              <a:buNone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руб.		автомобиля		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3 000 000-5 000 000	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До 3 лет	1,1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5 000 000-10 000 000		До 5 лет	2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10 000 000-15 000 000		До 10 лет	3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15 000 000		До 20 лет	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9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и какие положены льготы</a:t>
            </a:r>
          </a:p>
          <a:p>
            <a:pPr marL="0" indent="0" algn="just">
              <a:buNone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законодательством от транспортного налога освобождены только владельцы легковых автомобилей, оборудованных для использования инвалидами, а также машины с мощностью двигателя до 100 лошадиных сил, полученные через органы соцзащиты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Все остальные льготы могут предоставлять регионы по своему усмотрению.</a:t>
            </a:r>
          </a:p>
          <a:p>
            <a:pPr algn="just"/>
            <a:endParaRPr lang="ru-RU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Например, в большинстве регионов </a:t>
            </a:r>
            <a:r>
              <a:rPr lang="ru-RU" sz="3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не взимают с Героев России, инвалидов боевых действий, ветеранов труда, награждённых орденом Славы трёх степеней, многодетных семей, инвалидов 1 й и 2 й групп (а в некоторых регионах также и 3 й группы).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того, местные власти могут предоставлять льготы владельцам машин, которые используются для перевозки инвалидов и обслуживания социальных учреждений.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61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какому транспорту пенсионер может получить льготу?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Есть ли льготы на транспортный налог пенсионерам? Для того чтобы разобраться с льготами на транспортный налог для пенсионеров в 2020-2021 годах, заглянем в Налоговый кодекс.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 соответствии с п. 1 ст. 358 НК РФ все физлица (включая пенсионеров) обязаны уплачивать налог по следующим видам транспортных средств: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3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57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54AE6E08FA134B84D8AA49734248AF" ma:contentTypeVersion="0" ma:contentTypeDescription="Создание документа." ma:contentTypeScope="" ma:versionID="d1bc02f0357dfa219ae9f21c41c0be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3A1AE1-B038-4510-9976-7AE375172A58}"/>
</file>

<file path=customXml/itemProps2.xml><?xml version="1.0" encoding="utf-8"?>
<ds:datastoreItem xmlns:ds="http://schemas.openxmlformats.org/officeDocument/2006/customXml" ds:itemID="{67E6E720-7FBC-48AF-8F91-24078D23B8E2}"/>
</file>

<file path=customXml/itemProps3.xml><?xml version="1.0" encoding="utf-8"?>
<ds:datastoreItem xmlns:ds="http://schemas.openxmlformats.org/officeDocument/2006/customXml" ds:itemID="{2F3174E1-0BAA-4E6D-BAA3-D6B255713D48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512</Words>
  <Application>Microsoft Office PowerPoint</Application>
  <PresentationFormat>Экран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Пермский филиал Финуниверситета Проект «Помогаем старшим»    Транспортный налог 2021: сколько платить, когда и кому положены льготы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Пермский филиал Финуниверситета Проект «Помогаем старшим»    Транспортный налог 2021: сколько платить, когда и кому положены льготы</dc:title>
  <dc:creator>Marina</dc:creator>
  <cp:lastModifiedBy>Ставицкая Елена Александровна</cp:lastModifiedBy>
  <cp:revision>12</cp:revision>
  <dcterms:created xsi:type="dcterms:W3CDTF">2021-10-24T11:34:10Z</dcterms:created>
  <dcterms:modified xsi:type="dcterms:W3CDTF">2021-10-25T08:24:07Z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0x0101009E54AE6E08FA134B84D8AA49734248AF</vt:lpwstr>
  </property>
</Properties>
</file>