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92" r:id="rId3"/>
    <p:sldId id="279" r:id="rId4"/>
    <p:sldId id="282" r:id="rId5"/>
    <p:sldId id="283" r:id="rId6"/>
    <p:sldId id="266" r:id="rId7"/>
    <p:sldId id="291" r:id="rId8"/>
    <p:sldId id="290" r:id="rId9"/>
    <p:sldId id="284" r:id="rId10"/>
    <p:sldId id="285" r:id="rId11"/>
    <p:sldId id="286" r:id="rId12"/>
    <p:sldId id="287" r:id="rId13"/>
    <p:sldId id="288" r:id="rId14"/>
    <p:sldId id="289" r:id="rId15"/>
    <p:sldId id="275" r:id="rId16"/>
  </p:sldIdLst>
  <p:sldSz cx="12192000" cy="6858000"/>
  <p:notesSz cx="6745288" cy="9856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  <a:srgbClr val="225D60"/>
    <a:srgbClr val="FF9966"/>
    <a:srgbClr val="FFCC00"/>
    <a:srgbClr val="339933"/>
    <a:srgbClr val="2A7478"/>
    <a:srgbClr val="339966"/>
    <a:srgbClr val="CC3300"/>
    <a:srgbClr val="0F3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58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F:\&#1055;&#1088;&#1077;&#1087;&#1086;&#1076;&#1072;&#1074;&#1072;&#1090;&#1077;&#1083;&#1100;%20&#1075;&#1083;&#1072;&#1079;&#1072;&#1084;&#1080;%20&#1089;&#1090;&#1091;&#1076;&#1077;&#1085;&#1090;&#1086;&#1074;%202019-2020\&#1040;&#1085;&#1082;&#1077;&#1090;&#1072;%20_&#1086;&#1090;&#1074;&#1077;&#1090;&#1099;%20&#1055;&#1088;&#1077;&#1087;&#1086;&#1076;&#1072;&#1074;&#1072;&#1090;&#1077;&#1083;&#1100;%20&#1075;&#1083;&#1072;&#1079;&#1072;&#1084;&#1080;%20&#1089;&#1090;&#1091;&#1076;&#1077;&#1085;&#1090;&#1072;_%202020%20(&#1054;&#1090;&#1074;&#1077;&#1090;&#109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703151848114127E-2"/>
          <c:y val="2.5339570404105855E-2"/>
          <c:w val="0.94710517832861463"/>
          <c:h val="0.92418191543554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чел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1.190476190476190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264 чел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50 чел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76чел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29 чел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46 чел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63 чел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БД</c:v>
                </c:pt>
                <c:pt idx="2">
                  <c:v>ПОСО</c:v>
                </c:pt>
                <c:pt idx="3">
                  <c:v>СД</c:v>
                </c:pt>
                <c:pt idx="4">
                  <c:v>Ф</c:v>
                </c:pt>
                <c:pt idx="5">
                  <c:v>ЭБУ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264</c:v>
                </c:pt>
                <c:pt idx="1">
                  <c:v>50</c:v>
                </c:pt>
                <c:pt idx="2">
                  <c:v>76</c:v>
                </c:pt>
                <c:pt idx="3">
                  <c:v>29</c:v>
                </c:pt>
                <c:pt idx="4">
                  <c:v>46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БД</c:v>
                </c:pt>
                <c:pt idx="2">
                  <c:v>ПОСО</c:v>
                </c:pt>
                <c:pt idx="3">
                  <c:v>СД</c:v>
                </c:pt>
                <c:pt idx="4">
                  <c:v>Ф</c:v>
                </c:pt>
                <c:pt idx="5">
                  <c:v>ЭБУ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БД</c:v>
                </c:pt>
                <c:pt idx="2">
                  <c:v>ПОСО</c:v>
                </c:pt>
                <c:pt idx="3">
                  <c:v>СД</c:v>
                </c:pt>
                <c:pt idx="4">
                  <c:v>Ф</c:v>
                </c:pt>
                <c:pt idx="5">
                  <c:v>ЭБУ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027664"/>
        <c:axId val="422020216"/>
      </c:barChart>
      <c:catAx>
        <c:axId val="42202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2020216"/>
        <c:crosses val="autoZero"/>
        <c:auto val="1"/>
        <c:lblAlgn val="ctr"/>
        <c:lblOffset val="100"/>
        <c:noMultiLvlLbl val="0"/>
      </c:catAx>
      <c:valAx>
        <c:axId val="422020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2027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БД!$A$2:$A$17</c:f>
              <c:strCache>
                <c:ptCount val="16"/>
                <c:pt idx="0">
                  <c:v>Интересен как личность, как профессионал;</c:v>
                </c:pt>
                <c:pt idx="1">
                  <c:v>Внешний вид соответствует принятому в учебной организации дресс-коду.</c:v>
                </c:pt>
                <c:pt idx="2">
                  <c:v>Организован и дисциплинирован по отношению к себе;</c:v>
                </c:pt>
                <c:pt idx="3">
                  <c:v>Контролирует самостоятельную работу студентов;</c:v>
                </c:pt>
                <c:pt idx="4">
                  <c:v>Контролирует дисциплину и работу студентов на занятиях;</c:v>
                </c:pt>
                <c:pt idx="5">
                  <c:v>Выполняет график консультаций со студентами;</c:v>
                </c:pt>
                <c:pt idx="6">
                  <c:v>Акцентирует внимание на самостоятельной подготовке студентов к занятиям;</c:v>
                </c:pt>
                <c:pt idx="7">
                  <c:v>Объективен к оценке знаний студентов;</c:v>
                </c:pt>
                <c:pt idx="8">
                  <c:v>Обеспечивает студентов учебно-методическими материалами;</c:v>
                </c:pt>
                <c:pt idx="9">
                  <c:v>Использует практико-ориентированные примеры на занятиях;</c:v>
                </c:pt>
                <c:pt idx="10">
                  <c:v>Контактен с аудиторией;</c:v>
                </c:pt>
                <c:pt idx="11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2">
                  <c:v>Применяет активные методы обучения (кейсы, деловые игры, симуляции, мультимедийные ресурсы и т.д.);</c:v>
                </c:pt>
                <c:pt idx="13">
                  <c:v>Доступно и последовательно излагает материал;</c:v>
                </c:pt>
                <c:pt idx="14">
                  <c:v>Умеет разрешать конфликтные ситуации на занятиях;</c:v>
                </c:pt>
                <c:pt idx="15">
                  <c:v>Стимулирует интерес к предмету;</c:v>
                </c:pt>
              </c:strCache>
            </c:strRef>
          </c:cat>
          <c:val>
            <c:numRef>
              <c:f>БД!$B$2:$B$17</c:f>
              <c:numCache>
                <c:formatCode>0.00</c:formatCode>
                <c:ptCount val="16"/>
                <c:pt idx="0">
                  <c:v>9.85</c:v>
                </c:pt>
                <c:pt idx="1">
                  <c:v>9.5</c:v>
                </c:pt>
                <c:pt idx="2">
                  <c:v>8.7100000000000009</c:v>
                </c:pt>
                <c:pt idx="3">
                  <c:v>8.64</c:v>
                </c:pt>
                <c:pt idx="4">
                  <c:v>8.57</c:v>
                </c:pt>
                <c:pt idx="5">
                  <c:v>8.57</c:v>
                </c:pt>
                <c:pt idx="6">
                  <c:v>8.57</c:v>
                </c:pt>
                <c:pt idx="7">
                  <c:v>8.5</c:v>
                </c:pt>
                <c:pt idx="8">
                  <c:v>8.42</c:v>
                </c:pt>
                <c:pt idx="9">
                  <c:v>8.42</c:v>
                </c:pt>
                <c:pt idx="10">
                  <c:v>8.2799999999999994</c:v>
                </c:pt>
                <c:pt idx="11">
                  <c:v>8.07</c:v>
                </c:pt>
                <c:pt idx="12">
                  <c:v>7.71</c:v>
                </c:pt>
                <c:pt idx="13">
                  <c:v>7.42</c:v>
                </c:pt>
                <c:pt idx="14">
                  <c:v>6.14</c:v>
                </c:pt>
                <c:pt idx="15">
                  <c:v>5.78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31024496"/>
        <c:axId val="431013128"/>
      </c:barChart>
      <c:catAx>
        <c:axId val="43102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013128"/>
        <c:crosses val="autoZero"/>
        <c:auto val="1"/>
        <c:lblAlgn val="ctr"/>
        <c:lblOffset val="100"/>
        <c:noMultiLvlLbl val="0"/>
      </c:catAx>
      <c:valAx>
        <c:axId val="431013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02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ЭБУ!$A$2:$A$17</c:f>
              <c:strCache>
                <c:ptCount val="16"/>
                <c:pt idx="0">
                  <c:v>Внешний вид соответствует принятому в учебной организации дресс-коду.</c:v>
                </c:pt>
                <c:pt idx="1">
                  <c:v>Организован и дисциплинирован по отношению к себе;</c:v>
                </c:pt>
                <c:pt idx="2">
                  <c:v>Умеет разрешать конфликтные ситуации на занятиях;</c:v>
                </c:pt>
                <c:pt idx="3">
                  <c:v>Выполняет график консультаций со студентами;</c:v>
                </c:pt>
                <c:pt idx="4">
                  <c:v>Объективен к оценке знаний студентов;</c:v>
                </c:pt>
                <c:pt idx="5">
                  <c:v>Использует практико-ориентированные примеры на занятиях;</c:v>
                </c:pt>
                <c:pt idx="6">
                  <c:v>Акцентирует внимание на самостоятельной подготовке студентов к занятиям;</c:v>
                </c:pt>
                <c:pt idx="7">
                  <c:v>Доступно и последовательно излагает материал;</c:v>
                </c:pt>
                <c:pt idx="8">
                  <c:v>Контактен с аудиторией;</c:v>
                </c:pt>
                <c:pt idx="9">
                  <c:v>Контролирует самостоятельную работу студентов;</c:v>
                </c:pt>
                <c:pt idx="10">
                  <c:v>Обеспечивает студентов учебно-методическими материалами;</c:v>
                </c:pt>
                <c:pt idx="11">
                  <c:v>Интересен как личность, как профессионал;</c:v>
                </c:pt>
                <c:pt idx="12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3">
                  <c:v>Стимулирует интерес к предмету;</c:v>
                </c:pt>
                <c:pt idx="14">
                  <c:v>Контролирует дисциплину и работу студентов на занятиях;</c:v>
                </c:pt>
                <c:pt idx="15">
                  <c:v>Применяет активные методы обучения (кейсы, деловые игры, симуляции, мультимедийные ресурсы и т.д.);</c:v>
                </c:pt>
              </c:strCache>
            </c:strRef>
          </c:cat>
          <c:val>
            <c:numRef>
              <c:f>ЭБУ!$B$2:$B$17</c:f>
              <c:numCache>
                <c:formatCode>0.00</c:formatCode>
                <c:ptCount val="16"/>
                <c:pt idx="0">
                  <c:v>9.92</c:v>
                </c:pt>
                <c:pt idx="1">
                  <c:v>9.9</c:v>
                </c:pt>
                <c:pt idx="2">
                  <c:v>9.86</c:v>
                </c:pt>
                <c:pt idx="3">
                  <c:v>9.81</c:v>
                </c:pt>
                <c:pt idx="4">
                  <c:v>9.77</c:v>
                </c:pt>
                <c:pt idx="5">
                  <c:v>9.77</c:v>
                </c:pt>
                <c:pt idx="6">
                  <c:v>9.77</c:v>
                </c:pt>
                <c:pt idx="7">
                  <c:v>9.6300000000000008</c:v>
                </c:pt>
                <c:pt idx="8">
                  <c:v>9.6300000000000008</c:v>
                </c:pt>
                <c:pt idx="9">
                  <c:v>9.6300000000000008</c:v>
                </c:pt>
                <c:pt idx="10">
                  <c:v>9.59</c:v>
                </c:pt>
                <c:pt idx="11">
                  <c:v>9.4499999999999993</c:v>
                </c:pt>
                <c:pt idx="12">
                  <c:v>9.36</c:v>
                </c:pt>
                <c:pt idx="13">
                  <c:v>9.1999999999999993</c:v>
                </c:pt>
                <c:pt idx="14">
                  <c:v>9.09</c:v>
                </c:pt>
                <c:pt idx="15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1015480"/>
        <c:axId val="431017440"/>
      </c:barChart>
      <c:catAx>
        <c:axId val="431015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017440"/>
        <c:crosses val="autoZero"/>
        <c:auto val="1"/>
        <c:lblAlgn val="ctr"/>
        <c:lblOffset val="100"/>
        <c:noMultiLvlLbl val="0"/>
      </c:catAx>
      <c:valAx>
        <c:axId val="43101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1015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ПОСО!$A$2:$A$17</c:f>
              <c:strCache>
                <c:ptCount val="16"/>
                <c:pt idx="0">
                  <c:v>Внешний вид соответствует принятому в учебной организации дресс-коду.</c:v>
                </c:pt>
                <c:pt idx="1">
                  <c:v>Акцентирует внимание на самостоятельной подготовке студентов к занятиям;</c:v>
                </c:pt>
                <c:pt idx="2">
                  <c:v>Использует практико-ориентированные примеры на занятиях;</c:v>
                </c:pt>
                <c:pt idx="3">
                  <c:v>Контролирует дисциплину и работу студентов на занятиях;</c:v>
                </c:pt>
                <c:pt idx="4">
                  <c:v>Выполняет график консультаций со студентами;</c:v>
                </c:pt>
                <c:pt idx="5">
                  <c:v>Контролирует самостоятельную работу студентов;</c:v>
                </c:pt>
                <c:pt idx="6">
                  <c:v>Организован и дисциплинирован по отношению к себе;</c:v>
                </c:pt>
                <c:pt idx="7">
                  <c:v>Обеспечивает студентов учебно-методическими материалами;</c:v>
                </c:pt>
                <c:pt idx="8">
                  <c:v>Применяет активные методы обучения (кейсы, деловые игры, симуляции, мультимедийные ресурсы и т.д.);</c:v>
                </c:pt>
                <c:pt idx="9">
                  <c:v>Доступно и последовательно излагает материал;</c:v>
                </c:pt>
                <c:pt idx="10">
                  <c:v>Контактен с аудиторией;</c:v>
                </c:pt>
                <c:pt idx="11">
                  <c:v>Объективен к оценке знаний студентов;</c:v>
                </c:pt>
                <c:pt idx="12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3">
                  <c:v>Умеет разрешать конфликтные ситуации на занятиях;</c:v>
                </c:pt>
                <c:pt idx="14">
                  <c:v>Интересен как личность, как профессионал;</c:v>
                </c:pt>
                <c:pt idx="15">
                  <c:v>Стимулирует интерес к предмету;</c:v>
                </c:pt>
              </c:strCache>
            </c:strRef>
          </c:cat>
          <c:val>
            <c:numRef>
              <c:f>ПОСО!$B$2:$B$17</c:f>
              <c:numCache>
                <c:formatCode>0.00</c:formatCode>
                <c:ptCount val="16"/>
                <c:pt idx="0">
                  <c:v>5.63</c:v>
                </c:pt>
                <c:pt idx="1">
                  <c:v>5.57</c:v>
                </c:pt>
                <c:pt idx="2">
                  <c:v>5.52</c:v>
                </c:pt>
                <c:pt idx="3">
                  <c:v>5.44</c:v>
                </c:pt>
                <c:pt idx="4">
                  <c:v>5.44</c:v>
                </c:pt>
                <c:pt idx="5">
                  <c:v>5.42</c:v>
                </c:pt>
                <c:pt idx="6">
                  <c:v>5.39</c:v>
                </c:pt>
                <c:pt idx="7">
                  <c:v>5.36</c:v>
                </c:pt>
                <c:pt idx="8">
                  <c:v>5.34</c:v>
                </c:pt>
                <c:pt idx="9">
                  <c:v>5.31</c:v>
                </c:pt>
                <c:pt idx="10">
                  <c:v>5.28</c:v>
                </c:pt>
                <c:pt idx="11">
                  <c:v>5.26</c:v>
                </c:pt>
                <c:pt idx="12">
                  <c:v>5.18</c:v>
                </c:pt>
                <c:pt idx="13">
                  <c:v>5.15</c:v>
                </c:pt>
                <c:pt idx="14">
                  <c:v>5.15</c:v>
                </c:pt>
                <c:pt idx="15">
                  <c:v>4.97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6973824"/>
        <c:axId val="426971080"/>
      </c:barChart>
      <c:catAx>
        <c:axId val="42697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971080"/>
        <c:crosses val="autoZero"/>
        <c:auto val="1"/>
        <c:lblAlgn val="ctr"/>
        <c:lblOffset val="100"/>
        <c:noMultiLvlLbl val="0"/>
      </c:catAx>
      <c:valAx>
        <c:axId val="426971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97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'ср.по кафедрам'!$G$1:$J$1</c:f>
              <c:strCache>
                <c:ptCount val="4"/>
                <c:pt idx="0">
                  <c:v>кафедра Права</c:v>
                </c:pt>
                <c:pt idx="1">
                  <c:v>кафедра ЭФБУ</c:v>
                </c:pt>
                <c:pt idx="2">
                  <c:v>кафедра БД</c:v>
                </c:pt>
                <c:pt idx="3">
                  <c:v>кафедра ОГСЭ</c:v>
                </c:pt>
              </c:strCache>
            </c:strRef>
          </c:cat>
          <c:val>
            <c:numRef>
              <c:f>'ср.по кафедрам'!$G$2:$J$2</c:f>
              <c:numCache>
                <c:formatCode>General</c:formatCode>
                <c:ptCount val="4"/>
                <c:pt idx="0">
                  <c:v>137</c:v>
                </c:pt>
                <c:pt idx="1">
                  <c:v>120</c:v>
                </c:pt>
                <c:pt idx="2">
                  <c:v>126</c:v>
                </c:pt>
                <c:pt idx="3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2936920"/>
        <c:axId val="332937312"/>
      </c:barChart>
      <c:catAx>
        <c:axId val="33293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937312"/>
        <c:crosses val="autoZero"/>
        <c:auto val="1"/>
        <c:lblAlgn val="ctr"/>
        <c:lblOffset val="100"/>
        <c:noMultiLvlLbl val="0"/>
      </c:catAx>
      <c:valAx>
        <c:axId val="33293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936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Средняя оценка по колледжу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33436560"/>
        <c:axId val="332474384"/>
      </c:barChart>
      <c:catAx>
        <c:axId val="333436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2474384"/>
        <c:crosses val="autoZero"/>
        <c:auto val="1"/>
        <c:lblAlgn val="ctr"/>
        <c:lblOffset val="100"/>
        <c:noMultiLvlLbl val="0"/>
      </c:catAx>
      <c:valAx>
        <c:axId val="33247438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343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ysClr val="windowText" lastClr="000000"/>
                </a:solidFill>
              </a:rPr>
              <a:t>Средняя оценка по колледжу </a:t>
            </a:r>
          </a:p>
        </c:rich>
      </c:tx>
      <c:layout>
        <c:manualLayout>
          <c:xMode val="edge"/>
          <c:yMode val="edge"/>
          <c:x val="0.30003209056293323"/>
          <c:y val="2.5052192066805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колледжу'!$A$2:$A$17</c:f>
              <c:strCache>
                <c:ptCount val="16"/>
                <c:pt idx="0">
                  <c:v>Стимулирует интерес к предмету;</c:v>
                </c:pt>
                <c:pt idx="1">
                  <c:v>Применяет активные методы обучения (кейсы, деловые игры, симуляции, мультимедийные ресурсы и т.д.);</c:v>
                </c:pt>
                <c:pt idx="2">
                  <c:v>Умеет разрешать конфликтные ситуации на занятиях;</c:v>
                </c:pt>
                <c:pt idx="3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4">
                  <c:v>Выполняет график консультаций со студентами;</c:v>
                </c:pt>
                <c:pt idx="5">
                  <c:v>Доступно и последовательно излагает материал;</c:v>
                </c:pt>
                <c:pt idx="6">
                  <c:v>Контактен с аудиторией;</c:v>
                </c:pt>
                <c:pt idx="7">
                  <c:v>Обеспечивает студентов учебно-методическими материалами;</c:v>
                </c:pt>
                <c:pt idx="8">
                  <c:v>Контролирует дисциплину и работу студентов на занятиях;</c:v>
                </c:pt>
                <c:pt idx="9">
                  <c:v>Использует практико-ориентированные примеры на занятиях;</c:v>
                </c:pt>
                <c:pt idx="10">
                  <c:v>Объективен к оценке знаний студентов;</c:v>
                </c:pt>
                <c:pt idx="11">
                  <c:v>Акцентирует внимание на самостоятельной подготовке студентов к занятиям;</c:v>
                </c:pt>
                <c:pt idx="12">
                  <c:v>Контролирует самостоятельную работу студентов;</c:v>
                </c:pt>
                <c:pt idx="13">
                  <c:v>Организован и дисциплинирован по отношению к себе;</c:v>
                </c:pt>
                <c:pt idx="14">
                  <c:v>Интересен как личность, как профессионал;</c:v>
                </c:pt>
                <c:pt idx="15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'по колледжу'!$B$2:$B$17</c:f>
              <c:numCache>
                <c:formatCode>0.00</c:formatCode>
                <c:ptCount val="16"/>
                <c:pt idx="0">
                  <c:v>5.8199999999999994</c:v>
                </c:pt>
                <c:pt idx="1">
                  <c:v>6.2080000000000002</c:v>
                </c:pt>
                <c:pt idx="2">
                  <c:v>6.242</c:v>
                </c:pt>
                <c:pt idx="3">
                  <c:v>6.3220000000000001</c:v>
                </c:pt>
                <c:pt idx="4">
                  <c:v>6.51</c:v>
                </c:pt>
                <c:pt idx="5">
                  <c:v>6.5920000000000014</c:v>
                </c:pt>
                <c:pt idx="6">
                  <c:v>6.6300000000000008</c:v>
                </c:pt>
                <c:pt idx="7">
                  <c:v>6.660000000000001</c:v>
                </c:pt>
                <c:pt idx="8">
                  <c:v>6.6639999999999997</c:v>
                </c:pt>
                <c:pt idx="9">
                  <c:v>6.69</c:v>
                </c:pt>
                <c:pt idx="10">
                  <c:v>6.7099999999999991</c:v>
                </c:pt>
                <c:pt idx="11">
                  <c:v>6.7680000000000007</c:v>
                </c:pt>
                <c:pt idx="12">
                  <c:v>6.7740000000000009</c:v>
                </c:pt>
                <c:pt idx="13">
                  <c:v>6.8220000000000001</c:v>
                </c:pt>
                <c:pt idx="14">
                  <c:v>6.8239999999999998</c:v>
                </c:pt>
                <c:pt idx="15">
                  <c:v>7.0860000000000003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9956888"/>
        <c:axId val="399943952"/>
      </c:barChart>
      <c:catAx>
        <c:axId val="399956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943952"/>
        <c:crosses val="autoZero"/>
        <c:auto val="1"/>
        <c:lblAlgn val="ctr"/>
        <c:lblOffset val="100"/>
        <c:noMultiLvlLbl val="0"/>
      </c:catAx>
      <c:valAx>
        <c:axId val="39994395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995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общая!$B$1</c:f>
              <c:strCache>
                <c:ptCount val="1"/>
                <c:pt idx="0">
                  <c:v>СД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общая!$A$2:$A$17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Умеет разрешать конфликтные ситуации на занятиях;</c:v>
                </c:pt>
                <c:pt idx="3">
                  <c:v>Контактен с аудиторией;</c:v>
                </c:pt>
                <c:pt idx="4">
                  <c:v>Объективен к оценке знаний студентов;</c:v>
                </c:pt>
                <c:pt idx="5">
                  <c:v>Организован и дисциплинирован по отношению к себе;</c:v>
                </c:pt>
                <c:pt idx="6">
                  <c:v>Контролирует дисциплину и работу студентов на занятиях;</c:v>
                </c:pt>
                <c:pt idx="7">
                  <c:v>Применяет активные методы обучения (кейсы, деловые игры, симуляции, мультимедийные ресурсы и т.д.);</c:v>
                </c:pt>
                <c:pt idx="8">
                  <c:v>Обеспечивает студентов учебно-методическими материалами;</c:v>
                </c:pt>
                <c:pt idx="9">
                  <c:v>Использует практико-ориентированные примеры на занятиях;</c:v>
                </c:pt>
                <c:pt idx="10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1">
                  <c:v>Контролирует самостоятельную работу студентов;</c:v>
                </c:pt>
                <c:pt idx="12">
                  <c:v>Интересен как личность, как профессионал;</c:v>
                </c:pt>
                <c:pt idx="13">
                  <c:v>Выполняет график консультаций со студентами;</c:v>
                </c:pt>
                <c:pt idx="14">
                  <c:v>Акцентирует внимание на самостоятельной подготовке студентов к занятиям;</c:v>
                </c:pt>
                <c:pt idx="15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общая!$B$2:$B$17</c:f>
              <c:numCache>
                <c:formatCode>0.00</c:formatCode>
                <c:ptCount val="16"/>
                <c:pt idx="0">
                  <c:v>6.4</c:v>
                </c:pt>
                <c:pt idx="1">
                  <c:v>5.09</c:v>
                </c:pt>
                <c:pt idx="2">
                  <c:v>5.96</c:v>
                </c:pt>
                <c:pt idx="3">
                  <c:v>5.96</c:v>
                </c:pt>
                <c:pt idx="4">
                  <c:v>5.96</c:v>
                </c:pt>
                <c:pt idx="5">
                  <c:v>6.03</c:v>
                </c:pt>
                <c:pt idx="6">
                  <c:v>6.22</c:v>
                </c:pt>
                <c:pt idx="7">
                  <c:v>5.29</c:v>
                </c:pt>
                <c:pt idx="8">
                  <c:v>6.03</c:v>
                </c:pt>
                <c:pt idx="9">
                  <c:v>5.77</c:v>
                </c:pt>
                <c:pt idx="10">
                  <c:v>5.09</c:v>
                </c:pt>
                <c:pt idx="11">
                  <c:v>6.16</c:v>
                </c:pt>
                <c:pt idx="12">
                  <c:v>5.67</c:v>
                </c:pt>
                <c:pt idx="13">
                  <c:v>4.93</c:v>
                </c:pt>
                <c:pt idx="14">
                  <c:v>5.96</c:v>
                </c:pt>
                <c:pt idx="15">
                  <c:v>6.38</c:v>
                </c:pt>
              </c:numCache>
            </c:numRef>
          </c:val>
        </c:ser>
        <c:ser>
          <c:idx val="1"/>
          <c:order val="1"/>
          <c:tx>
            <c:strRef>
              <c:f>общая!$C$1</c:f>
              <c:strCache>
                <c:ptCount val="1"/>
                <c:pt idx="0">
                  <c:v>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общая!$A$2:$A$17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Умеет разрешать конфликтные ситуации на занятиях;</c:v>
                </c:pt>
                <c:pt idx="3">
                  <c:v>Контактен с аудиторией;</c:v>
                </c:pt>
                <c:pt idx="4">
                  <c:v>Объективен к оценке знаний студентов;</c:v>
                </c:pt>
                <c:pt idx="5">
                  <c:v>Организован и дисциплинирован по отношению к себе;</c:v>
                </c:pt>
                <c:pt idx="6">
                  <c:v>Контролирует дисциплину и работу студентов на занятиях;</c:v>
                </c:pt>
                <c:pt idx="7">
                  <c:v>Применяет активные методы обучения (кейсы, деловые игры, симуляции, мультимедийные ресурсы и т.д.);</c:v>
                </c:pt>
                <c:pt idx="8">
                  <c:v>Обеспечивает студентов учебно-методическими материалами;</c:v>
                </c:pt>
                <c:pt idx="9">
                  <c:v>Использует практико-ориентированные примеры на занятиях;</c:v>
                </c:pt>
                <c:pt idx="10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1">
                  <c:v>Контролирует самостоятельную работу студентов;</c:v>
                </c:pt>
                <c:pt idx="12">
                  <c:v>Интересен как личность, как профессионал;</c:v>
                </c:pt>
                <c:pt idx="13">
                  <c:v>Выполняет график консультаций со студентами;</c:v>
                </c:pt>
                <c:pt idx="14">
                  <c:v>Акцентирует внимание на самостоятельной подготовке студентов к занятиям;</c:v>
                </c:pt>
                <c:pt idx="15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общая!$C$2:$C$17</c:f>
              <c:numCache>
                <c:formatCode>0.00</c:formatCode>
                <c:ptCount val="16"/>
                <c:pt idx="0">
                  <c:v>4.2</c:v>
                </c:pt>
                <c:pt idx="1">
                  <c:v>4.0599999999999996</c:v>
                </c:pt>
                <c:pt idx="2">
                  <c:v>4.0999999999999996</c:v>
                </c:pt>
                <c:pt idx="3">
                  <c:v>4</c:v>
                </c:pt>
                <c:pt idx="4">
                  <c:v>4.0599999999999996</c:v>
                </c:pt>
                <c:pt idx="5">
                  <c:v>4.08</c:v>
                </c:pt>
                <c:pt idx="6">
                  <c:v>4</c:v>
                </c:pt>
                <c:pt idx="7">
                  <c:v>3.8</c:v>
                </c:pt>
                <c:pt idx="8">
                  <c:v>3.9</c:v>
                </c:pt>
                <c:pt idx="9">
                  <c:v>3.97</c:v>
                </c:pt>
                <c:pt idx="10">
                  <c:v>3.91</c:v>
                </c:pt>
                <c:pt idx="11">
                  <c:v>4.0199999999999996</c:v>
                </c:pt>
                <c:pt idx="12">
                  <c:v>4</c:v>
                </c:pt>
                <c:pt idx="13">
                  <c:v>3.8</c:v>
                </c:pt>
                <c:pt idx="14">
                  <c:v>3.97</c:v>
                </c:pt>
                <c:pt idx="15">
                  <c:v>4</c:v>
                </c:pt>
              </c:numCache>
            </c:numRef>
          </c:val>
        </c:ser>
        <c:ser>
          <c:idx val="2"/>
          <c:order val="2"/>
          <c:tx>
            <c:strRef>
              <c:f>общая!$D$1</c:f>
              <c:strCache>
                <c:ptCount val="1"/>
                <c:pt idx="0">
                  <c:v>БД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общая!$A$2:$A$17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Умеет разрешать конфликтные ситуации на занятиях;</c:v>
                </c:pt>
                <c:pt idx="3">
                  <c:v>Контактен с аудиторией;</c:v>
                </c:pt>
                <c:pt idx="4">
                  <c:v>Объективен к оценке знаний студентов;</c:v>
                </c:pt>
                <c:pt idx="5">
                  <c:v>Организован и дисциплинирован по отношению к себе;</c:v>
                </c:pt>
                <c:pt idx="6">
                  <c:v>Контролирует дисциплину и работу студентов на занятиях;</c:v>
                </c:pt>
                <c:pt idx="7">
                  <c:v>Применяет активные методы обучения (кейсы, деловые игры, симуляции, мультимедийные ресурсы и т.д.);</c:v>
                </c:pt>
                <c:pt idx="8">
                  <c:v>Обеспечивает студентов учебно-методическими материалами;</c:v>
                </c:pt>
                <c:pt idx="9">
                  <c:v>Использует практико-ориентированные примеры на занятиях;</c:v>
                </c:pt>
                <c:pt idx="10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1">
                  <c:v>Контролирует самостоятельную работу студентов;</c:v>
                </c:pt>
                <c:pt idx="12">
                  <c:v>Интересен как личность, как профессионал;</c:v>
                </c:pt>
                <c:pt idx="13">
                  <c:v>Выполняет график консультаций со студентами;</c:v>
                </c:pt>
                <c:pt idx="14">
                  <c:v>Акцентирует внимание на самостоятельной подготовке студентов к занятиям;</c:v>
                </c:pt>
                <c:pt idx="15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общая!$D$2:$D$17</c:f>
              <c:numCache>
                <c:formatCode>0.00</c:formatCode>
                <c:ptCount val="16"/>
                <c:pt idx="0">
                  <c:v>7.42</c:v>
                </c:pt>
                <c:pt idx="1">
                  <c:v>5.78</c:v>
                </c:pt>
                <c:pt idx="2">
                  <c:v>6.14</c:v>
                </c:pt>
                <c:pt idx="3">
                  <c:v>8.2799999999999994</c:v>
                </c:pt>
                <c:pt idx="4">
                  <c:v>8.5</c:v>
                </c:pt>
                <c:pt idx="5">
                  <c:v>8.7100000000000009</c:v>
                </c:pt>
                <c:pt idx="6">
                  <c:v>8.57</c:v>
                </c:pt>
                <c:pt idx="7">
                  <c:v>7.71</c:v>
                </c:pt>
                <c:pt idx="8">
                  <c:v>8.42</c:v>
                </c:pt>
                <c:pt idx="9">
                  <c:v>8.42</c:v>
                </c:pt>
                <c:pt idx="10">
                  <c:v>8.07</c:v>
                </c:pt>
                <c:pt idx="11">
                  <c:v>8.64</c:v>
                </c:pt>
                <c:pt idx="12">
                  <c:v>9.85</c:v>
                </c:pt>
                <c:pt idx="13">
                  <c:v>8.57</c:v>
                </c:pt>
                <c:pt idx="14">
                  <c:v>8.57</c:v>
                </c:pt>
                <c:pt idx="15">
                  <c:v>9.5</c:v>
                </c:pt>
              </c:numCache>
            </c:numRef>
          </c:val>
        </c:ser>
        <c:ser>
          <c:idx val="3"/>
          <c:order val="3"/>
          <c:tx>
            <c:strRef>
              <c:f>общая!$E$1</c:f>
              <c:strCache>
                <c:ptCount val="1"/>
                <c:pt idx="0">
                  <c:v>ЭБУ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общая!$A$2:$A$17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Умеет разрешать конфликтные ситуации на занятиях;</c:v>
                </c:pt>
                <c:pt idx="3">
                  <c:v>Контактен с аудиторией;</c:v>
                </c:pt>
                <c:pt idx="4">
                  <c:v>Объективен к оценке знаний студентов;</c:v>
                </c:pt>
                <c:pt idx="5">
                  <c:v>Организован и дисциплинирован по отношению к себе;</c:v>
                </c:pt>
                <c:pt idx="6">
                  <c:v>Контролирует дисциплину и работу студентов на занятиях;</c:v>
                </c:pt>
                <c:pt idx="7">
                  <c:v>Применяет активные методы обучения (кейсы, деловые игры, симуляции, мультимедийные ресурсы и т.д.);</c:v>
                </c:pt>
                <c:pt idx="8">
                  <c:v>Обеспечивает студентов учебно-методическими материалами;</c:v>
                </c:pt>
                <c:pt idx="9">
                  <c:v>Использует практико-ориентированные примеры на занятиях;</c:v>
                </c:pt>
                <c:pt idx="10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1">
                  <c:v>Контролирует самостоятельную работу студентов;</c:v>
                </c:pt>
                <c:pt idx="12">
                  <c:v>Интересен как личность, как профессионал;</c:v>
                </c:pt>
                <c:pt idx="13">
                  <c:v>Выполняет график консультаций со студентами;</c:v>
                </c:pt>
                <c:pt idx="14">
                  <c:v>Акцентирует внимание на самостоятельной подготовке студентов к занятиям;</c:v>
                </c:pt>
                <c:pt idx="15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общая!$E$2:$E$17</c:f>
              <c:numCache>
                <c:formatCode>0.00</c:formatCode>
                <c:ptCount val="16"/>
                <c:pt idx="0">
                  <c:v>9.6300000000000008</c:v>
                </c:pt>
                <c:pt idx="1">
                  <c:v>9.1999999999999993</c:v>
                </c:pt>
                <c:pt idx="2">
                  <c:v>9.86</c:v>
                </c:pt>
                <c:pt idx="3">
                  <c:v>9.6300000000000008</c:v>
                </c:pt>
                <c:pt idx="4">
                  <c:v>9.77</c:v>
                </c:pt>
                <c:pt idx="5">
                  <c:v>9.9</c:v>
                </c:pt>
                <c:pt idx="6">
                  <c:v>9.09</c:v>
                </c:pt>
                <c:pt idx="7">
                  <c:v>8.9</c:v>
                </c:pt>
                <c:pt idx="8">
                  <c:v>9.59</c:v>
                </c:pt>
                <c:pt idx="9">
                  <c:v>9.77</c:v>
                </c:pt>
                <c:pt idx="10">
                  <c:v>9.36</c:v>
                </c:pt>
                <c:pt idx="11">
                  <c:v>9.6300000000000008</c:v>
                </c:pt>
                <c:pt idx="12">
                  <c:v>9.4499999999999993</c:v>
                </c:pt>
                <c:pt idx="13">
                  <c:v>9.81</c:v>
                </c:pt>
                <c:pt idx="14">
                  <c:v>9.77</c:v>
                </c:pt>
                <c:pt idx="15">
                  <c:v>9.92</c:v>
                </c:pt>
              </c:numCache>
            </c:numRef>
          </c:val>
        </c:ser>
        <c:ser>
          <c:idx val="4"/>
          <c:order val="4"/>
          <c:tx>
            <c:strRef>
              <c:f>общая!$F$1</c:f>
              <c:strCache>
                <c:ptCount val="1"/>
                <c:pt idx="0">
                  <c:v>ПОСО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общая!$A$2:$A$17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Умеет разрешать конфликтные ситуации на занятиях;</c:v>
                </c:pt>
                <c:pt idx="3">
                  <c:v>Контактен с аудиторией;</c:v>
                </c:pt>
                <c:pt idx="4">
                  <c:v>Объективен к оценке знаний студентов;</c:v>
                </c:pt>
                <c:pt idx="5">
                  <c:v>Организован и дисциплинирован по отношению к себе;</c:v>
                </c:pt>
                <c:pt idx="6">
                  <c:v>Контролирует дисциплину и работу студентов на занятиях;</c:v>
                </c:pt>
                <c:pt idx="7">
                  <c:v>Применяет активные методы обучения (кейсы, деловые игры, симуляции, мультимедийные ресурсы и т.д.);</c:v>
                </c:pt>
                <c:pt idx="8">
                  <c:v>Обеспечивает студентов учебно-методическими материалами;</c:v>
                </c:pt>
                <c:pt idx="9">
                  <c:v>Использует практико-ориентированные примеры на занятиях;</c:v>
                </c:pt>
                <c:pt idx="10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1">
                  <c:v>Контролирует самостоятельную работу студентов;</c:v>
                </c:pt>
                <c:pt idx="12">
                  <c:v>Интересен как личность, как профессионал;</c:v>
                </c:pt>
                <c:pt idx="13">
                  <c:v>Выполняет график консультаций со студентами;</c:v>
                </c:pt>
                <c:pt idx="14">
                  <c:v>Акцентирует внимание на самостоятельной подготовке студентов к занятиям;</c:v>
                </c:pt>
                <c:pt idx="15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общая!$F$2:$F$17</c:f>
              <c:numCache>
                <c:formatCode>0.00</c:formatCode>
                <c:ptCount val="16"/>
                <c:pt idx="0">
                  <c:v>5.31</c:v>
                </c:pt>
                <c:pt idx="1">
                  <c:v>4.97</c:v>
                </c:pt>
                <c:pt idx="2">
                  <c:v>5.15</c:v>
                </c:pt>
                <c:pt idx="3">
                  <c:v>5.28</c:v>
                </c:pt>
                <c:pt idx="4">
                  <c:v>5.26</c:v>
                </c:pt>
                <c:pt idx="5">
                  <c:v>5.39</c:v>
                </c:pt>
                <c:pt idx="6">
                  <c:v>5.44</c:v>
                </c:pt>
                <c:pt idx="7">
                  <c:v>5.34</c:v>
                </c:pt>
                <c:pt idx="8">
                  <c:v>5.36</c:v>
                </c:pt>
                <c:pt idx="9">
                  <c:v>5.52</c:v>
                </c:pt>
                <c:pt idx="10">
                  <c:v>5.18</c:v>
                </c:pt>
                <c:pt idx="11">
                  <c:v>5.42</c:v>
                </c:pt>
                <c:pt idx="12">
                  <c:v>5.15</c:v>
                </c:pt>
                <c:pt idx="13">
                  <c:v>5.44</c:v>
                </c:pt>
                <c:pt idx="14">
                  <c:v>5.57</c:v>
                </c:pt>
                <c:pt idx="15">
                  <c:v>5.63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17809224"/>
        <c:axId val="417808440"/>
      </c:barChart>
      <c:catAx>
        <c:axId val="417809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7808440"/>
        <c:crosses val="autoZero"/>
        <c:auto val="1"/>
        <c:lblAlgn val="ctr"/>
        <c:lblOffset val="100"/>
        <c:noMultiLvlLbl val="0"/>
      </c:catAx>
      <c:valAx>
        <c:axId val="41780844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41780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Показатели прфессионального мастерства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Лист2!$B$1:$G$1</c:f>
              <c:strCache>
                <c:ptCount val="6"/>
                <c:pt idx="0">
                  <c:v>СД</c:v>
                </c:pt>
                <c:pt idx="1">
                  <c:v>Ф</c:v>
                </c:pt>
                <c:pt idx="2">
                  <c:v>БД</c:v>
                </c:pt>
                <c:pt idx="3">
                  <c:v>ЭБУ</c:v>
                </c:pt>
                <c:pt idx="4">
                  <c:v>ПОСО</c:v>
                </c:pt>
                <c:pt idx="5">
                  <c:v>в целом по колледжу</c:v>
                </c:pt>
              </c:strCache>
            </c:strRef>
          </c:cat>
          <c:val>
            <c:numRef>
              <c:f>Лист2!$B$2:$G$2</c:f>
              <c:numCache>
                <c:formatCode>0.00</c:formatCode>
                <c:ptCount val="6"/>
                <c:pt idx="0">
                  <c:v>5.8</c:v>
                </c:pt>
                <c:pt idx="1">
                  <c:v>3.9883333333333328</c:v>
                </c:pt>
                <c:pt idx="2">
                  <c:v>7.72</c:v>
                </c:pt>
                <c:pt idx="3">
                  <c:v>9.3633333333333315</c:v>
                </c:pt>
                <c:pt idx="4">
                  <c:v>5.3233333333333333</c:v>
                </c:pt>
                <c:pt idx="5">
                  <c:v>6.4390000000000001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Показатели мягких компетенций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Лист2!$B$1:$G$1</c:f>
              <c:strCache>
                <c:ptCount val="6"/>
                <c:pt idx="0">
                  <c:v>СД</c:v>
                </c:pt>
                <c:pt idx="1">
                  <c:v>Ф</c:v>
                </c:pt>
                <c:pt idx="2">
                  <c:v>БД</c:v>
                </c:pt>
                <c:pt idx="3">
                  <c:v>ЭБУ</c:v>
                </c:pt>
                <c:pt idx="4">
                  <c:v>ПОСО</c:v>
                </c:pt>
                <c:pt idx="5">
                  <c:v>в целом по колледжу</c:v>
                </c:pt>
              </c:strCache>
            </c:strRef>
          </c:cat>
          <c:val>
            <c:numRef>
              <c:f>Лист2!$B$3:$G$3</c:f>
              <c:numCache>
                <c:formatCode>0.00</c:formatCode>
                <c:ptCount val="6"/>
                <c:pt idx="0">
                  <c:v>5.8100000000000005</c:v>
                </c:pt>
                <c:pt idx="1">
                  <c:v>3.9940000000000007</c:v>
                </c:pt>
                <c:pt idx="2">
                  <c:v>8.4830000000000005</c:v>
                </c:pt>
                <c:pt idx="3">
                  <c:v>9.7100000000000009</c:v>
                </c:pt>
                <c:pt idx="4">
                  <c:v>5.3469999999999995</c:v>
                </c:pt>
                <c:pt idx="5">
                  <c:v>6.6688000000000001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6437056"/>
        <c:axId val="426442936"/>
      </c:barChart>
      <c:catAx>
        <c:axId val="4264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442936"/>
        <c:crosses val="autoZero"/>
        <c:auto val="1"/>
        <c:lblAlgn val="ctr"/>
        <c:lblOffset val="100"/>
        <c:noMultiLvlLbl val="0"/>
      </c:catAx>
      <c:valAx>
        <c:axId val="426442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43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Показатели профессионального мастерства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Контролирует дисциплину и работу студентов на занятиях;</c:v>
                </c:pt>
                <c:pt idx="3">
                  <c:v>Применяет активные методы обучения (кейсы, деловые игры, симуляции, мультимедийные ресурсы и т.д.);</c:v>
                </c:pt>
                <c:pt idx="4">
                  <c:v>Обеспечивает студентов учебно-методическими материалами;</c:v>
                </c:pt>
                <c:pt idx="5">
                  <c:v>Использует практико-ориентированные примеры на занятиях;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6.4</c:v>
                </c:pt>
                <c:pt idx="1">
                  <c:v>5.09</c:v>
                </c:pt>
                <c:pt idx="2">
                  <c:v>6.22</c:v>
                </c:pt>
                <c:pt idx="3">
                  <c:v>5.29</c:v>
                </c:pt>
                <c:pt idx="4">
                  <c:v>6.03</c:v>
                </c:pt>
                <c:pt idx="5">
                  <c:v>5.77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Контролирует дисциплину и работу студентов на занятиях;</c:v>
                </c:pt>
                <c:pt idx="3">
                  <c:v>Применяет активные методы обучения (кейсы, деловые игры, симуляции, мультимедийные ресурсы и т.д.);</c:v>
                </c:pt>
                <c:pt idx="4">
                  <c:v>Обеспечивает студентов учебно-методическими материалами;</c:v>
                </c:pt>
                <c:pt idx="5">
                  <c:v>Использует практико-ориентированные примеры на занятиях;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4.2</c:v>
                </c:pt>
                <c:pt idx="1">
                  <c:v>4.0599999999999996</c:v>
                </c:pt>
                <c:pt idx="2">
                  <c:v>4</c:v>
                </c:pt>
                <c:pt idx="3">
                  <c:v>3.8</c:v>
                </c:pt>
                <c:pt idx="4">
                  <c:v>3.9</c:v>
                </c:pt>
                <c:pt idx="5">
                  <c:v>3.97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Контролирует дисциплину и работу студентов на занятиях;</c:v>
                </c:pt>
                <c:pt idx="3">
                  <c:v>Применяет активные методы обучения (кейсы, деловые игры, симуляции, мультимедийные ресурсы и т.д.);</c:v>
                </c:pt>
                <c:pt idx="4">
                  <c:v>Обеспечивает студентов учебно-методическими материалами;</c:v>
                </c:pt>
                <c:pt idx="5">
                  <c:v>Использует практико-ориентированные примеры на занятиях;</c:v>
                </c:pt>
              </c:strCache>
            </c:strRef>
          </c:cat>
          <c:val>
            <c:numRef>
              <c:f>Лист1!$D$2:$D$7</c:f>
              <c:numCache>
                <c:formatCode>0.00</c:formatCode>
                <c:ptCount val="6"/>
                <c:pt idx="0">
                  <c:v>7.42</c:v>
                </c:pt>
                <c:pt idx="1">
                  <c:v>5.78</c:v>
                </c:pt>
                <c:pt idx="2">
                  <c:v>8.57</c:v>
                </c:pt>
                <c:pt idx="3">
                  <c:v>7.71</c:v>
                </c:pt>
                <c:pt idx="4">
                  <c:v>8.42</c:v>
                </c:pt>
                <c:pt idx="5">
                  <c:v>8.42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ЭБУ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Контролирует дисциплину и работу студентов на занятиях;</c:v>
                </c:pt>
                <c:pt idx="3">
                  <c:v>Применяет активные методы обучения (кейсы, деловые игры, симуляции, мультимедийные ресурсы и т.д.);</c:v>
                </c:pt>
                <c:pt idx="4">
                  <c:v>Обеспечивает студентов учебно-методическими материалами;</c:v>
                </c:pt>
                <c:pt idx="5">
                  <c:v>Использует практико-ориентированные примеры на занятиях;</c:v>
                </c:pt>
              </c:strCache>
            </c:strRef>
          </c:cat>
          <c:val>
            <c:numRef>
              <c:f>Лист1!$E$2:$E$7</c:f>
              <c:numCache>
                <c:formatCode>0.00</c:formatCode>
                <c:ptCount val="6"/>
                <c:pt idx="0">
                  <c:v>9.6300000000000008</c:v>
                </c:pt>
                <c:pt idx="1">
                  <c:v>9.1999999999999993</c:v>
                </c:pt>
                <c:pt idx="2">
                  <c:v>9.09</c:v>
                </c:pt>
                <c:pt idx="3">
                  <c:v>8.9</c:v>
                </c:pt>
                <c:pt idx="4">
                  <c:v>9.59</c:v>
                </c:pt>
                <c:pt idx="5">
                  <c:v>9.77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ПОСО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Контролирует дисциплину и работу студентов на занятиях;</c:v>
                </c:pt>
                <c:pt idx="3">
                  <c:v>Применяет активные методы обучения (кейсы, деловые игры, симуляции, мультимедийные ресурсы и т.д.);</c:v>
                </c:pt>
                <c:pt idx="4">
                  <c:v>Обеспечивает студентов учебно-методическими материалами;</c:v>
                </c:pt>
                <c:pt idx="5">
                  <c:v>Использует практико-ориентированные примеры на занятиях;</c:v>
                </c:pt>
              </c:strCache>
            </c:strRef>
          </c:cat>
          <c:val>
            <c:numRef>
              <c:f>Лист1!$F$2:$F$7</c:f>
              <c:numCache>
                <c:formatCode>0.00</c:formatCode>
                <c:ptCount val="6"/>
                <c:pt idx="0">
                  <c:v>5.31</c:v>
                </c:pt>
                <c:pt idx="1">
                  <c:v>4.97</c:v>
                </c:pt>
                <c:pt idx="2">
                  <c:v>5.44</c:v>
                </c:pt>
                <c:pt idx="3">
                  <c:v>5.34</c:v>
                </c:pt>
                <c:pt idx="4">
                  <c:v>5.36</c:v>
                </c:pt>
                <c:pt idx="5">
                  <c:v>5.52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 целом по колледжу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Доступно и последовательно излагает материал;</c:v>
                </c:pt>
                <c:pt idx="1">
                  <c:v>Стимулирует интерес к предмету;</c:v>
                </c:pt>
                <c:pt idx="2">
                  <c:v>Контролирует дисциплину и работу студентов на занятиях;</c:v>
                </c:pt>
                <c:pt idx="3">
                  <c:v>Применяет активные методы обучения (кейсы, деловые игры, симуляции, мультимедийные ресурсы и т.д.);</c:v>
                </c:pt>
                <c:pt idx="4">
                  <c:v>Обеспечивает студентов учебно-методическими материалами;</c:v>
                </c:pt>
                <c:pt idx="5">
                  <c:v>Использует практико-ориентированные примеры на занятиях;</c:v>
                </c:pt>
              </c:strCache>
            </c:strRef>
          </c:cat>
          <c:val>
            <c:numRef>
              <c:f>Лист1!$G$2:$G$7</c:f>
              <c:numCache>
                <c:formatCode>0.00</c:formatCode>
                <c:ptCount val="6"/>
                <c:pt idx="0">
                  <c:v>6.5920000000000014</c:v>
                </c:pt>
                <c:pt idx="1">
                  <c:v>5.8199999999999994</c:v>
                </c:pt>
                <c:pt idx="2">
                  <c:v>6.6639999999999997</c:v>
                </c:pt>
                <c:pt idx="3">
                  <c:v>6.2080000000000002</c:v>
                </c:pt>
                <c:pt idx="4">
                  <c:v>6.660000000000001</c:v>
                </c:pt>
                <c:pt idx="5">
                  <c:v>6.69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1599848"/>
        <c:axId val="421604160"/>
      </c:barChart>
      <c:catAx>
        <c:axId val="421599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604160"/>
        <c:crosses val="autoZero"/>
        <c:auto val="1"/>
        <c:lblAlgn val="ctr"/>
        <c:lblOffset val="100"/>
        <c:noMultiLvlLbl val="0"/>
      </c:catAx>
      <c:valAx>
        <c:axId val="421604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599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Показатели мягких компетенций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Лист1!$J$1</c:f>
              <c:strCache>
                <c:ptCount val="1"/>
                <c:pt idx="0">
                  <c:v>СД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Лист1!$I$2:$I$11</c:f>
              <c:strCache>
                <c:ptCount val="10"/>
                <c:pt idx="0">
                  <c:v>Умеет разрешать конфликтные ситуации на занятиях;</c:v>
                </c:pt>
                <c:pt idx="1">
                  <c:v>Контактен с аудиторией;</c:v>
                </c:pt>
                <c:pt idx="2">
                  <c:v>Объективен к оценке знаний студентов;</c:v>
                </c:pt>
                <c:pt idx="3">
                  <c:v>Организован и дисциплинирован по отношению к себе;</c:v>
                </c:pt>
                <c:pt idx="4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5">
                  <c:v>Контролирует самостоятельную работу студентов;</c:v>
                </c:pt>
                <c:pt idx="6">
                  <c:v>Интересен как личность, как профессионал;</c:v>
                </c:pt>
                <c:pt idx="7">
                  <c:v>Выполняет график консультаций со студентами;</c:v>
                </c:pt>
                <c:pt idx="8">
                  <c:v>Акцентирует внимание на самостоятельной подготовке студентов к занятиям;</c:v>
                </c:pt>
                <c:pt idx="9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Лист1!$J$2:$J$11</c:f>
              <c:numCache>
                <c:formatCode>0.00</c:formatCode>
                <c:ptCount val="10"/>
                <c:pt idx="0">
                  <c:v>5.96</c:v>
                </c:pt>
                <c:pt idx="1">
                  <c:v>5.96</c:v>
                </c:pt>
                <c:pt idx="2">
                  <c:v>5.96</c:v>
                </c:pt>
                <c:pt idx="3">
                  <c:v>6.03</c:v>
                </c:pt>
                <c:pt idx="4">
                  <c:v>5.09</c:v>
                </c:pt>
                <c:pt idx="5">
                  <c:v>6.16</c:v>
                </c:pt>
                <c:pt idx="6">
                  <c:v>5.67</c:v>
                </c:pt>
                <c:pt idx="7">
                  <c:v>4.93</c:v>
                </c:pt>
                <c:pt idx="8">
                  <c:v>5.96</c:v>
                </c:pt>
                <c:pt idx="9">
                  <c:v>6.38</c:v>
                </c:pt>
              </c:numCache>
            </c:numRef>
          </c:val>
        </c:ser>
        <c:ser>
          <c:idx val="1"/>
          <c:order val="1"/>
          <c:tx>
            <c:strRef>
              <c:f>Лист1!$K$1</c:f>
              <c:strCache>
                <c:ptCount val="1"/>
                <c:pt idx="0">
                  <c:v>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404033976929295E-3"/>
                  <c:y val="-8.9385443404585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404033976929668E-3"/>
                  <c:y val="-2.3836118241222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953549995345921E-8"/>
                  <c:y val="-1.48974565970328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31306270372018E-2"/>
                      <c:h val="3.3355785267542827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0101008494232176E-2"/>
                  <c:y val="3.5754177361834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Лист1!$I$2:$I$11</c:f>
              <c:strCache>
                <c:ptCount val="10"/>
                <c:pt idx="0">
                  <c:v>Умеет разрешать конфликтные ситуации на занятиях;</c:v>
                </c:pt>
                <c:pt idx="1">
                  <c:v>Контактен с аудиторией;</c:v>
                </c:pt>
                <c:pt idx="2">
                  <c:v>Объективен к оценке знаний студентов;</c:v>
                </c:pt>
                <c:pt idx="3">
                  <c:v>Организован и дисциплинирован по отношению к себе;</c:v>
                </c:pt>
                <c:pt idx="4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5">
                  <c:v>Контролирует самостоятельную работу студентов;</c:v>
                </c:pt>
                <c:pt idx="6">
                  <c:v>Интересен как личность, как профессионал;</c:v>
                </c:pt>
                <c:pt idx="7">
                  <c:v>Выполняет график консультаций со студентами;</c:v>
                </c:pt>
                <c:pt idx="8">
                  <c:v>Акцентирует внимание на самостоятельной подготовке студентов к занятиям;</c:v>
                </c:pt>
                <c:pt idx="9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Лист1!$K$2:$K$11</c:f>
              <c:numCache>
                <c:formatCode>0.00</c:formatCode>
                <c:ptCount val="10"/>
                <c:pt idx="0">
                  <c:v>4.0999999999999996</c:v>
                </c:pt>
                <c:pt idx="1">
                  <c:v>4</c:v>
                </c:pt>
                <c:pt idx="2">
                  <c:v>4.0599999999999996</c:v>
                </c:pt>
                <c:pt idx="3">
                  <c:v>4.08</c:v>
                </c:pt>
                <c:pt idx="4">
                  <c:v>3.91</c:v>
                </c:pt>
                <c:pt idx="5">
                  <c:v>4.0199999999999996</c:v>
                </c:pt>
                <c:pt idx="6">
                  <c:v>4</c:v>
                </c:pt>
                <c:pt idx="7">
                  <c:v>3.8</c:v>
                </c:pt>
                <c:pt idx="8">
                  <c:v>3.97</c:v>
                </c:pt>
                <c:pt idx="9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Лист1!$L$1</c:f>
              <c:strCache>
                <c:ptCount val="1"/>
                <c:pt idx="0">
                  <c:v>БД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Лист1!$I$2:$I$11</c:f>
              <c:strCache>
                <c:ptCount val="10"/>
                <c:pt idx="0">
                  <c:v>Умеет разрешать конфликтные ситуации на занятиях;</c:v>
                </c:pt>
                <c:pt idx="1">
                  <c:v>Контактен с аудиторией;</c:v>
                </c:pt>
                <c:pt idx="2">
                  <c:v>Объективен к оценке знаний студентов;</c:v>
                </c:pt>
                <c:pt idx="3">
                  <c:v>Организован и дисциплинирован по отношению к себе;</c:v>
                </c:pt>
                <c:pt idx="4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5">
                  <c:v>Контролирует самостоятельную работу студентов;</c:v>
                </c:pt>
                <c:pt idx="6">
                  <c:v>Интересен как личность, как профессионал;</c:v>
                </c:pt>
                <c:pt idx="7">
                  <c:v>Выполняет график консультаций со студентами;</c:v>
                </c:pt>
                <c:pt idx="8">
                  <c:v>Акцентирует внимание на самостоятельной подготовке студентов к занятиям;</c:v>
                </c:pt>
                <c:pt idx="9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Лист1!$L$2:$L$11</c:f>
              <c:numCache>
                <c:formatCode>0.00</c:formatCode>
                <c:ptCount val="10"/>
                <c:pt idx="0">
                  <c:v>6.14</c:v>
                </c:pt>
                <c:pt idx="1">
                  <c:v>8.2799999999999994</c:v>
                </c:pt>
                <c:pt idx="2">
                  <c:v>8.5</c:v>
                </c:pt>
                <c:pt idx="3">
                  <c:v>8.7100000000000009</c:v>
                </c:pt>
                <c:pt idx="4">
                  <c:v>8.07</c:v>
                </c:pt>
                <c:pt idx="5">
                  <c:v>8.64</c:v>
                </c:pt>
                <c:pt idx="6">
                  <c:v>9.85</c:v>
                </c:pt>
                <c:pt idx="7">
                  <c:v>8.57</c:v>
                </c:pt>
                <c:pt idx="8">
                  <c:v>8.57</c:v>
                </c:pt>
                <c:pt idx="9">
                  <c:v>9.5</c:v>
                </c:pt>
              </c:numCache>
            </c:numRef>
          </c:val>
        </c:ser>
        <c:ser>
          <c:idx val="3"/>
          <c:order val="3"/>
          <c:tx>
            <c:strRef>
              <c:f>Лист1!$M$1</c:f>
              <c:strCache>
                <c:ptCount val="1"/>
                <c:pt idx="0">
                  <c:v>ЭБУ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Лист1!$I$2:$I$11</c:f>
              <c:strCache>
                <c:ptCount val="10"/>
                <c:pt idx="0">
                  <c:v>Умеет разрешать конфликтные ситуации на занятиях;</c:v>
                </c:pt>
                <c:pt idx="1">
                  <c:v>Контактен с аудиторией;</c:v>
                </c:pt>
                <c:pt idx="2">
                  <c:v>Объективен к оценке знаний студентов;</c:v>
                </c:pt>
                <c:pt idx="3">
                  <c:v>Организован и дисциплинирован по отношению к себе;</c:v>
                </c:pt>
                <c:pt idx="4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5">
                  <c:v>Контролирует самостоятельную работу студентов;</c:v>
                </c:pt>
                <c:pt idx="6">
                  <c:v>Интересен как личность, как профессионал;</c:v>
                </c:pt>
                <c:pt idx="7">
                  <c:v>Выполняет график консультаций со студентами;</c:v>
                </c:pt>
                <c:pt idx="8">
                  <c:v>Акцентирует внимание на самостоятельной подготовке студентов к занятиям;</c:v>
                </c:pt>
                <c:pt idx="9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Лист1!$M$2:$M$11</c:f>
              <c:numCache>
                <c:formatCode>0.00</c:formatCode>
                <c:ptCount val="10"/>
                <c:pt idx="0">
                  <c:v>9.86</c:v>
                </c:pt>
                <c:pt idx="1">
                  <c:v>9.6300000000000008</c:v>
                </c:pt>
                <c:pt idx="2">
                  <c:v>9.77</c:v>
                </c:pt>
                <c:pt idx="3">
                  <c:v>9.9</c:v>
                </c:pt>
                <c:pt idx="4">
                  <c:v>9.36</c:v>
                </c:pt>
                <c:pt idx="5">
                  <c:v>9.6300000000000008</c:v>
                </c:pt>
                <c:pt idx="6">
                  <c:v>9.4499999999999993</c:v>
                </c:pt>
                <c:pt idx="7">
                  <c:v>9.81</c:v>
                </c:pt>
                <c:pt idx="8">
                  <c:v>9.77</c:v>
                </c:pt>
                <c:pt idx="9">
                  <c:v>9.92</c:v>
                </c:pt>
              </c:numCache>
            </c:numRef>
          </c:val>
        </c:ser>
        <c:ser>
          <c:idx val="4"/>
          <c:order val="4"/>
          <c:tx>
            <c:strRef>
              <c:f>Лист1!$N$1</c:f>
              <c:strCache>
                <c:ptCount val="1"/>
                <c:pt idx="0">
                  <c:v>ПОСО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Лист1!$I$2:$I$11</c:f>
              <c:strCache>
                <c:ptCount val="10"/>
                <c:pt idx="0">
                  <c:v>Умеет разрешать конфликтные ситуации на занятиях;</c:v>
                </c:pt>
                <c:pt idx="1">
                  <c:v>Контактен с аудиторией;</c:v>
                </c:pt>
                <c:pt idx="2">
                  <c:v>Объективен к оценке знаний студентов;</c:v>
                </c:pt>
                <c:pt idx="3">
                  <c:v>Организован и дисциплинирован по отношению к себе;</c:v>
                </c:pt>
                <c:pt idx="4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5">
                  <c:v>Контролирует самостоятельную работу студентов;</c:v>
                </c:pt>
                <c:pt idx="6">
                  <c:v>Интересен как личность, как профессионал;</c:v>
                </c:pt>
                <c:pt idx="7">
                  <c:v>Выполняет график консультаций со студентами;</c:v>
                </c:pt>
                <c:pt idx="8">
                  <c:v>Акцентирует внимание на самостоятельной подготовке студентов к занятиям;</c:v>
                </c:pt>
                <c:pt idx="9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Лист1!$N$2:$N$11</c:f>
              <c:numCache>
                <c:formatCode>0.00</c:formatCode>
                <c:ptCount val="10"/>
                <c:pt idx="0">
                  <c:v>5.15</c:v>
                </c:pt>
                <c:pt idx="1">
                  <c:v>5.28</c:v>
                </c:pt>
                <c:pt idx="2">
                  <c:v>5.26</c:v>
                </c:pt>
                <c:pt idx="3">
                  <c:v>5.39</c:v>
                </c:pt>
                <c:pt idx="4">
                  <c:v>5.18</c:v>
                </c:pt>
                <c:pt idx="5">
                  <c:v>5.42</c:v>
                </c:pt>
                <c:pt idx="6">
                  <c:v>5.15</c:v>
                </c:pt>
                <c:pt idx="7">
                  <c:v>5.44</c:v>
                </c:pt>
                <c:pt idx="8">
                  <c:v>5.57</c:v>
                </c:pt>
                <c:pt idx="9">
                  <c:v>5.63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0854712"/>
        <c:axId val="420855104"/>
      </c:barChart>
      <c:lineChart>
        <c:grouping val="standard"/>
        <c:varyColors val="0"/>
        <c:ser>
          <c:idx val="5"/>
          <c:order val="5"/>
          <c:tx>
            <c:strRef>
              <c:f>Лист1!$O$1</c:f>
              <c:strCache>
                <c:ptCount val="1"/>
                <c:pt idx="0">
                  <c:v>в целом по колледжу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Лист1!$I$2:$I$11</c:f>
              <c:strCache>
                <c:ptCount val="10"/>
                <c:pt idx="0">
                  <c:v>Умеет разрешать конфликтные ситуации на занятиях;</c:v>
                </c:pt>
                <c:pt idx="1">
                  <c:v>Контактен с аудиторией;</c:v>
                </c:pt>
                <c:pt idx="2">
                  <c:v>Объективен к оценке знаний студентов;</c:v>
                </c:pt>
                <c:pt idx="3">
                  <c:v>Организован и дисциплинирован по отношению к себе;</c:v>
                </c:pt>
                <c:pt idx="4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5">
                  <c:v>Контролирует самостоятельную работу студентов;</c:v>
                </c:pt>
                <c:pt idx="6">
                  <c:v>Интересен как личность, как профессионал;</c:v>
                </c:pt>
                <c:pt idx="7">
                  <c:v>Выполняет график консультаций со студентами;</c:v>
                </c:pt>
                <c:pt idx="8">
                  <c:v>Акцентирует внимание на самостоятельной подготовке студентов к занятиям;</c:v>
                </c:pt>
                <c:pt idx="9">
                  <c:v>Внешний вид соответствует принятому в учебной организации дресс-коду.</c:v>
                </c:pt>
              </c:strCache>
            </c:strRef>
          </c:cat>
          <c:val>
            <c:numRef>
              <c:f>Лист1!$O$2:$O$11</c:f>
              <c:numCache>
                <c:formatCode>0.00</c:formatCode>
                <c:ptCount val="10"/>
                <c:pt idx="0">
                  <c:v>6.242</c:v>
                </c:pt>
                <c:pt idx="1">
                  <c:v>6.6300000000000008</c:v>
                </c:pt>
                <c:pt idx="2">
                  <c:v>6.7099999999999991</c:v>
                </c:pt>
                <c:pt idx="3">
                  <c:v>6.8220000000000001</c:v>
                </c:pt>
                <c:pt idx="4">
                  <c:v>6.3220000000000001</c:v>
                </c:pt>
                <c:pt idx="5">
                  <c:v>6.7740000000000009</c:v>
                </c:pt>
                <c:pt idx="6">
                  <c:v>6.8239999999999998</c:v>
                </c:pt>
                <c:pt idx="7">
                  <c:v>6.51</c:v>
                </c:pt>
                <c:pt idx="8">
                  <c:v>6.7680000000000007</c:v>
                </c:pt>
                <c:pt idx="9">
                  <c:v>7.0860000000000003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854712"/>
        <c:axId val="420855104"/>
      </c:lineChart>
      <c:catAx>
        <c:axId val="42085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855104"/>
        <c:crosses val="autoZero"/>
        <c:auto val="1"/>
        <c:lblAlgn val="ctr"/>
        <c:lblOffset val="100"/>
        <c:noMultiLvlLbl val="0"/>
      </c:catAx>
      <c:valAx>
        <c:axId val="42085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85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СД!$A$2:$A$17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Внешний вид соответствует принятому в учебной организации дресс-коду.</c:v>
                </c:pt>
                <c:pt idx="2">
                  <c:v>Контролирует дисциплину и работу студентов на занятиях;</c:v>
                </c:pt>
                <c:pt idx="3">
                  <c:v>Контролирует самостоятельную работу студентов;</c:v>
                </c:pt>
                <c:pt idx="4">
                  <c:v>Организован и дисциплинирован по отношению к себе;</c:v>
                </c:pt>
                <c:pt idx="5">
                  <c:v>Обеспечивает студентов учебно-методическими материалами;</c:v>
                </c:pt>
                <c:pt idx="6">
                  <c:v>Умеет разрешать конфликтные ситуации на занятиях;</c:v>
                </c:pt>
                <c:pt idx="7">
                  <c:v>Контактен с аудиторией;</c:v>
                </c:pt>
                <c:pt idx="8">
                  <c:v>Объективен к оценке знаний студентов;</c:v>
                </c:pt>
                <c:pt idx="9">
                  <c:v>Акцентирует внимание на самостоятельной подготовке студентов к занятиям;</c:v>
                </c:pt>
                <c:pt idx="10">
                  <c:v>Использует практико-ориентированные примеры на занятиях;</c:v>
                </c:pt>
                <c:pt idx="11">
                  <c:v>Интересен как личность, как профессионал;</c:v>
                </c:pt>
                <c:pt idx="12">
                  <c:v>Применяет активные методы обучения (кейсы, деловые игры, симуляции, мультимедийные ресурсы и т.д.);</c:v>
                </c:pt>
                <c:pt idx="13">
                  <c:v>Стимулирует интерес к предмету;</c:v>
                </c:pt>
                <c:pt idx="14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5">
                  <c:v>Выполняет график консультаций со студентами;</c:v>
                </c:pt>
              </c:strCache>
            </c:strRef>
          </c:cat>
          <c:val>
            <c:numRef>
              <c:f>СД!$B$2:$B$17</c:f>
              <c:numCache>
                <c:formatCode>0.00</c:formatCode>
                <c:ptCount val="16"/>
                <c:pt idx="0">
                  <c:v>6.4</c:v>
                </c:pt>
                <c:pt idx="1">
                  <c:v>6.38</c:v>
                </c:pt>
                <c:pt idx="2">
                  <c:v>6.22</c:v>
                </c:pt>
                <c:pt idx="3">
                  <c:v>6.16</c:v>
                </c:pt>
                <c:pt idx="4">
                  <c:v>6.03</c:v>
                </c:pt>
                <c:pt idx="5">
                  <c:v>6.03</c:v>
                </c:pt>
                <c:pt idx="6">
                  <c:v>5.96</c:v>
                </c:pt>
                <c:pt idx="7">
                  <c:v>5.96</c:v>
                </c:pt>
                <c:pt idx="8">
                  <c:v>5.96</c:v>
                </c:pt>
                <c:pt idx="9">
                  <c:v>5.96</c:v>
                </c:pt>
                <c:pt idx="10">
                  <c:v>5.77</c:v>
                </c:pt>
                <c:pt idx="11">
                  <c:v>5.67</c:v>
                </c:pt>
                <c:pt idx="12">
                  <c:v>5.29</c:v>
                </c:pt>
                <c:pt idx="13">
                  <c:v>5.09</c:v>
                </c:pt>
                <c:pt idx="14">
                  <c:v>5.09</c:v>
                </c:pt>
                <c:pt idx="15">
                  <c:v>4.93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15935296"/>
        <c:axId val="415935688"/>
      </c:barChart>
      <c:catAx>
        <c:axId val="41593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935688"/>
        <c:crosses val="autoZero"/>
        <c:auto val="1"/>
        <c:lblAlgn val="ctr"/>
        <c:lblOffset val="100"/>
        <c:noMultiLvlLbl val="0"/>
      </c:catAx>
      <c:valAx>
        <c:axId val="415935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93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818308346611772"/>
          <c:y val="0.10882036740262331"/>
          <c:w val="0.48521429651426512"/>
          <c:h val="0.828891307714312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Ф!$B$1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Ф!$A$2:$A$17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Умеет разрешать конфликтные ситуации на занятиях;</c:v>
                </c:pt>
                <c:pt idx="2">
                  <c:v>Организован и дисциплинирован по отношению к себе;</c:v>
                </c:pt>
                <c:pt idx="3">
                  <c:v>Стимулирует интерес к предмету;</c:v>
                </c:pt>
                <c:pt idx="4">
                  <c:v>Объективен к оценке знаний студентов;</c:v>
                </c:pt>
                <c:pt idx="5">
                  <c:v>Контролирует самостоятельную работу студентов;</c:v>
                </c:pt>
                <c:pt idx="6">
                  <c:v>Контактен с аудиторией;</c:v>
                </c:pt>
                <c:pt idx="7">
                  <c:v>Контролирует дисциплину и работу студентов на занятиях;</c:v>
                </c:pt>
                <c:pt idx="8">
                  <c:v>Интересен как личность, как профессионал;</c:v>
                </c:pt>
                <c:pt idx="9">
                  <c:v>Внешний вид соответствует принятому в учебной организации дресс-коду.</c:v>
                </c:pt>
                <c:pt idx="10">
                  <c:v>Использует практико-ориентированные примеры на занятиях;</c:v>
                </c:pt>
                <c:pt idx="11">
                  <c:v>Акцентирует внимание на самостоятельной подготовке студентов к занятиям;</c:v>
                </c:pt>
                <c:pt idx="12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3">
                  <c:v>Обеспечивает студентов учебно-методическими материалами;</c:v>
                </c:pt>
                <c:pt idx="14">
                  <c:v>Применяет активные методы обучения (кейсы, деловые игры, симуляции, мультимедийные ресурсы и т.д.);</c:v>
                </c:pt>
                <c:pt idx="15">
                  <c:v>Выполняет график консультаций со студентами;</c:v>
                </c:pt>
              </c:strCache>
            </c:strRef>
          </c:cat>
          <c:val>
            <c:numRef>
              <c:f>Ф!$B$2:$B$17</c:f>
              <c:numCache>
                <c:formatCode>0.00</c:formatCode>
                <c:ptCount val="16"/>
                <c:pt idx="0">
                  <c:v>4.2</c:v>
                </c:pt>
                <c:pt idx="1">
                  <c:v>4.0999999999999996</c:v>
                </c:pt>
                <c:pt idx="2">
                  <c:v>4.08</c:v>
                </c:pt>
                <c:pt idx="3">
                  <c:v>4.0599999999999996</c:v>
                </c:pt>
                <c:pt idx="4">
                  <c:v>4.0599999999999996</c:v>
                </c:pt>
                <c:pt idx="5">
                  <c:v>4.0199999999999996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3.97</c:v>
                </c:pt>
                <c:pt idx="11">
                  <c:v>3.97</c:v>
                </c:pt>
                <c:pt idx="12">
                  <c:v>3.91</c:v>
                </c:pt>
                <c:pt idx="13">
                  <c:v>3.9</c:v>
                </c:pt>
                <c:pt idx="14">
                  <c:v>3.8</c:v>
                </c:pt>
                <c:pt idx="15">
                  <c:v>3.8</c:v>
                </c:pt>
              </c:numCache>
            </c:numRef>
          </c:val>
        </c:ser>
        <c:ser>
          <c:idx val="1"/>
          <c:order val="1"/>
          <c:tx>
            <c:strRef>
              <c:f>Ф!$C$1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Ф!$A$2:$A$17</c:f>
              <c:strCache>
                <c:ptCount val="16"/>
                <c:pt idx="0">
                  <c:v>Доступно и последовательно излагает материал;</c:v>
                </c:pt>
                <c:pt idx="1">
                  <c:v>Умеет разрешать конфликтные ситуации на занятиях;</c:v>
                </c:pt>
                <c:pt idx="2">
                  <c:v>Организован и дисциплинирован по отношению к себе;</c:v>
                </c:pt>
                <c:pt idx="3">
                  <c:v>Стимулирует интерес к предмету;</c:v>
                </c:pt>
                <c:pt idx="4">
                  <c:v>Объективен к оценке знаний студентов;</c:v>
                </c:pt>
                <c:pt idx="5">
                  <c:v>Контролирует самостоятельную работу студентов;</c:v>
                </c:pt>
                <c:pt idx="6">
                  <c:v>Контактен с аудиторией;</c:v>
                </c:pt>
                <c:pt idx="7">
                  <c:v>Контролирует дисциплину и работу студентов на занятиях;</c:v>
                </c:pt>
                <c:pt idx="8">
                  <c:v>Интересен как личность, как профессионал;</c:v>
                </c:pt>
                <c:pt idx="9">
                  <c:v>Внешний вид соответствует принятому в учебной организации дресс-коду.</c:v>
                </c:pt>
                <c:pt idx="10">
                  <c:v>Использует практико-ориентированные примеры на занятиях;</c:v>
                </c:pt>
                <c:pt idx="11">
                  <c:v>Акцентирует внимание на самостоятельной подготовке студентов к занятиям;</c:v>
                </c:pt>
                <c:pt idx="12">
                  <c:v>Взаимодействует со студентами во внеаудиторное время (участвует в студенческой научной жизни и иных мероприятиях университета);</c:v>
                </c:pt>
                <c:pt idx="13">
                  <c:v>Обеспечивает студентов учебно-методическими материалами;</c:v>
                </c:pt>
                <c:pt idx="14">
                  <c:v>Применяет активные методы обучения (кейсы, деловые игры, симуляции, мультимедийные ресурсы и т.д.);</c:v>
                </c:pt>
                <c:pt idx="15">
                  <c:v>Выполняет график консультаций со студентами;</c:v>
                </c:pt>
              </c:strCache>
            </c:strRef>
          </c:cat>
          <c:val>
            <c:numRef>
              <c:f>Ф!$C$2:$C$17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1530224"/>
        <c:axId val="421527480"/>
      </c:barChart>
      <c:catAx>
        <c:axId val="421530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527480"/>
        <c:crosses val="autoZero"/>
        <c:auto val="1"/>
        <c:lblAlgn val="ctr"/>
        <c:lblOffset val="100"/>
        <c:noMultiLvlLbl val="0"/>
      </c:catAx>
      <c:valAx>
        <c:axId val="421527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53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BD674-FC67-46D2-B1C0-6AF1CC82E2E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1900"/>
            <a:ext cx="5913438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529" y="4743579"/>
            <a:ext cx="539623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22958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0769" y="9362238"/>
            <a:ext cx="2922958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B1A12-3269-4A93-8990-45B742AE12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08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0AC81-F16F-4251-96BE-35FF4E8D6F04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036C-10A8-49A7-88D6-C572928CD813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3CB8-D50E-422D-A24B-DFA5B2AD19CA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332C-1268-4116-943B-95B74EBF8B4E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9D40-863D-43B8-85A8-3CDE170FDD55}" type="datetime1">
              <a:rPr lang="ru-RU" smtClean="0"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CE234-F9C6-4F08-9589-109A75CF3636}" type="datetime1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DE58-4873-4B04-B9A6-F4AC8DC9167B}" type="datetime1">
              <a:rPr lang="ru-RU" smtClean="0"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C5E1-B944-4087-8D15-672E3741D335}" type="datetime1">
              <a:rPr lang="ru-RU" smtClean="0"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C80C-D652-4DBA-AB30-4A78961F5F04}" type="datetime1">
              <a:rPr lang="ru-RU" smtClean="0"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E18A-93AD-4F95-8E9F-CBB1375758BB}" type="datetime1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7ACA-CA3D-477B-84CF-A337FD705395}" type="datetime1">
              <a:rPr lang="ru-RU" smtClean="0"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512D-22F0-467F-B616-FFC5A5699C56}" type="datetime1">
              <a:rPr lang="ru-RU" smtClean="0"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171129"/>
            <a:ext cx="10515600" cy="2474335"/>
          </a:xfrm>
        </p:spPr>
        <p:txBody>
          <a:bodyPr/>
          <a:lstStyle/>
          <a:p>
            <a:r>
              <a:rPr lang="ru-RU" dirty="0"/>
              <a:t>ПРЕПОДАВАТЕЛЬ ГЛАЗАМИ </a:t>
            </a:r>
            <a:r>
              <a:rPr lang="ru-RU" dirty="0" smtClean="0"/>
              <a:t>СТУДЕНТА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14977" y="3994439"/>
            <a:ext cx="6575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Отчет по результатам мониторингового исследования (2019 – 2020 учебный год)</a:t>
            </a:r>
            <a:endParaRPr lang="ru-RU" sz="2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709464"/>
            <a:ext cx="6912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00"/>
              </a:spcAft>
            </a:pPr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Воспитательный отдел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79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10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0341" y="260613"/>
            <a:ext cx="10391775" cy="37740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Средняя оценка по </a:t>
            </a:r>
            <a:r>
              <a:rPr lang="ru-RU" dirty="0" smtClean="0">
                <a:solidFill>
                  <a:schemeClr val="tx1"/>
                </a:solidFill>
              </a:rPr>
              <a:t>специальности «Финансы»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2675280"/>
              </p:ext>
            </p:extLst>
          </p:nvPr>
        </p:nvGraphicFramePr>
        <p:xfrm>
          <a:off x="2379518" y="831273"/>
          <a:ext cx="7949045" cy="589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87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1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7214" y="177486"/>
            <a:ext cx="10391775" cy="37740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Средняя оценка по специальности </a:t>
            </a:r>
            <a:r>
              <a:rPr lang="ru-RU" dirty="0" smtClean="0">
                <a:solidFill>
                  <a:schemeClr val="tx1"/>
                </a:solidFill>
              </a:rPr>
              <a:t>«Банковское дело»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024205"/>
              </p:ext>
            </p:extLst>
          </p:nvPr>
        </p:nvGraphicFramePr>
        <p:xfrm>
          <a:off x="1371600" y="675409"/>
          <a:ext cx="9403773" cy="595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39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6595" y="108213"/>
            <a:ext cx="10391775" cy="37740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Средняя оценка по специальности </a:t>
            </a:r>
            <a:r>
              <a:rPr lang="ru-RU" dirty="0" smtClean="0">
                <a:solidFill>
                  <a:schemeClr val="tx1"/>
                </a:solidFill>
              </a:rPr>
              <a:t>«Экономика и бухгалтерский учет»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45157"/>
              </p:ext>
            </p:extLst>
          </p:nvPr>
        </p:nvGraphicFramePr>
        <p:xfrm>
          <a:off x="838200" y="485616"/>
          <a:ext cx="10515600" cy="6081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891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0559" y="163632"/>
            <a:ext cx="10391775" cy="37740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Средняя оценка по специальности </a:t>
            </a:r>
            <a:r>
              <a:rPr lang="ru-RU" dirty="0" smtClean="0">
                <a:solidFill>
                  <a:schemeClr val="tx1"/>
                </a:solidFill>
              </a:rPr>
              <a:t>«Право и организация социального обеспечения»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51269"/>
              </p:ext>
            </p:extLst>
          </p:nvPr>
        </p:nvGraphicFramePr>
        <p:xfrm>
          <a:off x="1475509" y="541036"/>
          <a:ext cx="8801099" cy="600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31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79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505" y="96983"/>
            <a:ext cx="10550895" cy="789706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Средняя оценка по преподавателям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518544"/>
              </p:ext>
            </p:extLst>
          </p:nvPr>
        </p:nvGraphicFramePr>
        <p:xfrm>
          <a:off x="838200" y="886690"/>
          <a:ext cx="10515600" cy="5469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951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719262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1000">
              <a:srgbClr val="0F3A3D"/>
            </a:gs>
            <a:gs pos="23000">
              <a:srgbClr val="256569"/>
            </a:gs>
            <a:gs pos="35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107864515"/>
              </p:ext>
            </p:extLst>
          </p:nvPr>
        </p:nvGraphicFramePr>
        <p:xfrm>
          <a:off x="1011381" y="1163782"/>
          <a:ext cx="9892145" cy="519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011381" y="248548"/>
            <a:ext cx="474732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Статистика участников опроса- студенты 3курса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5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58026" y="1191713"/>
            <a:ext cx="5881961" cy="82391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ПОКАЗАТЕЛИ </a:t>
            </a:r>
            <a:b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ПРОФЕССИОНАЛЬНОГО МАСТЕРСТВА</a:t>
            </a: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:</a:t>
            </a:r>
            <a:endParaRPr lang="ru-RU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04062" y="2056324"/>
            <a:ext cx="5157787" cy="4593858"/>
          </a:xfrm>
        </p:spPr>
        <p:txBody>
          <a:bodyPr>
            <a:normAutofit fontScale="62500" lnSpcReduction="20000"/>
          </a:bodyPr>
          <a:lstStyle/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000" dirty="0">
                <a:solidFill>
                  <a:schemeClr val="tx1"/>
                </a:solidFill>
              </a:rPr>
              <a:t>Доступно и последовательно излагает материал</a:t>
            </a:r>
            <a:r>
              <a:rPr lang="ru-RU" sz="3000" dirty="0" smtClean="0">
                <a:solidFill>
                  <a:schemeClr val="tx1"/>
                </a:solidFill>
              </a:rPr>
              <a:t>;</a:t>
            </a:r>
            <a:r>
              <a:rPr lang="ru-RU" sz="3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000" dirty="0">
                <a:solidFill>
                  <a:schemeClr val="tx1"/>
                </a:solidFill>
              </a:rPr>
              <a:t>Стимулирует интерес к предмету</a:t>
            </a:r>
            <a:r>
              <a:rPr lang="ru-RU" sz="3000" dirty="0" smtClean="0">
                <a:solidFill>
                  <a:schemeClr val="tx1"/>
                </a:solidFill>
              </a:rPr>
              <a:t>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000" dirty="0">
                <a:solidFill>
                  <a:schemeClr val="tx1"/>
                </a:solidFill>
              </a:rPr>
              <a:t>Использует практико-ориентированные примеры на занятиях</a:t>
            </a:r>
            <a:r>
              <a:rPr lang="ru-RU" sz="3000" dirty="0" smtClean="0">
                <a:solidFill>
                  <a:schemeClr val="tx1"/>
                </a:solidFill>
              </a:rPr>
              <a:t>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000" dirty="0">
                <a:solidFill>
                  <a:schemeClr val="tx1"/>
                </a:solidFill>
              </a:rPr>
              <a:t>Применяет активные методы обучения (кейсы, деловые игры, симуляции, мультимедийные ресурсы и т.д</a:t>
            </a:r>
            <a:r>
              <a:rPr lang="ru-RU" sz="3000" dirty="0" smtClean="0">
                <a:solidFill>
                  <a:schemeClr val="tx1"/>
                </a:solidFill>
              </a:rPr>
              <a:t>.);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000" dirty="0">
                <a:solidFill>
                  <a:schemeClr val="tx1"/>
                </a:solidFill>
              </a:rPr>
              <a:t>Контролирует дисциплину и работу студентов на занятиях;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3000" dirty="0">
                <a:solidFill>
                  <a:schemeClr val="tx1"/>
                </a:solidFill>
              </a:rPr>
              <a:t>Обеспечивает студентов учебно-методическими материалами</a:t>
            </a:r>
            <a:r>
              <a:rPr lang="ru-RU" sz="3000" dirty="0" smtClean="0">
                <a:solidFill>
                  <a:schemeClr val="tx1"/>
                </a:solidFill>
              </a:rPr>
              <a:t>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ru-RU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42900" marR="24511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0612" y="953360"/>
            <a:ext cx="6021388" cy="82391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ПОКАЗАТЕЛИ </a:t>
            </a: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МЯГКИХ 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КОМПЕТЕНЦИЙ (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SOFT SKILLS)</a:t>
            </a:r>
            <a:r>
              <a:rPr lang="ru-RU" sz="2000" dirty="0">
                <a:solidFill>
                  <a:schemeClr val="tx1"/>
                </a:solidFill>
                <a:ea typeface="Times New Roman" panose="02020603050405020304" pitchFamily="18" charset="0"/>
              </a:rPr>
              <a:t>: 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6497783" y="1777271"/>
            <a:ext cx="5694218" cy="4989933"/>
          </a:xfrm>
        </p:spPr>
        <p:txBody>
          <a:bodyPr>
            <a:normAutofit fontScale="55000" lnSpcReduction="20000"/>
          </a:bodyPr>
          <a:lstStyle/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>
                <a:solidFill>
                  <a:schemeClr val="tx1"/>
                </a:solidFill>
              </a:rPr>
              <a:t>Контролирует самостоятельную работу студентов;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>
                <a:solidFill>
                  <a:schemeClr val="tx1"/>
                </a:solidFill>
              </a:rPr>
              <a:t>Объективен к оценке знаний студентов;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>
                <a:solidFill>
                  <a:schemeClr val="tx1"/>
                </a:solidFill>
              </a:rPr>
              <a:t>Выполняет график консультаций со студентами;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>
                <a:solidFill>
                  <a:schemeClr val="tx1"/>
                </a:solidFill>
              </a:rPr>
              <a:t>Акцентирует внимание на самостоятельной подготовке студентов к занятиям</a:t>
            </a:r>
            <a:r>
              <a:rPr lang="ru-RU" sz="2700" dirty="0" smtClean="0">
                <a:solidFill>
                  <a:schemeClr val="tx1"/>
                </a:solidFill>
              </a:rPr>
              <a:t>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 smtClean="0">
                <a:solidFill>
                  <a:schemeClr val="tx1"/>
                </a:solidFill>
              </a:rPr>
              <a:t>Умеет </a:t>
            </a:r>
            <a:r>
              <a:rPr lang="ru-RU" sz="2700" dirty="0">
                <a:solidFill>
                  <a:schemeClr val="tx1"/>
                </a:solidFill>
              </a:rPr>
              <a:t>разрешать конфликтные ситуации на </a:t>
            </a:r>
            <a:r>
              <a:rPr lang="ru-RU" sz="2700" dirty="0" smtClean="0">
                <a:solidFill>
                  <a:schemeClr val="tx1"/>
                </a:solidFill>
              </a:rPr>
              <a:t>занятиях;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 smtClean="0">
                <a:solidFill>
                  <a:schemeClr val="tx1"/>
                </a:solidFill>
              </a:rPr>
              <a:t>Контактен </a:t>
            </a:r>
            <a:r>
              <a:rPr lang="ru-RU" sz="2700" dirty="0">
                <a:solidFill>
                  <a:schemeClr val="tx1"/>
                </a:solidFill>
              </a:rPr>
              <a:t>с </a:t>
            </a:r>
            <a:r>
              <a:rPr lang="ru-RU" sz="2700" dirty="0" smtClean="0">
                <a:solidFill>
                  <a:schemeClr val="tx1"/>
                </a:solidFill>
              </a:rPr>
              <a:t>аудиторией;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 smtClean="0">
                <a:solidFill>
                  <a:schemeClr val="tx1"/>
                </a:solidFill>
              </a:rPr>
              <a:t>Организован </a:t>
            </a:r>
            <a:r>
              <a:rPr lang="ru-RU" sz="2700" dirty="0">
                <a:solidFill>
                  <a:schemeClr val="tx1"/>
                </a:solidFill>
              </a:rPr>
              <a:t>и дисциплинирован по отношению к </a:t>
            </a:r>
            <a:r>
              <a:rPr lang="ru-RU" sz="2700" dirty="0" smtClean="0">
                <a:solidFill>
                  <a:schemeClr val="tx1"/>
                </a:solidFill>
              </a:rPr>
              <a:t>себе;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 smtClean="0">
                <a:solidFill>
                  <a:schemeClr val="tx1"/>
                </a:solidFill>
              </a:rPr>
              <a:t>Взаимодействует </a:t>
            </a:r>
            <a:r>
              <a:rPr lang="ru-RU" sz="2700" dirty="0">
                <a:solidFill>
                  <a:schemeClr val="tx1"/>
                </a:solidFill>
              </a:rPr>
              <a:t>со студентами во внеаудиторное время (участвует в студенческой научной жизни и иных мероприятиях университета</a:t>
            </a:r>
            <a:r>
              <a:rPr lang="ru-RU" sz="2700" dirty="0" smtClean="0">
                <a:solidFill>
                  <a:schemeClr val="tx1"/>
                </a:solidFill>
              </a:rPr>
              <a:t>);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 smtClean="0">
                <a:solidFill>
                  <a:schemeClr val="tx1"/>
                </a:solidFill>
              </a:rPr>
              <a:t>Интересен </a:t>
            </a:r>
            <a:r>
              <a:rPr lang="ru-RU" sz="2700" dirty="0">
                <a:solidFill>
                  <a:schemeClr val="tx1"/>
                </a:solidFill>
              </a:rPr>
              <a:t>как личность, как </a:t>
            </a:r>
            <a:r>
              <a:rPr lang="ru-RU" sz="2700" dirty="0" smtClean="0">
                <a:solidFill>
                  <a:schemeClr val="tx1"/>
                </a:solidFill>
              </a:rPr>
              <a:t>профессионал;</a:t>
            </a:r>
          </a:p>
          <a:p>
            <a:pPr marL="342900" marR="24511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700" dirty="0" smtClean="0">
                <a:solidFill>
                  <a:schemeClr val="tx1"/>
                </a:solidFill>
              </a:rPr>
              <a:t>Внешний </a:t>
            </a:r>
            <a:r>
              <a:rPr lang="ru-RU" sz="2700" dirty="0">
                <a:solidFill>
                  <a:schemeClr val="tx1"/>
                </a:solidFill>
              </a:rPr>
              <a:t>вид соответствует принятому в учебной организации </a:t>
            </a:r>
            <a:r>
              <a:rPr lang="ru-RU" sz="2700" dirty="0" err="1">
                <a:solidFill>
                  <a:schemeClr val="tx1"/>
                </a:solidFill>
              </a:rPr>
              <a:t>дресс</a:t>
            </a:r>
            <a:r>
              <a:rPr lang="ru-RU" sz="2700" dirty="0">
                <a:solidFill>
                  <a:schemeClr val="tx1"/>
                </a:solidFill>
              </a:rPr>
              <a:t>-коду.</a:t>
            </a:r>
          </a:p>
          <a:p>
            <a:pPr marL="342900" marR="24511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02080"/>
            <a:ext cx="2743200" cy="365125"/>
          </a:xfrm>
        </p:spPr>
        <p:txBody>
          <a:bodyPr/>
          <a:lstStyle/>
          <a:p>
            <a:fld id="{694912B7-E224-4081-8122-29E446CEC7A3}" type="slidenum">
              <a:rPr lang="ru-RU" sz="1600" smtClean="0">
                <a:solidFill>
                  <a:schemeClr val="tx1"/>
                </a:solidFill>
              </a:rPr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0" y="421584"/>
            <a:ext cx="8156028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44475">
              <a:lnSpc>
                <a:spcPct val="115000"/>
              </a:lnSpc>
              <a:spcBef>
                <a:spcPts val="350"/>
              </a:spcBef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ПОКАЗАТЕЛИ</a:t>
            </a:r>
            <a:r>
              <a:rPr lang="ru-RU" dirty="0">
                <a:ea typeface="Times New Roman" panose="02020603050405020304" pitchFamily="18" charset="0"/>
              </a:rPr>
              <a:t>, ИСПОЛЬЗУЕМЫЕ В ИССЛЕДОВАНИИ </a:t>
            </a:r>
            <a:r>
              <a:rPr lang="ru-RU" dirty="0" smtClean="0">
                <a:ea typeface="Times New Roman" panose="02020603050405020304" pitchFamily="18" charset="0"/>
              </a:rPr>
              <a:t/>
            </a:r>
            <a:br>
              <a:rPr lang="ru-RU" dirty="0" smtClean="0">
                <a:ea typeface="Times New Roman" panose="02020603050405020304" pitchFamily="18" charset="0"/>
              </a:rPr>
            </a:br>
            <a:r>
              <a:rPr lang="ru-RU" dirty="0" smtClean="0">
                <a:ea typeface="Times New Roman" panose="02020603050405020304" pitchFamily="18" charset="0"/>
              </a:rPr>
              <a:t>«</a:t>
            </a:r>
            <a:r>
              <a:rPr lang="ru-RU" dirty="0">
                <a:ea typeface="Times New Roman" panose="02020603050405020304" pitchFamily="18" charset="0"/>
              </a:rPr>
              <a:t>ПРЕПОДАВАТЕЛЬ ГЛАЗАМИ СТУДЕНТА</a:t>
            </a:r>
            <a:r>
              <a:rPr lang="ru-RU" dirty="0" smtClean="0">
                <a:ea typeface="Times New Roman" panose="02020603050405020304" pitchFamily="18" charset="0"/>
              </a:rPr>
              <a:t>»</a:t>
            </a:r>
            <a:endParaRPr lang="ru-RU" dirty="0">
              <a:ea typeface="Times New Roman" panose="02020603050405020304" pitchFamily="18" charset="0"/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728067" y="3491553"/>
            <a:ext cx="2207173" cy="14294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Средняя оценка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9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351892"/>
              </p:ext>
            </p:extLst>
          </p:nvPr>
        </p:nvGraphicFramePr>
        <p:xfrm>
          <a:off x="1485900" y="138545"/>
          <a:ext cx="9504218" cy="65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669237"/>
              </p:ext>
            </p:extLst>
          </p:nvPr>
        </p:nvGraphicFramePr>
        <p:xfrm>
          <a:off x="2028824" y="675409"/>
          <a:ext cx="8372476" cy="5590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83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488" y="135922"/>
            <a:ext cx="10391775" cy="37740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Средняя оценка по специальностям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006811"/>
              </p:ext>
            </p:extLst>
          </p:nvPr>
        </p:nvGraphicFramePr>
        <p:xfrm>
          <a:off x="838200" y="513324"/>
          <a:ext cx="10515600" cy="607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873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248485" y="596944"/>
            <a:ext cx="618470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4.1. МЕТОДОЛОГИЯ </a:t>
            </a:r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ИССЛЕДОВАНИЯ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9538" y="162324"/>
            <a:ext cx="8351673" cy="1044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4475" algn="ctr">
              <a:lnSpc>
                <a:spcPct val="115000"/>
              </a:lnSpc>
              <a:spcBef>
                <a:spcPts val="350"/>
              </a:spcBef>
              <a:spcAft>
                <a:spcPts val="0"/>
              </a:spcAft>
            </a:pPr>
            <a:r>
              <a:rPr lang="ru-RU" sz="1600" b="1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Средние оценки по двум основным группам показателей</a:t>
            </a:r>
            <a:r>
              <a:rPr lang="ru-RU" sz="1600" b="1" i="1" dirty="0" smtClean="0">
                <a:latin typeface="Book Antiqua" panose="02040602050305030304" pitchFamily="18" charset="0"/>
                <a:ea typeface="Times New Roman" panose="02020603050405020304" pitchFamily="18" charset="0"/>
              </a:rPr>
              <a:t>:</a:t>
            </a:r>
            <a:r>
              <a:rPr lang="ru-RU" sz="1600" b="1" dirty="0">
                <a:ea typeface="Times New Roman" panose="02020603050405020304" pitchFamily="18" charset="0"/>
              </a:rPr>
              <a:t> </a:t>
            </a:r>
            <a:endParaRPr lang="ru-RU" sz="1600" b="1" dirty="0" smtClean="0">
              <a:ea typeface="Times New Roman" panose="02020603050405020304" pitchFamily="18" charset="0"/>
            </a:endParaRPr>
          </a:p>
          <a:p>
            <a:pPr marR="244475" algn="ctr">
              <a:lnSpc>
                <a:spcPct val="115000"/>
              </a:lnSpc>
              <a:spcBef>
                <a:spcPts val="350"/>
              </a:spcBef>
              <a:spcAft>
                <a:spcPts val="0"/>
              </a:spcAft>
            </a:pPr>
            <a:r>
              <a:rPr lang="ru-RU" sz="1600" b="1" dirty="0" smtClean="0">
                <a:ea typeface="Times New Roman" panose="02020603050405020304" pitchFamily="18" charset="0"/>
              </a:rPr>
              <a:t>ПОКАЗАТЕЛИ    ПРОФЕССИОНАЛЬНОГО МАСТЕРСТВА, </a:t>
            </a:r>
          </a:p>
          <a:p>
            <a:pPr marR="244475" algn="ctr">
              <a:lnSpc>
                <a:spcPct val="115000"/>
              </a:lnSpc>
              <a:spcBef>
                <a:spcPts val="350"/>
              </a:spcBef>
              <a:spcAft>
                <a:spcPts val="0"/>
              </a:spcAft>
            </a:pPr>
            <a:r>
              <a:rPr lang="ru-RU" sz="1600" b="1" dirty="0" smtClean="0">
                <a:ea typeface="Times New Roman" panose="02020603050405020304" pitchFamily="18" charset="0"/>
              </a:rPr>
              <a:t>ПОКАЗАТЕЛИ   МЯГКИХ </a:t>
            </a:r>
            <a:r>
              <a:rPr lang="ru-RU" sz="1600" b="1" dirty="0">
                <a:ea typeface="Times New Roman" panose="02020603050405020304" pitchFamily="18" charset="0"/>
              </a:rPr>
              <a:t>КОМПЕТЕНЦИЙ (</a:t>
            </a:r>
            <a:r>
              <a:rPr lang="en-US" sz="1600" b="1" dirty="0">
                <a:ea typeface="Times New Roman" panose="02020603050405020304" pitchFamily="18" charset="0"/>
              </a:rPr>
              <a:t>SOFT SKILLS</a:t>
            </a:r>
            <a:endParaRPr lang="ru-RU" sz="1600" dirty="0">
              <a:latin typeface="Book Antiqua" panose="0204060205030503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694912B7-E224-4081-8122-29E446CEC7A3}" type="slidenum">
              <a:rPr lang="ru-RU" sz="1600" smtClean="0">
                <a:solidFill>
                  <a:schemeClr val="tx1"/>
                </a:solidFill>
              </a:rPr>
              <a:t>6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903622"/>
              </p:ext>
            </p:extLst>
          </p:nvPr>
        </p:nvGraphicFramePr>
        <p:xfrm>
          <a:off x="2005445" y="1537855"/>
          <a:ext cx="8185766" cy="4769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96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75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005083"/>
              </p:ext>
            </p:extLst>
          </p:nvPr>
        </p:nvGraphicFramePr>
        <p:xfrm>
          <a:off x="838200" y="145473"/>
          <a:ext cx="10515600" cy="603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8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77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244998"/>
              </p:ext>
            </p:extLst>
          </p:nvPr>
        </p:nvGraphicFramePr>
        <p:xfrm>
          <a:off x="1184564" y="166255"/>
          <a:ext cx="10169236" cy="635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926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65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9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29724" y="289636"/>
            <a:ext cx="10391775" cy="37740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Средняя оценка по специальности «Страховое дело»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614244"/>
              </p:ext>
            </p:extLst>
          </p:nvPr>
        </p:nvGraphicFramePr>
        <p:xfrm>
          <a:off x="1787236" y="745260"/>
          <a:ext cx="7751619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634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МОДА, ВЫДЕРЖКА, СТИЛЬ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ПГС. Доклад (весна 2018)</Template>
  <TotalTime>1590</TotalTime>
  <Words>276</Words>
  <Application>Microsoft Office PowerPoint</Application>
  <PresentationFormat>Широкоэкранный</PresentationFormat>
  <Paragraphs>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Calibri</vt:lpstr>
      <vt:lpstr>Symbol</vt:lpstr>
      <vt:lpstr>Times New Roman</vt:lpstr>
      <vt:lpstr>Wingdings</vt:lpstr>
      <vt:lpstr>Тема Office</vt:lpstr>
      <vt:lpstr>ПРЕПОДАВАТЕЛЬ ГЛАЗАМИ СТУДЕНТА</vt:lpstr>
      <vt:lpstr>Презентация PowerPoint</vt:lpstr>
      <vt:lpstr>ПОКАЗАТЕЛИ, ИСПОЛЬЗУЕМЫЕ В ИССЛЕДОВАНИИ  «ПРЕПОДАВАТЕЛЬ ГЛАЗАМИ СТУДЕНТА»</vt:lpstr>
      <vt:lpstr>Презентация PowerPoint</vt:lpstr>
      <vt:lpstr>Средняя оценка по специальностям</vt:lpstr>
      <vt:lpstr>4.1. МЕТОДОЛОГИЯ ИССЛЕДОВАНИЯ</vt:lpstr>
      <vt:lpstr>Презентация PowerPoint</vt:lpstr>
      <vt:lpstr>Презентация PowerPoint</vt:lpstr>
      <vt:lpstr>Средняя оценка по специальности «Страховое дело»</vt:lpstr>
      <vt:lpstr>Средняя оценка по специальности «Финансы»</vt:lpstr>
      <vt:lpstr>Средняя оценка по специальности «Банковское дело»</vt:lpstr>
      <vt:lpstr>Средняя оценка по специальности «Экономика и бухгалтерский учет»</vt:lpstr>
      <vt:lpstr>Средняя оценка по специальности «Право и организация социального обеспечения»</vt:lpstr>
      <vt:lpstr>Средняя оценка по преподавателям</vt:lpstr>
      <vt:lpstr>Благодарю за внимание!</vt:lpstr>
    </vt:vector>
  </TitlesOfParts>
  <Company>Финансовый университет при правительстве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ПРЕПОДАВАТЕЛЬ ГЛАЗАМИ СТУДЕНТА</dc:title>
  <dc:creator>Боровинских Ольга Сергеевна</dc:creator>
  <cp:lastModifiedBy>User</cp:lastModifiedBy>
  <cp:revision>111</cp:revision>
  <cp:lastPrinted>2018-06-28T08:40:22Z</cp:lastPrinted>
  <dcterms:created xsi:type="dcterms:W3CDTF">2018-06-19T07:18:02Z</dcterms:created>
  <dcterms:modified xsi:type="dcterms:W3CDTF">2020-04-27T17:35:53Z</dcterms:modified>
</cp:coreProperties>
</file>