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4" r:id="rId6"/>
    <p:sldId id="257" r:id="rId7"/>
    <p:sldId id="263" r:id="rId8"/>
    <p:sldId id="258" r:id="rId9"/>
    <p:sldId id="259" r:id="rId10"/>
    <p:sldId id="265" r:id="rId11"/>
    <p:sldId id="260" r:id="rId12"/>
    <p:sldId id="261" r:id="rId13"/>
    <p:sldId id="267" r:id="rId14"/>
    <p:sldId id="26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Получение высшего образования</a:t>
            </a:r>
          </a:p>
        </c:rich>
      </c:tx>
      <c:layout>
        <c:manualLayout>
          <c:xMode val="edge"/>
          <c:yMode val="edge"/>
          <c:x val="0.21103575556084564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4693333678802925"/>
                  <c:y val="-7.5908793525210044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693576587095317"/>
                  <c:y val="8.9430320523038783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Получение руководящих должностей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161978529621156"/>
          <c:y val="0.29623519537702797"/>
          <c:w val="0.65451704728351168"/>
          <c:h val="0.564750350033457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061036402222757"/>
                  <c:y val="5.537271177833872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61036402222757"/>
                  <c:y val="-5.5372515488722872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aseline="0"/>
              <a:t>Кому проще продвигаться по карьерной лестнице?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13724371410096"/>
                  <c:y val="1.0906710368492518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046841A4-7AA1-4049-8E97-98C9D98C79EB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000697376596055E-3"/>
                  <c:y val="-0.1548158855551115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57F85701-8FFF-4ABA-972D-0458091BC471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9820127556519207"/>
                  <c:y val="-2.1603405930501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fld id="{48F065BE-297F-4E02-B9A8-63A8B440F1E2}" type="PERCENTAGE">
                      <a:rPr lang="en-US" baseline="0"/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7.64653150240278E-2"/>
                      <c:h val="0.1419301151566543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Мужчинам</c:v>
                </c:pt>
                <c:pt idx="1">
                  <c:v>Женщинам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0.05</c:v>
                </c:pt>
                <c:pt idx="2">
                  <c:v>0.48000000000000015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aseline="0"/>
              <a:t>Считаете ли вы, что в современном
обществе отношение к обоим полам справедливое?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вы, что в современном
обществе отношение к обоим полам справедливое?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382106600030786"/>
                  <c:y val="-9.7826459859196704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74824393561591"/>
                  <c:y val="7.7697416121324206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Нет, несправедливое</c:v>
                </c:pt>
                <c:pt idx="1">
                  <c:v>Да, справедливое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0.65000000000000036</c:v>
                </c:pt>
                <c:pt idx="1">
                  <c:v>0.35000000000000014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aseline="0" dirty="0"/>
              <a:t>Ощущали ли вы когда-либо дискриминацию в связи с вашей половой принадлежностью?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Ощущали ли вы когда-либо дискриминацию в связи с вашей половой принадлежностью?</c:v>
                </c:pt>
              </c:strCache>
            </c:strRef>
          </c:tx>
          <c:dPt>
            <c:idx val="0"/>
            <c:explosion val="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0.48000000000000015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912CF-7AFB-4856-A6DF-3587FEE846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3392B-370A-4247-B07E-E3A5FCD1FAC9}">
      <dgm:prSet phldrT="[Текст]"/>
      <dgm:spPr/>
      <dgm:t>
        <a:bodyPr/>
        <a:lstStyle/>
        <a:p>
          <a:r>
            <a:rPr lang="ru-RU" dirty="0" smtClean="0"/>
            <a:t>Гендерные стереотипы</a:t>
          </a:r>
          <a:endParaRPr lang="ru-RU" dirty="0"/>
        </a:p>
      </dgm:t>
    </dgm:pt>
    <dgm:pt modelId="{41667DE5-1688-4943-AC0E-59756F7AA9DE}" type="parTrans" cxnId="{E4A70E66-BB34-454F-8DC0-A6BEB29A34AB}">
      <dgm:prSet/>
      <dgm:spPr/>
      <dgm:t>
        <a:bodyPr/>
        <a:lstStyle/>
        <a:p>
          <a:endParaRPr lang="ru-RU"/>
        </a:p>
      </dgm:t>
    </dgm:pt>
    <dgm:pt modelId="{CA7F24E2-C606-42C1-A3B5-B8EF4B1C6079}" type="sibTrans" cxnId="{E4A70E66-BB34-454F-8DC0-A6BEB29A34AB}">
      <dgm:prSet/>
      <dgm:spPr/>
      <dgm:t>
        <a:bodyPr/>
        <a:lstStyle/>
        <a:p>
          <a:endParaRPr lang="ru-RU"/>
        </a:p>
      </dgm:t>
    </dgm:pt>
    <dgm:pt modelId="{EA99B284-5044-4D55-B961-FEAF67049FF4}" type="asst">
      <dgm:prSet phldrT="[Текст]"/>
      <dgm:spPr/>
      <dgm:t>
        <a:bodyPr/>
        <a:lstStyle/>
        <a:p>
          <a:r>
            <a:rPr lang="ru-RU" dirty="0" smtClean="0"/>
            <a:t>«Стеклянный потолок»</a:t>
          </a:r>
          <a:endParaRPr lang="ru-RU" dirty="0"/>
        </a:p>
      </dgm:t>
    </dgm:pt>
    <dgm:pt modelId="{838FF348-C937-401C-90A0-2CE7F9431657}" type="parTrans" cxnId="{D35DED90-58EC-4699-B068-DF1343B8E886}">
      <dgm:prSet/>
      <dgm:spPr/>
      <dgm:t>
        <a:bodyPr/>
        <a:lstStyle/>
        <a:p>
          <a:endParaRPr lang="ru-RU"/>
        </a:p>
      </dgm:t>
    </dgm:pt>
    <dgm:pt modelId="{7CFF07EF-1D9C-4D6D-8EED-F65D301B5F21}" type="sibTrans" cxnId="{D35DED90-58EC-4699-B068-DF1343B8E886}">
      <dgm:prSet/>
      <dgm:spPr/>
      <dgm:t>
        <a:bodyPr/>
        <a:lstStyle/>
        <a:p>
          <a:endParaRPr lang="ru-RU"/>
        </a:p>
      </dgm:t>
    </dgm:pt>
    <dgm:pt modelId="{8394D006-AA31-4437-A79B-8270097F7935}">
      <dgm:prSet phldrT="[Текст]"/>
      <dgm:spPr/>
      <dgm:t>
        <a:bodyPr/>
        <a:lstStyle/>
        <a:p>
          <a:r>
            <a:rPr lang="ru-RU" dirty="0" smtClean="0"/>
            <a:t>«Липкий пол»</a:t>
          </a:r>
          <a:endParaRPr lang="ru-RU" dirty="0"/>
        </a:p>
      </dgm:t>
    </dgm:pt>
    <dgm:pt modelId="{44802784-8870-4E24-BB71-86E8D07BD784}" type="parTrans" cxnId="{A8573446-6809-41F8-B0DA-8E3DA2AE6CFA}">
      <dgm:prSet/>
      <dgm:spPr/>
      <dgm:t>
        <a:bodyPr/>
        <a:lstStyle/>
        <a:p>
          <a:endParaRPr lang="ru-RU"/>
        </a:p>
      </dgm:t>
    </dgm:pt>
    <dgm:pt modelId="{9A213793-0D87-40C0-8272-039F06265A1C}" type="sibTrans" cxnId="{A8573446-6809-41F8-B0DA-8E3DA2AE6CFA}">
      <dgm:prSet/>
      <dgm:spPr/>
      <dgm:t>
        <a:bodyPr/>
        <a:lstStyle/>
        <a:p>
          <a:endParaRPr lang="ru-RU"/>
        </a:p>
      </dgm:t>
    </dgm:pt>
    <dgm:pt modelId="{E82FEFED-ECC0-43B3-A2C1-D8963CC304EB}">
      <dgm:prSet/>
      <dgm:spPr/>
      <dgm:t>
        <a:bodyPr/>
        <a:lstStyle/>
        <a:p>
          <a:r>
            <a:rPr lang="ru-RU" dirty="0" smtClean="0"/>
            <a:t>Ограничения в профессиях для женщин</a:t>
          </a:r>
          <a:endParaRPr lang="ru-RU" dirty="0"/>
        </a:p>
      </dgm:t>
    </dgm:pt>
    <dgm:pt modelId="{D45790AC-4366-473B-93AB-0592F7B5F491}" type="parTrans" cxnId="{7D00CB04-FA8C-421E-86B2-E189F2E6F5E3}">
      <dgm:prSet/>
      <dgm:spPr/>
      <dgm:t>
        <a:bodyPr/>
        <a:lstStyle/>
        <a:p>
          <a:endParaRPr lang="ru-RU"/>
        </a:p>
      </dgm:t>
    </dgm:pt>
    <dgm:pt modelId="{964EDA36-65E7-47A0-886D-BD21BECC68CA}" type="sibTrans" cxnId="{7D00CB04-FA8C-421E-86B2-E189F2E6F5E3}">
      <dgm:prSet/>
      <dgm:spPr/>
      <dgm:t>
        <a:bodyPr/>
        <a:lstStyle/>
        <a:p>
          <a:endParaRPr lang="ru-RU"/>
        </a:p>
      </dgm:t>
    </dgm:pt>
    <dgm:pt modelId="{B43790C4-E04C-483C-BD58-21E3B92B38B1}">
      <dgm:prSet/>
      <dgm:spPr/>
      <dgm:t>
        <a:bodyPr/>
        <a:lstStyle/>
        <a:p>
          <a:r>
            <a:rPr lang="ru-RU" dirty="0" smtClean="0"/>
            <a:t>Женщины подолгу </a:t>
          </a:r>
          <a:r>
            <a:rPr lang="ru-RU" dirty="0"/>
            <a:t>задерживаются на начальных этапах профессионального </a:t>
          </a:r>
          <a:r>
            <a:rPr lang="ru-RU" dirty="0" smtClean="0"/>
            <a:t>пути</a:t>
          </a:r>
          <a:endParaRPr lang="ru-RU" dirty="0"/>
        </a:p>
      </dgm:t>
    </dgm:pt>
    <dgm:pt modelId="{D2B57733-9A0C-481F-9CBF-2A20641E49A7}" type="parTrans" cxnId="{D2030CD0-9916-4015-935F-AB4CD42261FB}">
      <dgm:prSet/>
      <dgm:spPr/>
      <dgm:t>
        <a:bodyPr/>
        <a:lstStyle/>
        <a:p>
          <a:endParaRPr lang="ru-RU"/>
        </a:p>
      </dgm:t>
    </dgm:pt>
    <dgm:pt modelId="{20D72188-A778-45C3-80F6-992A24D4E4D8}" type="sibTrans" cxnId="{D2030CD0-9916-4015-935F-AB4CD42261FB}">
      <dgm:prSet/>
      <dgm:spPr/>
      <dgm:t>
        <a:bodyPr/>
        <a:lstStyle/>
        <a:p>
          <a:endParaRPr lang="ru-RU"/>
        </a:p>
      </dgm:t>
    </dgm:pt>
    <dgm:pt modelId="{C0198622-CB17-497D-BDA4-3509CADEB952}" type="pres">
      <dgm:prSet presAssocID="{008912CF-7AFB-4856-A6DF-3587FEE846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40270A-274B-426D-B4ED-96E3B4C4A70D}" type="pres">
      <dgm:prSet presAssocID="{7EB3392B-370A-4247-B07E-E3A5FCD1FAC9}" presName="hierRoot1" presStyleCnt="0">
        <dgm:presLayoutVars>
          <dgm:hierBranch val="init"/>
        </dgm:presLayoutVars>
      </dgm:prSet>
      <dgm:spPr/>
    </dgm:pt>
    <dgm:pt modelId="{DE3685FD-9B9A-46D4-B913-3E65E2ADD470}" type="pres">
      <dgm:prSet presAssocID="{7EB3392B-370A-4247-B07E-E3A5FCD1FAC9}" presName="rootComposite1" presStyleCnt="0"/>
      <dgm:spPr/>
    </dgm:pt>
    <dgm:pt modelId="{88157ED7-A8E2-4D86-926C-513F0A7BAA4B}" type="pres">
      <dgm:prSet presAssocID="{7EB3392B-370A-4247-B07E-E3A5FCD1FAC9}" presName="rootText1" presStyleLbl="node0" presStyleIdx="0" presStyleCnt="3" custScaleX="126132" custScaleY="192313" custLinFactX="67231" custLinFactNeighborX="100000" custLinFactNeighborY="-54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B8ADA-B2F7-4B12-B418-00786703AEF6}" type="pres">
      <dgm:prSet presAssocID="{7EB3392B-370A-4247-B07E-E3A5FCD1FAC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344DFB-C644-4C9D-BFFB-698EB490D59F}" type="pres">
      <dgm:prSet presAssocID="{7EB3392B-370A-4247-B07E-E3A5FCD1FAC9}" presName="hierChild2" presStyleCnt="0"/>
      <dgm:spPr/>
    </dgm:pt>
    <dgm:pt modelId="{96E46908-36CD-4A5B-84F3-99ADD1C59FF9}" type="pres">
      <dgm:prSet presAssocID="{44802784-8870-4E24-BB71-86E8D07BD78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F8961D0-0FE2-4052-8798-9B863340FF11}" type="pres">
      <dgm:prSet presAssocID="{8394D006-AA31-4437-A79B-8270097F7935}" presName="hierRoot2" presStyleCnt="0">
        <dgm:presLayoutVars>
          <dgm:hierBranch val="init"/>
        </dgm:presLayoutVars>
      </dgm:prSet>
      <dgm:spPr/>
    </dgm:pt>
    <dgm:pt modelId="{0A8D9275-D05E-4C42-8F01-A6BA2EFD22EE}" type="pres">
      <dgm:prSet presAssocID="{8394D006-AA31-4437-A79B-8270097F7935}" presName="rootComposite" presStyleCnt="0"/>
      <dgm:spPr/>
    </dgm:pt>
    <dgm:pt modelId="{49E2B607-5798-4541-9935-D87BE6CF2FA0}" type="pres">
      <dgm:prSet presAssocID="{8394D006-AA31-4437-A79B-8270097F7935}" presName="rootText" presStyleLbl="node2" presStyleIdx="0" presStyleCnt="1" custScaleX="122329" custScaleY="135617" custLinFactX="100000" custLinFactY="-100000" custLinFactNeighborX="187575" custLinFactNeighborY="-147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DD06FB-2741-48BB-91C3-9D62A6AECE62}" type="pres">
      <dgm:prSet presAssocID="{8394D006-AA31-4437-A79B-8270097F7935}" presName="rootConnector" presStyleLbl="node2" presStyleIdx="0" presStyleCnt="1"/>
      <dgm:spPr/>
      <dgm:t>
        <a:bodyPr/>
        <a:lstStyle/>
        <a:p>
          <a:endParaRPr lang="ru-RU"/>
        </a:p>
      </dgm:t>
    </dgm:pt>
    <dgm:pt modelId="{0FC11F40-8FBE-42FF-BA35-4072186ACB89}" type="pres">
      <dgm:prSet presAssocID="{8394D006-AA31-4437-A79B-8270097F7935}" presName="hierChild4" presStyleCnt="0"/>
      <dgm:spPr/>
    </dgm:pt>
    <dgm:pt modelId="{3D223D93-0504-4D6A-8F6A-617AFEFA7637}" type="pres">
      <dgm:prSet presAssocID="{8394D006-AA31-4437-A79B-8270097F7935}" presName="hierChild5" presStyleCnt="0"/>
      <dgm:spPr/>
    </dgm:pt>
    <dgm:pt modelId="{9FC109D2-7962-4061-AB7A-200CA6294CB2}" type="pres">
      <dgm:prSet presAssocID="{7EB3392B-370A-4247-B07E-E3A5FCD1FAC9}" presName="hierChild3" presStyleCnt="0"/>
      <dgm:spPr/>
    </dgm:pt>
    <dgm:pt modelId="{A829EDED-DD6A-4FA2-8041-5E71EA3EEAB1}" type="pres">
      <dgm:prSet presAssocID="{838FF348-C937-401C-90A0-2CE7F9431657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2280A2E6-F0D4-4397-8C76-44B0374DFBF3}" type="pres">
      <dgm:prSet presAssocID="{EA99B284-5044-4D55-B961-FEAF67049FF4}" presName="hierRoot3" presStyleCnt="0">
        <dgm:presLayoutVars>
          <dgm:hierBranch val="init"/>
        </dgm:presLayoutVars>
      </dgm:prSet>
      <dgm:spPr/>
    </dgm:pt>
    <dgm:pt modelId="{2D85A091-BBC3-4074-B73C-A6AF6F2935E1}" type="pres">
      <dgm:prSet presAssocID="{EA99B284-5044-4D55-B961-FEAF67049FF4}" presName="rootComposite3" presStyleCnt="0"/>
      <dgm:spPr/>
    </dgm:pt>
    <dgm:pt modelId="{84A5E3B2-F7BE-42BF-A302-7BE1B8D28BCF}" type="pres">
      <dgm:prSet presAssocID="{EA99B284-5044-4D55-B961-FEAF67049FF4}" presName="rootText3" presStyleLbl="asst1" presStyleIdx="0" presStyleCnt="1" custScaleX="109205" custScaleY="149468" custLinFactX="1645" custLinFactNeighborX="100000" custLinFactNeighborY="-66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6A588-53C1-47B4-959F-EF048A23C446}" type="pres">
      <dgm:prSet presAssocID="{EA99B284-5044-4D55-B961-FEAF67049FF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49265D4-B523-4F7A-8F6E-5D54AB0ECE5A}" type="pres">
      <dgm:prSet presAssocID="{EA99B284-5044-4D55-B961-FEAF67049FF4}" presName="hierChild6" presStyleCnt="0"/>
      <dgm:spPr/>
    </dgm:pt>
    <dgm:pt modelId="{376A1937-6BEF-4EF8-B34B-E037C12541F9}" type="pres">
      <dgm:prSet presAssocID="{EA99B284-5044-4D55-B961-FEAF67049FF4}" presName="hierChild7" presStyleCnt="0"/>
      <dgm:spPr/>
    </dgm:pt>
    <dgm:pt modelId="{49CE1609-F1A4-452C-BDB6-4D96527F3CC8}" type="pres">
      <dgm:prSet presAssocID="{E82FEFED-ECC0-43B3-A2C1-D8963CC304EB}" presName="hierRoot1" presStyleCnt="0">
        <dgm:presLayoutVars>
          <dgm:hierBranch val="init"/>
        </dgm:presLayoutVars>
      </dgm:prSet>
      <dgm:spPr/>
    </dgm:pt>
    <dgm:pt modelId="{6FED355A-13EC-459F-801F-5F6926DF01D6}" type="pres">
      <dgm:prSet presAssocID="{E82FEFED-ECC0-43B3-A2C1-D8963CC304EB}" presName="rootComposite1" presStyleCnt="0"/>
      <dgm:spPr/>
    </dgm:pt>
    <dgm:pt modelId="{841B89B9-7770-446E-9761-1FE23B4A91D6}" type="pres">
      <dgm:prSet presAssocID="{E82FEFED-ECC0-43B3-A2C1-D8963CC304EB}" presName="rootText1" presStyleLbl="node0" presStyleIdx="1" presStyleCnt="3" custScaleX="191925" custScaleY="207306" custLinFactX="-39517" custLinFactY="158523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5D6E1-A6AA-48CA-B5C5-E908912BE81C}" type="pres">
      <dgm:prSet presAssocID="{E82FEFED-ECC0-43B3-A2C1-D8963CC304E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39E26D7-279F-48E1-B7BB-8797F688C4F8}" type="pres">
      <dgm:prSet presAssocID="{E82FEFED-ECC0-43B3-A2C1-D8963CC304EB}" presName="hierChild2" presStyleCnt="0"/>
      <dgm:spPr/>
    </dgm:pt>
    <dgm:pt modelId="{4F2ADE1A-00C7-49C5-9B2E-84E47F6006FB}" type="pres">
      <dgm:prSet presAssocID="{E82FEFED-ECC0-43B3-A2C1-D8963CC304EB}" presName="hierChild3" presStyleCnt="0"/>
      <dgm:spPr/>
    </dgm:pt>
    <dgm:pt modelId="{28C65140-01CD-436A-8291-ACDDB20687D7}" type="pres">
      <dgm:prSet presAssocID="{B43790C4-E04C-483C-BD58-21E3B92B38B1}" presName="hierRoot1" presStyleCnt="0">
        <dgm:presLayoutVars>
          <dgm:hierBranch val="init"/>
        </dgm:presLayoutVars>
      </dgm:prSet>
      <dgm:spPr/>
    </dgm:pt>
    <dgm:pt modelId="{7221BB23-0483-47EA-B3D2-861018408215}" type="pres">
      <dgm:prSet presAssocID="{B43790C4-E04C-483C-BD58-21E3B92B38B1}" presName="rootComposite1" presStyleCnt="0"/>
      <dgm:spPr/>
    </dgm:pt>
    <dgm:pt modelId="{1DEDB6CD-F1A1-453C-9A84-99EE6C3739C7}" type="pres">
      <dgm:prSet presAssocID="{B43790C4-E04C-483C-BD58-21E3B92B38B1}" presName="rootText1" presStyleLbl="node0" presStyleIdx="2" presStyleCnt="3" custScaleX="206817" custScaleY="220613" custLinFactX="-7880" custLinFactY="164393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B2C82-01AB-4114-B1B1-532A2BA8B146}" type="pres">
      <dgm:prSet presAssocID="{B43790C4-E04C-483C-BD58-21E3B92B38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A3E092-1BBE-4D7F-8A4D-B11E96377A43}" type="pres">
      <dgm:prSet presAssocID="{B43790C4-E04C-483C-BD58-21E3B92B38B1}" presName="hierChild2" presStyleCnt="0"/>
      <dgm:spPr/>
    </dgm:pt>
    <dgm:pt modelId="{59DF651C-135A-43D4-B7D2-327482515F2B}" type="pres">
      <dgm:prSet presAssocID="{B43790C4-E04C-483C-BD58-21E3B92B38B1}" presName="hierChild3" presStyleCnt="0"/>
      <dgm:spPr/>
    </dgm:pt>
  </dgm:ptLst>
  <dgm:cxnLst>
    <dgm:cxn modelId="{7D00CB04-FA8C-421E-86B2-E189F2E6F5E3}" srcId="{008912CF-7AFB-4856-A6DF-3587FEE846BA}" destId="{E82FEFED-ECC0-43B3-A2C1-D8963CC304EB}" srcOrd="1" destOrd="0" parTransId="{D45790AC-4366-473B-93AB-0592F7B5F491}" sibTransId="{964EDA36-65E7-47A0-886D-BD21BECC68CA}"/>
    <dgm:cxn modelId="{D902B524-1BA1-4856-B0AD-916A22EE7FB2}" type="presOf" srcId="{8394D006-AA31-4437-A79B-8270097F7935}" destId="{13DD06FB-2741-48BB-91C3-9D62A6AECE62}" srcOrd="1" destOrd="0" presId="urn:microsoft.com/office/officeart/2005/8/layout/orgChart1"/>
    <dgm:cxn modelId="{6E75143B-D15A-4E3D-B82E-B7B754D6B8BE}" type="presOf" srcId="{7EB3392B-370A-4247-B07E-E3A5FCD1FAC9}" destId="{88157ED7-A8E2-4D86-926C-513F0A7BAA4B}" srcOrd="0" destOrd="0" presId="urn:microsoft.com/office/officeart/2005/8/layout/orgChart1"/>
    <dgm:cxn modelId="{0B6DC74D-292A-4936-B85C-9AB2D3BD2E29}" type="presOf" srcId="{E82FEFED-ECC0-43B3-A2C1-D8963CC304EB}" destId="{841B89B9-7770-446E-9761-1FE23B4A91D6}" srcOrd="0" destOrd="0" presId="urn:microsoft.com/office/officeart/2005/8/layout/orgChart1"/>
    <dgm:cxn modelId="{B58EF36B-31CC-4625-B0E9-2F0ED2A82E86}" type="presOf" srcId="{EA99B284-5044-4D55-B961-FEAF67049FF4}" destId="{C616A588-53C1-47B4-959F-EF048A23C446}" srcOrd="1" destOrd="0" presId="urn:microsoft.com/office/officeart/2005/8/layout/orgChart1"/>
    <dgm:cxn modelId="{A8573446-6809-41F8-B0DA-8E3DA2AE6CFA}" srcId="{7EB3392B-370A-4247-B07E-E3A5FCD1FAC9}" destId="{8394D006-AA31-4437-A79B-8270097F7935}" srcOrd="1" destOrd="0" parTransId="{44802784-8870-4E24-BB71-86E8D07BD784}" sibTransId="{9A213793-0D87-40C0-8272-039F06265A1C}"/>
    <dgm:cxn modelId="{1C0B9BD8-C16F-46AD-AC15-CBD4274530B0}" type="presOf" srcId="{8394D006-AA31-4437-A79B-8270097F7935}" destId="{49E2B607-5798-4541-9935-D87BE6CF2FA0}" srcOrd="0" destOrd="0" presId="urn:microsoft.com/office/officeart/2005/8/layout/orgChart1"/>
    <dgm:cxn modelId="{E33A84DE-B770-4A6E-BE17-4953A7C45E11}" type="presOf" srcId="{E82FEFED-ECC0-43B3-A2C1-D8963CC304EB}" destId="{0AB5D6E1-A6AA-48CA-B5C5-E908912BE81C}" srcOrd="1" destOrd="0" presId="urn:microsoft.com/office/officeart/2005/8/layout/orgChart1"/>
    <dgm:cxn modelId="{8FFEEE6F-2B1C-452C-BE37-D53D15BEB9B7}" type="presOf" srcId="{44802784-8870-4E24-BB71-86E8D07BD784}" destId="{96E46908-36CD-4A5B-84F3-99ADD1C59FF9}" srcOrd="0" destOrd="0" presId="urn:microsoft.com/office/officeart/2005/8/layout/orgChart1"/>
    <dgm:cxn modelId="{433C72C2-64E7-428B-9621-E6E87F8C05D4}" type="presOf" srcId="{EA99B284-5044-4D55-B961-FEAF67049FF4}" destId="{84A5E3B2-F7BE-42BF-A302-7BE1B8D28BCF}" srcOrd="0" destOrd="0" presId="urn:microsoft.com/office/officeart/2005/8/layout/orgChart1"/>
    <dgm:cxn modelId="{D35DED90-58EC-4699-B068-DF1343B8E886}" srcId="{7EB3392B-370A-4247-B07E-E3A5FCD1FAC9}" destId="{EA99B284-5044-4D55-B961-FEAF67049FF4}" srcOrd="0" destOrd="0" parTransId="{838FF348-C937-401C-90A0-2CE7F9431657}" sibTransId="{7CFF07EF-1D9C-4D6D-8EED-F65D301B5F21}"/>
    <dgm:cxn modelId="{D2030CD0-9916-4015-935F-AB4CD42261FB}" srcId="{008912CF-7AFB-4856-A6DF-3587FEE846BA}" destId="{B43790C4-E04C-483C-BD58-21E3B92B38B1}" srcOrd="2" destOrd="0" parTransId="{D2B57733-9A0C-481F-9CBF-2A20641E49A7}" sibTransId="{20D72188-A778-45C3-80F6-992A24D4E4D8}"/>
    <dgm:cxn modelId="{A6556770-DD62-4775-9899-DA181B7E8B6C}" type="presOf" srcId="{838FF348-C937-401C-90A0-2CE7F9431657}" destId="{A829EDED-DD6A-4FA2-8041-5E71EA3EEAB1}" srcOrd="0" destOrd="0" presId="urn:microsoft.com/office/officeart/2005/8/layout/orgChart1"/>
    <dgm:cxn modelId="{1B0405DF-8451-4494-98BF-12CF7F912AED}" type="presOf" srcId="{008912CF-7AFB-4856-A6DF-3587FEE846BA}" destId="{C0198622-CB17-497D-BDA4-3509CADEB952}" srcOrd="0" destOrd="0" presId="urn:microsoft.com/office/officeart/2005/8/layout/orgChart1"/>
    <dgm:cxn modelId="{EF00AD0D-9EF8-4B05-B0D3-B7E258D1642E}" type="presOf" srcId="{B43790C4-E04C-483C-BD58-21E3B92B38B1}" destId="{1DEDB6CD-F1A1-453C-9A84-99EE6C3739C7}" srcOrd="0" destOrd="0" presId="urn:microsoft.com/office/officeart/2005/8/layout/orgChart1"/>
    <dgm:cxn modelId="{92C941FE-9B25-4F7A-95A6-A7CE9E2157D1}" type="presOf" srcId="{B43790C4-E04C-483C-BD58-21E3B92B38B1}" destId="{A58B2C82-01AB-4114-B1B1-532A2BA8B146}" srcOrd="1" destOrd="0" presId="urn:microsoft.com/office/officeart/2005/8/layout/orgChart1"/>
    <dgm:cxn modelId="{4B808857-61CD-4BDF-8BDE-C9A7ECAADDBC}" type="presOf" srcId="{7EB3392B-370A-4247-B07E-E3A5FCD1FAC9}" destId="{75CB8ADA-B2F7-4B12-B418-00786703AEF6}" srcOrd="1" destOrd="0" presId="urn:microsoft.com/office/officeart/2005/8/layout/orgChart1"/>
    <dgm:cxn modelId="{E4A70E66-BB34-454F-8DC0-A6BEB29A34AB}" srcId="{008912CF-7AFB-4856-A6DF-3587FEE846BA}" destId="{7EB3392B-370A-4247-B07E-E3A5FCD1FAC9}" srcOrd="0" destOrd="0" parTransId="{41667DE5-1688-4943-AC0E-59756F7AA9DE}" sibTransId="{CA7F24E2-C606-42C1-A3B5-B8EF4B1C6079}"/>
    <dgm:cxn modelId="{1A1C29A6-1ED7-46DE-B964-9D8AE3FDC519}" type="presParOf" srcId="{C0198622-CB17-497D-BDA4-3509CADEB952}" destId="{F340270A-274B-426D-B4ED-96E3B4C4A70D}" srcOrd="0" destOrd="0" presId="urn:microsoft.com/office/officeart/2005/8/layout/orgChart1"/>
    <dgm:cxn modelId="{0337EF3C-D93B-4633-B467-3DDE3BEFF9F4}" type="presParOf" srcId="{F340270A-274B-426D-B4ED-96E3B4C4A70D}" destId="{DE3685FD-9B9A-46D4-B913-3E65E2ADD470}" srcOrd="0" destOrd="0" presId="urn:microsoft.com/office/officeart/2005/8/layout/orgChart1"/>
    <dgm:cxn modelId="{8D2B1A34-7889-4453-B9B1-8138AE8C091A}" type="presParOf" srcId="{DE3685FD-9B9A-46D4-B913-3E65E2ADD470}" destId="{88157ED7-A8E2-4D86-926C-513F0A7BAA4B}" srcOrd="0" destOrd="0" presId="urn:microsoft.com/office/officeart/2005/8/layout/orgChart1"/>
    <dgm:cxn modelId="{89EF4407-E97B-4C27-A812-7283A5A326F1}" type="presParOf" srcId="{DE3685FD-9B9A-46D4-B913-3E65E2ADD470}" destId="{75CB8ADA-B2F7-4B12-B418-00786703AEF6}" srcOrd="1" destOrd="0" presId="urn:microsoft.com/office/officeart/2005/8/layout/orgChart1"/>
    <dgm:cxn modelId="{128EBF53-F7F7-45A7-B931-FFEE97F4BE69}" type="presParOf" srcId="{F340270A-274B-426D-B4ED-96E3B4C4A70D}" destId="{FD344DFB-C644-4C9D-BFFB-698EB490D59F}" srcOrd="1" destOrd="0" presId="urn:microsoft.com/office/officeart/2005/8/layout/orgChart1"/>
    <dgm:cxn modelId="{95A000FF-DB59-4499-A410-AA9A0E9CB937}" type="presParOf" srcId="{FD344DFB-C644-4C9D-BFFB-698EB490D59F}" destId="{96E46908-36CD-4A5B-84F3-99ADD1C59FF9}" srcOrd="0" destOrd="0" presId="urn:microsoft.com/office/officeart/2005/8/layout/orgChart1"/>
    <dgm:cxn modelId="{A7EEDA18-74CE-4C6A-A3A5-EF222D8E22B1}" type="presParOf" srcId="{FD344DFB-C644-4C9D-BFFB-698EB490D59F}" destId="{FF8961D0-0FE2-4052-8798-9B863340FF11}" srcOrd="1" destOrd="0" presId="urn:microsoft.com/office/officeart/2005/8/layout/orgChart1"/>
    <dgm:cxn modelId="{7C81C854-DACA-47E3-9EE0-C12FA14DCB87}" type="presParOf" srcId="{FF8961D0-0FE2-4052-8798-9B863340FF11}" destId="{0A8D9275-D05E-4C42-8F01-A6BA2EFD22EE}" srcOrd="0" destOrd="0" presId="urn:microsoft.com/office/officeart/2005/8/layout/orgChart1"/>
    <dgm:cxn modelId="{1CD9E60C-2205-4E2C-BAF2-90381231B65A}" type="presParOf" srcId="{0A8D9275-D05E-4C42-8F01-A6BA2EFD22EE}" destId="{49E2B607-5798-4541-9935-D87BE6CF2FA0}" srcOrd="0" destOrd="0" presId="urn:microsoft.com/office/officeart/2005/8/layout/orgChart1"/>
    <dgm:cxn modelId="{ACD90A03-C6A3-4F1D-B009-49D801D01203}" type="presParOf" srcId="{0A8D9275-D05E-4C42-8F01-A6BA2EFD22EE}" destId="{13DD06FB-2741-48BB-91C3-9D62A6AECE62}" srcOrd="1" destOrd="0" presId="urn:microsoft.com/office/officeart/2005/8/layout/orgChart1"/>
    <dgm:cxn modelId="{560C8045-9C19-455A-A7C2-06600CD5CC34}" type="presParOf" srcId="{FF8961D0-0FE2-4052-8798-9B863340FF11}" destId="{0FC11F40-8FBE-42FF-BA35-4072186ACB89}" srcOrd="1" destOrd="0" presId="urn:microsoft.com/office/officeart/2005/8/layout/orgChart1"/>
    <dgm:cxn modelId="{14068994-F2B8-4D2E-AD74-FDED61E8B2A3}" type="presParOf" srcId="{FF8961D0-0FE2-4052-8798-9B863340FF11}" destId="{3D223D93-0504-4D6A-8F6A-617AFEFA7637}" srcOrd="2" destOrd="0" presId="urn:microsoft.com/office/officeart/2005/8/layout/orgChart1"/>
    <dgm:cxn modelId="{4431370B-8934-4B91-A18A-841F792ED060}" type="presParOf" srcId="{F340270A-274B-426D-B4ED-96E3B4C4A70D}" destId="{9FC109D2-7962-4061-AB7A-200CA6294CB2}" srcOrd="2" destOrd="0" presId="urn:microsoft.com/office/officeart/2005/8/layout/orgChart1"/>
    <dgm:cxn modelId="{82FA4D6F-B3AE-4FC6-AF22-6F10BAA2C05C}" type="presParOf" srcId="{9FC109D2-7962-4061-AB7A-200CA6294CB2}" destId="{A829EDED-DD6A-4FA2-8041-5E71EA3EEAB1}" srcOrd="0" destOrd="0" presId="urn:microsoft.com/office/officeart/2005/8/layout/orgChart1"/>
    <dgm:cxn modelId="{D997A673-1C99-4D4D-9A99-B957C771B9E8}" type="presParOf" srcId="{9FC109D2-7962-4061-AB7A-200CA6294CB2}" destId="{2280A2E6-F0D4-4397-8C76-44B0374DFBF3}" srcOrd="1" destOrd="0" presId="urn:microsoft.com/office/officeart/2005/8/layout/orgChart1"/>
    <dgm:cxn modelId="{026D3693-2092-49DD-A491-9394D1DAFE53}" type="presParOf" srcId="{2280A2E6-F0D4-4397-8C76-44B0374DFBF3}" destId="{2D85A091-BBC3-4074-B73C-A6AF6F2935E1}" srcOrd="0" destOrd="0" presId="urn:microsoft.com/office/officeart/2005/8/layout/orgChart1"/>
    <dgm:cxn modelId="{D4E8E46B-5032-4A4B-A1AA-2E53F6A6538D}" type="presParOf" srcId="{2D85A091-BBC3-4074-B73C-A6AF6F2935E1}" destId="{84A5E3B2-F7BE-42BF-A302-7BE1B8D28BCF}" srcOrd="0" destOrd="0" presId="urn:microsoft.com/office/officeart/2005/8/layout/orgChart1"/>
    <dgm:cxn modelId="{BFBCD0AB-D09B-4948-83F2-9F3E235D4FD3}" type="presParOf" srcId="{2D85A091-BBC3-4074-B73C-A6AF6F2935E1}" destId="{C616A588-53C1-47B4-959F-EF048A23C446}" srcOrd="1" destOrd="0" presId="urn:microsoft.com/office/officeart/2005/8/layout/orgChart1"/>
    <dgm:cxn modelId="{9917591F-87B5-4A7B-8371-A0CC6AA31E1B}" type="presParOf" srcId="{2280A2E6-F0D4-4397-8C76-44B0374DFBF3}" destId="{F49265D4-B523-4F7A-8F6E-5D54AB0ECE5A}" srcOrd="1" destOrd="0" presId="urn:microsoft.com/office/officeart/2005/8/layout/orgChart1"/>
    <dgm:cxn modelId="{5CD958A1-8405-4F54-BE74-B6D155089EB1}" type="presParOf" srcId="{2280A2E6-F0D4-4397-8C76-44B0374DFBF3}" destId="{376A1937-6BEF-4EF8-B34B-E037C12541F9}" srcOrd="2" destOrd="0" presId="urn:microsoft.com/office/officeart/2005/8/layout/orgChart1"/>
    <dgm:cxn modelId="{61E7D679-32CF-46C4-B142-6BBC45A8E582}" type="presParOf" srcId="{C0198622-CB17-497D-BDA4-3509CADEB952}" destId="{49CE1609-F1A4-452C-BDB6-4D96527F3CC8}" srcOrd="1" destOrd="0" presId="urn:microsoft.com/office/officeart/2005/8/layout/orgChart1"/>
    <dgm:cxn modelId="{113539D2-004A-4C25-9062-C52CB6712CD8}" type="presParOf" srcId="{49CE1609-F1A4-452C-BDB6-4D96527F3CC8}" destId="{6FED355A-13EC-459F-801F-5F6926DF01D6}" srcOrd="0" destOrd="0" presId="urn:microsoft.com/office/officeart/2005/8/layout/orgChart1"/>
    <dgm:cxn modelId="{CEAEF8A8-A608-4775-B04C-7BB26ACB6AFF}" type="presParOf" srcId="{6FED355A-13EC-459F-801F-5F6926DF01D6}" destId="{841B89B9-7770-446E-9761-1FE23B4A91D6}" srcOrd="0" destOrd="0" presId="urn:microsoft.com/office/officeart/2005/8/layout/orgChart1"/>
    <dgm:cxn modelId="{01EF0EEA-BBF6-476C-86FF-67F91449A944}" type="presParOf" srcId="{6FED355A-13EC-459F-801F-5F6926DF01D6}" destId="{0AB5D6E1-A6AA-48CA-B5C5-E908912BE81C}" srcOrd="1" destOrd="0" presId="urn:microsoft.com/office/officeart/2005/8/layout/orgChart1"/>
    <dgm:cxn modelId="{15DFCC7E-63EA-4EDB-97B4-2A1E1D19F53C}" type="presParOf" srcId="{49CE1609-F1A4-452C-BDB6-4D96527F3CC8}" destId="{739E26D7-279F-48E1-B7BB-8797F688C4F8}" srcOrd="1" destOrd="0" presId="urn:microsoft.com/office/officeart/2005/8/layout/orgChart1"/>
    <dgm:cxn modelId="{8718AC64-C0FC-4213-BB97-AD72FE0C8887}" type="presParOf" srcId="{49CE1609-F1A4-452C-BDB6-4D96527F3CC8}" destId="{4F2ADE1A-00C7-49C5-9B2E-84E47F6006FB}" srcOrd="2" destOrd="0" presId="urn:microsoft.com/office/officeart/2005/8/layout/orgChart1"/>
    <dgm:cxn modelId="{A9B44CFB-1CD5-4E80-8426-6D8DD2D69F01}" type="presParOf" srcId="{C0198622-CB17-497D-BDA4-3509CADEB952}" destId="{28C65140-01CD-436A-8291-ACDDB20687D7}" srcOrd="2" destOrd="0" presId="urn:microsoft.com/office/officeart/2005/8/layout/orgChart1"/>
    <dgm:cxn modelId="{AB357B11-7A76-4E56-B7AC-868D47216B22}" type="presParOf" srcId="{28C65140-01CD-436A-8291-ACDDB20687D7}" destId="{7221BB23-0483-47EA-B3D2-861018408215}" srcOrd="0" destOrd="0" presId="urn:microsoft.com/office/officeart/2005/8/layout/orgChart1"/>
    <dgm:cxn modelId="{4FB85EBF-AE15-4649-B768-5E140DB67768}" type="presParOf" srcId="{7221BB23-0483-47EA-B3D2-861018408215}" destId="{1DEDB6CD-F1A1-453C-9A84-99EE6C3739C7}" srcOrd="0" destOrd="0" presId="urn:microsoft.com/office/officeart/2005/8/layout/orgChart1"/>
    <dgm:cxn modelId="{364EC3E7-0826-4587-883C-BE49E1C6FECC}" type="presParOf" srcId="{7221BB23-0483-47EA-B3D2-861018408215}" destId="{A58B2C82-01AB-4114-B1B1-532A2BA8B146}" srcOrd="1" destOrd="0" presId="urn:microsoft.com/office/officeart/2005/8/layout/orgChart1"/>
    <dgm:cxn modelId="{19AB7AEC-40DE-4234-B1E2-7BA772EB48F4}" type="presParOf" srcId="{28C65140-01CD-436A-8291-ACDDB20687D7}" destId="{0DA3E092-1BBE-4D7F-8A4D-B11E96377A43}" srcOrd="1" destOrd="0" presId="urn:microsoft.com/office/officeart/2005/8/layout/orgChart1"/>
    <dgm:cxn modelId="{9CE31045-4DB7-4A8D-9F7F-A26AA1F613EF}" type="presParOf" srcId="{28C65140-01CD-436A-8291-ACDDB20687D7}" destId="{59DF651C-135A-43D4-B7D2-327482515F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29EDED-DD6A-4FA2-8041-5E71EA3EEAB1}">
      <dsp:nvSpPr>
        <dsp:cNvPr id="0" name=""/>
        <dsp:cNvSpPr/>
      </dsp:nvSpPr>
      <dsp:spPr>
        <a:xfrm>
          <a:off x="2985212" y="1496769"/>
          <a:ext cx="1075593" cy="740190"/>
        </a:xfrm>
        <a:custGeom>
          <a:avLst/>
          <a:gdLst/>
          <a:ahLst/>
          <a:cxnLst/>
          <a:rect l="0" t="0" r="0" b="0"/>
          <a:pathLst>
            <a:path>
              <a:moveTo>
                <a:pt x="1075593" y="0"/>
              </a:moveTo>
              <a:lnTo>
                <a:pt x="1075593" y="740190"/>
              </a:lnTo>
              <a:lnTo>
                <a:pt x="0" y="7401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46908-36CD-4A5B-84F3-99ADD1C59FF9}">
      <dsp:nvSpPr>
        <dsp:cNvPr id="0" name=""/>
        <dsp:cNvSpPr/>
      </dsp:nvSpPr>
      <dsp:spPr>
        <a:xfrm>
          <a:off x="4060806" y="1496769"/>
          <a:ext cx="1701249" cy="28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47"/>
              </a:lnTo>
              <a:lnTo>
                <a:pt x="1701249" y="135647"/>
              </a:lnTo>
              <a:lnTo>
                <a:pt x="1701249" y="284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57ED7-A8E2-4D86-926C-513F0A7BAA4B}">
      <dsp:nvSpPr>
        <dsp:cNvPr id="0" name=""/>
        <dsp:cNvSpPr/>
      </dsp:nvSpPr>
      <dsp:spPr>
        <a:xfrm>
          <a:off x="3169270" y="137447"/>
          <a:ext cx="1783072" cy="1359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Гендерные стереотипы</a:t>
          </a:r>
          <a:endParaRPr lang="ru-RU" sz="2100" kern="1200" dirty="0"/>
        </a:p>
      </dsp:txBody>
      <dsp:txXfrm>
        <a:off x="3169270" y="137447"/>
        <a:ext cx="1783072" cy="1359321"/>
      </dsp:txXfrm>
    </dsp:sp>
    <dsp:sp modelId="{49E2B607-5798-4541-9935-D87BE6CF2FA0}">
      <dsp:nvSpPr>
        <dsp:cNvPr id="0" name=""/>
        <dsp:cNvSpPr/>
      </dsp:nvSpPr>
      <dsp:spPr>
        <a:xfrm>
          <a:off x="4897400" y="1780850"/>
          <a:ext cx="1729310" cy="958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«Липкий пол»</a:t>
          </a:r>
          <a:endParaRPr lang="ru-RU" sz="2100" kern="1200" dirty="0"/>
        </a:p>
      </dsp:txBody>
      <dsp:txXfrm>
        <a:off x="4897400" y="1780850"/>
        <a:ext cx="1729310" cy="958578"/>
      </dsp:txXfrm>
    </dsp:sp>
    <dsp:sp modelId="{84A5E3B2-F7BE-42BF-A302-7BE1B8D28BCF}">
      <dsp:nvSpPr>
        <dsp:cNvPr id="0" name=""/>
        <dsp:cNvSpPr/>
      </dsp:nvSpPr>
      <dsp:spPr>
        <a:xfrm>
          <a:off x="1441429" y="1708718"/>
          <a:ext cx="1543782" cy="1056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«Стеклянный потолок»</a:t>
          </a:r>
          <a:endParaRPr lang="ru-RU" sz="2100" kern="1200" dirty="0"/>
        </a:p>
      </dsp:txBody>
      <dsp:txXfrm>
        <a:off x="1441429" y="1708718"/>
        <a:ext cx="1543782" cy="1056481"/>
      </dsp:txXfrm>
    </dsp:sp>
    <dsp:sp modelId="{841B89B9-7770-446E-9761-1FE23B4A91D6}">
      <dsp:nvSpPr>
        <dsp:cNvPr id="0" name=""/>
        <dsp:cNvSpPr/>
      </dsp:nvSpPr>
      <dsp:spPr>
        <a:xfrm>
          <a:off x="912849" y="3053578"/>
          <a:ext cx="2713158" cy="146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Ограничения в профессиях для женщин</a:t>
          </a:r>
          <a:endParaRPr lang="ru-RU" sz="2100" kern="1200" dirty="0"/>
        </a:p>
      </dsp:txBody>
      <dsp:txXfrm>
        <a:off x="912849" y="3053578"/>
        <a:ext cx="2713158" cy="1465296"/>
      </dsp:txXfrm>
    </dsp:sp>
    <dsp:sp modelId="{1DEDB6CD-F1A1-453C-9A84-99EE6C3739C7}">
      <dsp:nvSpPr>
        <dsp:cNvPr id="0" name=""/>
        <dsp:cNvSpPr/>
      </dsp:nvSpPr>
      <dsp:spPr>
        <a:xfrm>
          <a:off x="4370113" y="3095069"/>
          <a:ext cx="2923680" cy="1559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Женщины подолгу </a:t>
          </a:r>
          <a:r>
            <a:rPr lang="ru-RU" sz="2100" kern="1200" dirty="0"/>
            <a:t>задерживаются на начальных этапах профессионального </a:t>
          </a:r>
          <a:r>
            <a:rPr lang="ru-RU" sz="2100" kern="1200" dirty="0" smtClean="0"/>
            <a:t>пути</a:t>
          </a:r>
          <a:endParaRPr lang="ru-RU" sz="2100" kern="1200" dirty="0"/>
        </a:p>
      </dsp:txBody>
      <dsp:txXfrm>
        <a:off x="4370113" y="3095069"/>
        <a:ext cx="2923680" cy="1559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00"/>
          <a:stretch/>
        </p:blipFill>
        <p:spPr>
          <a:xfrm>
            <a:off x="506438" y="376454"/>
            <a:ext cx="3277771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572" y="1788884"/>
            <a:ext cx="7176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«СЕКСИЗМ» В ФОКУСЕ СОВРЕМЕННОЙ КУЛЬТУРЫ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42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6769" y="3794761"/>
            <a:ext cx="6147582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5632" y="4135902"/>
            <a:ext cx="490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Выполнили студентки 1 курса, группы 1ФМ1</a:t>
            </a: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Артемьева К.Е., Лебедь А.И..</a:t>
            </a:r>
            <a:endParaRPr lang="ru-RU" sz="2400" dirty="0" smtClean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Научный руководитель</a:t>
            </a: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канд. филос. наук, доцент </a:t>
            </a: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Маковецкая Е.Н.  </a:t>
            </a:r>
          </a:p>
        </p:txBody>
      </p:sp>
    </p:spTree>
    <p:extLst>
      <p:ext uri="{BB962C8B-B14F-4D97-AF65-F5344CB8AC3E}">
        <p14:creationId xmlns:p14="http://schemas.microsoft.com/office/powerpoint/2010/main" xmlns="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5739627"/>
              </p:ext>
            </p:extLst>
          </p:nvPr>
        </p:nvGraphicFramePr>
        <p:xfrm>
          <a:off x="510639" y="356260"/>
          <a:ext cx="8004711" cy="619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995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Несмотря </a:t>
            </a:r>
            <a:r>
              <a:rPr lang="ru-RU" dirty="0"/>
              <a:t>на провозглашение идей </a:t>
            </a:r>
            <a:r>
              <a:rPr lang="ru-RU" dirty="0" smtClean="0"/>
              <a:t>гендерных равенства </a:t>
            </a:r>
            <a:r>
              <a:rPr lang="ru-RU" dirty="0"/>
              <a:t>в современном обществе, сексизм в форме гендерных </a:t>
            </a:r>
            <a:r>
              <a:rPr lang="ru-RU" dirty="0" smtClean="0"/>
              <a:t>стереотипов, предрассудков, гендерной </a:t>
            </a:r>
            <a:r>
              <a:rPr lang="ru-RU" dirty="0"/>
              <a:t>дискриминации имеет место </a:t>
            </a:r>
            <a:r>
              <a:rPr lang="ru-RU" dirty="0" smtClean="0"/>
              <a:t>в </a:t>
            </a:r>
            <a:r>
              <a:rPr lang="ru-RU" dirty="0"/>
              <a:t>реальной жизни современного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7267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4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593767"/>
            <a:ext cx="8407730" cy="558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Цель: </a:t>
            </a:r>
            <a:r>
              <a:rPr lang="ru-RU" dirty="0"/>
              <a:t>рассмотрение такого явления в современном </a:t>
            </a:r>
            <a:r>
              <a:rPr lang="ru-RU" dirty="0" smtClean="0"/>
              <a:t>обществе, как </a:t>
            </a:r>
            <a:r>
              <a:rPr lang="ru-RU" dirty="0"/>
              <a:t>«сексизм»; </a:t>
            </a:r>
          </a:p>
          <a:p>
            <a:pPr marL="0" indent="0">
              <a:buNone/>
            </a:pPr>
            <a:r>
              <a:rPr lang="ru-RU" b="1" u="sng" dirty="0" smtClean="0"/>
              <a:t>Задачи: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рассмотреть основные содержательные характеристики и формы проявления сексизма </a:t>
            </a:r>
            <a:r>
              <a:rPr lang="ru-RU" dirty="0" smtClean="0"/>
              <a:t>в современном </a:t>
            </a:r>
            <a:r>
              <a:rPr lang="ru-RU" dirty="0"/>
              <a:t>обществе;</a:t>
            </a:r>
          </a:p>
          <a:p>
            <a:pPr marL="0" indent="0">
              <a:buNone/>
            </a:pPr>
            <a:r>
              <a:rPr lang="ru-RU" dirty="0"/>
              <a:t>- обозначить основные исторические и социокультурные причины возникновения </a:t>
            </a:r>
            <a:r>
              <a:rPr lang="ru-RU" dirty="0" smtClean="0"/>
              <a:t>и существования </a:t>
            </a:r>
            <a:r>
              <a:rPr lang="ru-RU" dirty="0"/>
              <a:t>сексизма ;</a:t>
            </a:r>
          </a:p>
          <a:p>
            <a:pPr marL="0" indent="0">
              <a:buNone/>
            </a:pPr>
            <a:r>
              <a:rPr lang="ru-RU" dirty="0"/>
              <a:t>- провести эмпирическое исследование в форме опроса и проанализировать </a:t>
            </a:r>
            <a:r>
              <a:rPr lang="ru-RU" dirty="0" smtClean="0"/>
              <a:t>полученные результаты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72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55" y="665019"/>
            <a:ext cx="86757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Сексизм (от лат. </a:t>
            </a:r>
            <a:r>
              <a:rPr lang="ru-RU" sz="2800" dirty="0" err="1"/>
              <a:t>sexus</a:t>
            </a:r>
            <a:r>
              <a:rPr lang="ru-RU" sz="2800" dirty="0"/>
              <a:t> «пол») — набор предрассудков; предвзятое отношение к людям </a:t>
            </a:r>
            <a:r>
              <a:rPr lang="ru-RU" sz="2800" dirty="0" smtClean="0"/>
              <a:t>или дискриминация </a:t>
            </a:r>
            <a:r>
              <a:rPr lang="ru-RU" sz="2800" dirty="0"/>
              <a:t>людей по признаку пола или гендера; предубеждение, негативное </a:t>
            </a:r>
            <a:r>
              <a:rPr lang="ru-RU" sz="2800" dirty="0" smtClean="0"/>
              <a:t>отношение или </a:t>
            </a:r>
            <a:r>
              <a:rPr lang="ru-RU" sz="2800" dirty="0"/>
              <a:t>антипатия по отношению к людям определенного пола.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2724" y="3554036"/>
            <a:ext cx="4621169" cy="3084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134" y="3649208"/>
            <a:ext cx="2933206" cy="28855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9414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237504" y="510639"/>
            <a:ext cx="8906495" cy="1180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современном мире сексизм проявляет себя в следующих социальных явлениях: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8914906"/>
              </p:ext>
            </p:extLst>
          </p:nvPr>
        </p:nvGraphicFramePr>
        <p:xfrm>
          <a:off x="320634" y="1690689"/>
          <a:ext cx="8823365" cy="500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517569" y="4453247"/>
            <a:ext cx="11875" cy="332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32665" y="4453246"/>
            <a:ext cx="11876" cy="332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92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Сферы, в которых преобладают женщины: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Торговля</a:t>
            </a:r>
          </a:p>
          <a:p>
            <a:r>
              <a:rPr lang="ru-RU" dirty="0" smtClean="0"/>
              <a:t>Гостиницы</a:t>
            </a:r>
          </a:p>
          <a:p>
            <a:r>
              <a:rPr lang="ru-RU" dirty="0" smtClean="0"/>
              <a:t>Предприятия общественного питания</a:t>
            </a:r>
          </a:p>
          <a:p>
            <a:r>
              <a:rPr lang="ru-RU" dirty="0"/>
              <a:t>Ф</a:t>
            </a:r>
            <a:r>
              <a:rPr lang="ru-RU" dirty="0" smtClean="0"/>
              <a:t>инансовая </a:t>
            </a:r>
            <a:r>
              <a:rPr lang="ru-RU" dirty="0"/>
              <a:t>и страховая </a:t>
            </a:r>
            <a:r>
              <a:rPr lang="ru-RU" dirty="0" smtClean="0"/>
              <a:t>деятельность</a:t>
            </a:r>
          </a:p>
          <a:p>
            <a:r>
              <a:rPr lang="ru-RU" dirty="0" smtClean="0"/>
              <a:t>Образование</a:t>
            </a:r>
          </a:p>
          <a:p>
            <a:r>
              <a:rPr lang="ru-RU" dirty="0"/>
              <a:t>З</a:t>
            </a:r>
            <a:r>
              <a:rPr lang="ru-RU" dirty="0" smtClean="0"/>
              <a:t>дравоохранение и социальные услуги</a:t>
            </a:r>
          </a:p>
          <a:p>
            <a:r>
              <a:rPr lang="ru-RU" dirty="0"/>
              <a:t>Д</a:t>
            </a:r>
            <a:r>
              <a:rPr lang="ru-RU" dirty="0" smtClean="0"/>
              <a:t>еятельность </a:t>
            </a:r>
            <a:r>
              <a:rPr lang="ru-RU" dirty="0"/>
              <a:t>в области </a:t>
            </a:r>
            <a:r>
              <a:rPr lang="ru-RU" dirty="0" smtClean="0"/>
              <a:t>культуры</a:t>
            </a:r>
          </a:p>
          <a:p>
            <a:r>
              <a:rPr lang="ru-RU" dirty="0"/>
              <a:t>П</a:t>
            </a:r>
            <a:r>
              <a:rPr lang="ru-RU" dirty="0" smtClean="0"/>
              <a:t>редоставление </a:t>
            </a:r>
            <a:r>
              <a:rPr lang="ru-RU" dirty="0"/>
              <a:t>прочих видов </a:t>
            </a:r>
            <a:r>
              <a:rPr lang="ru-RU" dirty="0" smtClean="0"/>
              <a:t>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5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72103" y="365126"/>
            <a:ext cx="144437" cy="2167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21439225"/>
              </p:ext>
            </p:extLst>
          </p:nvPr>
        </p:nvGraphicFramePr>
        <p:xfrm>
          <a:off x="285006" y="985651"/>
          <a:ext cx="3823855" cy="493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Объект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93365793"/>
              </p:ext>
            </p:extLst>
          </p:nvPr>
        </p:nvGraphicFramePr>
        <p:xfrm>
          <a:off x="4393870" y="985653"/>
          <a:ext cx="4217673" cy="493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038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16892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рамках исследования темы был проведен социологический </a:t>
            </a:r>
            <a:r>
              <a:rPr lang="ru-RU" dirty="0" smtClean="0"/>
              <a:t>он-лайн опрос: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94560"/>
            <a:ext cx="7886700" cy="39824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Было опрошено 80 респондентов обоих полов</a:t>
            </a:r>
          </a:p>
          <a:p>
            <a:r>
              <a:rPr lang="ru-RU" dirty="0" smtClean="0"/>
              <a:t>Кому проще продвигаться по карьерной лестнице?</a:t>
            </a:r>
          </a:p>
          <a:p>
            <a:r>
              <a:rPr lang="ru-RU" dirty="0" smtClean="0"/>
              <a:t>Считаете </a:t>
            </a:r>
            <a:r>
              <a:rPr lang="ru-RU" dirty="0"/>
              <a:t>ли вы, что в </a:t>
            </a:r>
            <a:r>
              <a:rPr lang="ru-RU" dirty="0" smtClean="0"/>
              <a:t>современном обществе </a:t>
            </a:r>
            <a:r>
              <a:rPr lang="ru-RU" dirty="0"/>
              <a:t>отношение к обоим полам справедливое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Ощущали </a:t>
            </a:r>
            <a:r>
              <a:rPr lang="ru-RU" dirty="0"/>
              <a:t>ли вы когда-либо дискриминацию в связи с вашей половой принадлежностью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62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2722" y="688769"/>
            <a:ext cx="392628" cy="285008"/>
          </a:xfrm>
        </p:spPr>
        <p:txBody>
          <a:bodyPr>
            <a:normAutofit fontScale="90000"/>
          </a:bodyPr>
          <a:lstStyle/>
          <a:p>
            <a:pPr algn="just"/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4395746"/>
              </p:ext>
            </p:extLst>
          </p:nvPr>
        </p:nvGraphicFramePr>
        <p:xfrm>
          <a:off x="570016" y="522513"/>
          <a:ext cx="7945334" cy="605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61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7730" y="653143"/>
            <a:ext cx="107620" cy="103754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6920090"/>
              </p:ext>
            </p:extLst>
          </p:nvPr>
        </p:nvGraphicFramePr>
        <p:xfrm>
          <a:off x="83127" y="451261"/>
          <a:ext cx="8977746" cy="609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266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78A8B-7EE1-459B-81DE-8E382C3F86C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308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В современном мире сексизм проявляет себя в следующих социальных явлениях:</vt:lpstr>
      <vt:lpstr>Сферы, в которых преобладают женщины:</vt:lpstr>
      <vt:lpstr>Слайд 6</vt:lpstr>
      <vt:lpstr>В рамках исследования темы был проведен социологический он-лайн опрос: </vt:lpstr>
      <vt:lpstr>Слайд 8</vt:lpstr>
      <vt:lpstr>Слайд 9</vt:lpstr>
      <vt:lpstr>Слайд 10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SA</cp:lastModifiedBy>
  <cp:revision>25</cp:revision>
  <dcterms:created xsi:type="dcterms:W3CDTF">2016-09-22T16:49:19Z</dcterms:created>
  <dcterms:modified xsi:type="dcterms:W3CDTF">2020-04-17T19:32:21Z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