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4374A"/>
    <a:srgbClr val="25656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1C48F-4F04-4152-B87D-1DA965A83F21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02CA3-4D2E-44B8-A408-22F2FFA98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2CA3-4D2E-44B8-A408-22F2FFA98AF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2CA3-4D2E-44B8-A408-22F2FFA98AF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2CA3-4D2E-44B8-A408-22F2FFA98A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6214AC-42D7-4112-B607-287FA1B3348F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11914" y="0"/>
            <a:ext cx="3131127" cy="1070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129569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«ЗОЛОТАЯ МОЛОДЕЖЬ»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ПРЕДСТАВИТЕЛИ СОВРЕМЕННОЙ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ГЛЭМ-КУЛЬТУРЫ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491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6503963" cy="932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400" y="4304714"/>
            <a:ext cx="60005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ClrTx/>
            </a:pPr>
            <a:r>
              <a:rPr lang="ru-RU" sz="24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Выполнила студентка 1 курса</a:t>
            </a:r>
            <a:r>
              <a:rPr lang="ru-RU" sz="2400" smtClean="0">
                <a:solidFill>
                  <a:prstClr val="white"/>
                </a:solidFill>
                <a:latin typeface="Book Antiqua" panose="02040602050305030304" pitchFamily="18" charset="0"/>
              </a:rPr>
              <a:t>, </a:t>
            </a:r>
            <a:endParaRPr lang="ru-RU" sz="2400" smtClean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defTabSz="342900">
              <a:buClrTx/>
            </a:pPr>
            <a:r>
              <a:rPr lang="ru-RU" sz="2400" smtClean="0">
                <a:solidFill>
                  <a:prstClr val="white"/>
                </a:solidFill>
                <a:latin typeface="Book Antiqua" panose="02040602050305030304" pitchFamily="18" charset="0"/>
              </a:rPr>
              <a:t>группы </a:t>
            </a:r>
            <a:r>
              <a:rPr lang="ru-RU" sz="24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1ФМ1</a:t>
            </a:r>
          </a:p>
          <a:p>
            <a:pPr defTabSz="342900">
              <a:buClrTx/>
            </a:pPr>
            <a:r>
              <a:rPr lang="ru-RU" sz="24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Комакина А.С.</a:t>
            </a:r>
          </a:p>
          <a:p>
            <a:pPr defTabSz="342900">
              <a:buClrTx/>
            </a:pPr>
            <a:r>
              <a:rPr lang="ru-RU" sz="24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Научный руководитель</a:t>
            </a:r>
          </a:p>
          <a:p>
            <a:pPr defTabSz="342900">
              <a:buClrTx/>
            </a:pPr>
            <a:r>
              <a:rPr lang="ru-RU" sz="24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канд. филос. наук, доцент </a:t>
            </a:r>
          </a:p>
          <a:p>
            <a:pPr defTabSz="342900">
              <a:buClrTx/>
            </a:pPr>
            <a:r>
              <a:rPr lang="ru-RU" sz="24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Маковецкая Е.Н.  </a:t>
            </a:r>
          </a:p>
        </p:txBody>
      </p:sp>
    </p:spTree>
    <p:extLst>
      <p:ext uri="{BB962C8B-B14F-4D97-AF65-F5344CB8AC3E}">
        <p14:creationId xmlns=""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5860"/>
            <a:ext cx="85881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Таким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образом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AutoShape 2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0" name="AutoShape 8" descr="https://avatars.mds.yandex.net/get-pdb/1708639/e10399a6-a524-43d2-820d-cdb186d3decb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8234" y="1631569"/>
            <a:ext cx="86240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золотая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молодежь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представляет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особый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социальный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культурный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феномен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современном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вызывает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противоречивые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общества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013" y="1864674"/>
            <a:ext cx="8588188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729" y="286872"/>
            <a:ext cx="81220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Целью данного исследования: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11623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рассмотрение основных социальных, психологических и культурных характеристик феномена «золотой молодежи» как традиционной элитарной группы и как представителей современной 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глэм-культуры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  <p:pic>
        <p:nvPicPr>
          <p:cNvPr id="14340" name="Picture 4" descr="https://yt3.ggpht.com/a/AGF-l794KICeqQ7msLrzMm5wOrRGItwUFTl1QtYZTA=s900-c-k-c0xffffffff-no-rj-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807" y="3657600"/>
            <a:ext cx="32004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729" y="286872"/>
            <a:ext cx="81220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153" y="1075763"/>
            <a:ext cx="8928846" cy="372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раскрыть специфику мировоззрения и ценностные ориентиры представителей «золотой молодежи»;</a:t>
            </a:r>
          </a:p>
          <a:p>
            <a:pPr>
              <a:buFont typeface="Arial" pitchFamily="34" charset="0"/>
              <a:buChar char="•"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познакомиться с историей возникновения и исторической эволюцией феномена «золотой молодежи»; </a:t>
            </a:r>
          </a:p>
          <a:p>
            <a:pPr>
              <a:buFont typeface="Arial" pitchFamily="34" charset="0"/>
              <a:buChar char="•"/>
            </a:pP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провести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пилотажное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эмпирическое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данной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проанализировать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полученные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i="1" dirty="0" err="1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9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img.novosti-n.org/upload/ukraine/2558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6306" y="4240304"/>
            <a:ext cx="2617694" cy="2617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32329"/>
            <a:ext cx="9144001" cy="3575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особ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молодежи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имеющ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признаваемый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привилегированный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элитарный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статус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обладающ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социально-значимыми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ресурсами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позволяют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представителям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иметь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преимущество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массовыми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слоями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молодежи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729" y="233085"/>
            <a:ext cx="81220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Золотая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молодежь</a:t>
            </a:r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AutoShape 2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0" name="AutoShape 8" descr="https://avatars.mds.yandex.net/get-pdb/1708639/e10399a6-a524-43d2-820d-cdb186d3decb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802" name="Picture 10" descr="https://zagony.ru/admin_new/foto/2019-9-5/1567672947/zolotaja_molodezh_dlja_kotorojj_leto_ne_zakanchivaetsja_30_foto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503" y="3567952"/>
            <a:ext cx="3328318" cy="3343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5860"/>
            <a:ext cx="858818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тличительн</a:t>
            </a:r>
            <a:r>
              <a:rPr lang="ru-RU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особенност</a:t>
            </a:r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золотой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молодежи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AutoShape 2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0" name="AutoShape 8" descr="https://avatars.mds.yandex.net/get-pdb/1708639/e10399a6-a524-43d2-820d-cdb186d3decb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322729" y="1541929"/>
            <a:ext cx="448236" cy="430306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79930" y="1434351"/>
            <a:ext cx="8256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вести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праздный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4-конечная звезда 10"/>
          <p:cNvSpPr/>
          <p:nvPr/>
        </p:nvSpPr>
        <p:spPr>
          <a:xfrm>
            <a:off x="331697" y="2752154"/>
            <a:ext cx="448236" cy="430306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60612" y="2635619"/>
            <a:ext cx="7996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иметь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значительный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доступ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высококачественным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образцам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культуры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4-конечная звезда 12"/>
          <p:cNvSpPr/>
          <p:nvPr/>
        </p:nvSpPr>
        <p:spPr>
          <a:xfrm>
            <a:off x="322732" y="4087896"/>
            <a:ext cx="448236" cy="430306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77155" y="3930592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осуществлять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элитарные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культурные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3738"/>
            <a:ext cx="48947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ермин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золотая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молодежь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появился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двух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веков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назад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Франции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Великой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французской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революции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власти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пришли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представители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буржуазии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стали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богатых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приносили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общественной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пользы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лишь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попусту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прожигали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fb.ru/misc/i/gallery/71228/25214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5082" y="700661"/>
            <a:ext cx="4338918" cy="531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5860"/>
            <a:ext cx="858818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ричин</a:t>
            </a:r>
            <a:r>
              <a:rPr lang="ru-RU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возникновения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этой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особой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прослойки</a:t>
            </a:r>
            <a:r>
              <a:rPr lang="en-US" sz="3600" b="1" i="1" dirty="0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rgbClr val="002060"/>
                  </a:solidFill>
                </a:ln>
                <a:solidFill>
                  <a:srgbClr val="04374A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0437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AutoShape 2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https://img-fotki.yandex.ru/get/70180/257891320.202/0_1cac65_19aa7cc3_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0" name="AutoShape 8" descr="https://avatars.mds.yandex.net/get-pdb/1708639/e10399a6-a524-43d2-820d-cdb186d3decb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25510" y="1703290"/>
            <a:ext cx="448236" cy="430306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8234" y="1631569"/>
            <a:ext cx="86240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доступ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деньгам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предопределяющим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яркую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4-конечная звезда 10"/>
          <p:cNvSpPr/>
          <p:nvPr/>
        </p:nvSpPr>
        <p:spPr>
          <a:xfrm>
            <a:off x="152405" y="3415543"/>
            <a:ext cx="448236" cy="430306"/>
          </a:xfrm>
          <a:prstGeom prst="star4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42683" y="3209360"/>
            <a:ext cx="7996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статус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72988" y="35868"/>
            <a:ext cx="6472518" cy="152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«золотая молодежь»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097742" y="1559857"/>
            <a:ext cx="2321867" cy="555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356850" y="1550895"/>
            <a:ext cx="2438397" cy="564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3388" y="2008099"/>
            <a:ext cx="351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«ночная»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9835" y="1981207"/>
            <a:ext cx="351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«дневная»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77555" y="2420477"/>
            <a:ext cx="4966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ведет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достаточно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приличный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ограничивает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потребностях</a:t>
            </a:r>
            <a:endParaRPr lang="ru-RU" sz="2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pitchFamily="34" charset="0"/>
              <a:buChar char="•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вою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посвящают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путешествиям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активному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отдыху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приобретению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дорогих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вещей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машин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домов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71717" y="2454140"/>
            <a:ext cx="4356863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эпатажна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импульсивна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5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pitchFamily="34" charset="0"/>
              <a:buChar char="•"/>
            </a:pPr>
            <a:r>
              <a:rPr lang="ru-RU" sz="2650" b="1" i="1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присуща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погоня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удовольствием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серьезных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целей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50" b="1" i="1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аспространенозлоупот</a:t>
            </a:r>
            <a:r>
              <a:rPr lang="ru-RU" sz="265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ребление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алкоголем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другими</a:t>
            </a:r>
            <a:r>
              <a:rPr lang="en-US" sz="26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50" b="1" i="1" dirty="0" err="1" smtClean="0">
                <a:latin typeface="Times New Roman" pitchFamily="18" charset="0"/>
                <a:cs typeface="Times New Roman" pitchFamily="18" charset="0"/>
              </a:rPr>
              <a:t>веществами</a:t>
            </a:r>
            <a:endParaRPr lang="ru-RU" sz="265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729" y="233082"/>
            <a:ext cx="855233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рамках исследования данной темы был проведен онлайн опрос, в котором приняли участие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122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респондента, в возрасте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18 – 19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вопрос о том, «как вы оцениваете роль и деятельность представителей «золотой молодежи» в современном обществе?» 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54% опрошенных указали на то, что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поведение мажоров разрушает традиционные устои общества; 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62% - высказали мнение о необходимости борьбы с безнравственным поведением представителей «золотой молодежи».   </a:t>
            </a:r>
          </a:p>
          <a:p>
            <a:pPr algn="r"/>
            <a:endParaRPr lang="ru-RU" sz="20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215154" y="3765177"/>
            <a:ext cx="502023" cy="484094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24118" y="5011272"/>
            <a:ext cx="502023" cy="484094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449</TotalTime>
  <Words>404</Words>
  <Application>Microsoft Office PowerPoint</Application>
  <PresentationFormat>Экран (4:3)</PresentationFormat>
  <Paragraphs>47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SA</cp:lastModifiedBy>
  <cp:revision>14</cp:revision>
  <dcterms:created xsi:type="dcterms:W3CDTF">2016-09-22T16:49:19Z</dcterms:created>
  <dcterms:modified xsi:type="dcterms:W3CDTF">2020-04-17T19:33:00Z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