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2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40183" y="389005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64" y="1866031"/>
            <a:ext cx="10610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Кибербуллинг и хейтерство как новые типы агрессии в </a:t>
            </a:r>
            <a:r>
              <a:rPr lang="ru-RU" sz="4400" b="1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медийном </a:t>
            </a:r>
            <a:r>
              <a:rPr lang="ru-RU" sz="4400" b="1" smtClean="0">
                <a:solidFill>
                  <a:schemeClr val="bg1"/>
                </a:solidFill>
                <a:latin typeface="Book Antiqua" panose="02040602050305030304" pitchFamily="18" charset="0"/>
              </a:rPr>
              <a:t>пространстве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20" y="493764"/>
            <a:ext cx="7592580" cy="6364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698" y="4271553"/>
            <a:ext cx="4872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Выполнила студентка </a:t>
            </a: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1 курса, группы 1ФМ1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Арцер А.А.</a:t>
            </a:r>
            <a:endParaRPr lang="ru-RU" sz="2400" dirty="0" smtClean="0">
              <a:solidFill>
                <a:prstClr val="white"/>
              </a:solidFill>
              <a:latin typeface="Book Antiqua" panose="02040602050305030304" pitchFamily="18" charset="0"/>
            </a:endParaRP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Научный руководитель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канд. филос. наук, доцент </a:t>
            </a:r>
          </a:p>
          <a:p>
            <a:pPr defTabSz="342900">
              <a:buClrTx/>
            </a:pPr>
            <a:r>
              <a:rPr lang="ru-RU" sz="24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Маковецкая Е.Н.  </a:t>
            </a:r>
          </a:p>
          <a:p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12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2331" y="964549"/>
            <a:ext cx="62147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3200" b="1" dirty="0" err="1" smtClean="0">
                <a:solidFill>
                  <a:srgbClr val="A50021"/>
                </a:solidFill>
                <a:ea typeface="+mj-ea"/>
                <a:cs typeface="+mj-cs"/>
              </a:rPr>
              <a:t>Кибербуллинг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(от англ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. 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bullying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– «издевательство» производное слово от 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bully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– «хулиган»)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– Интернет-травля, выражающаяся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 систематических агрессивных действиях,  реализуемых при помощи разных электронных форм взаимодействия и направленных против потенциальной жертвы. </a:t>
            </a:r>
          </a:p>
        </p:txBody>
      </p:sp>
      <p:pic>
        <p:nvPicPr>
          <p:cNvPr id="1026" name="Picture 2" descr="Россия — лидер по кибербуллингу. Это серьезная проблема? — Medu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26" y="964549"/>
            <a:ext cx="2107707" cy="210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rnside students say no to bullying - Term One Newslette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43" y="3295508"/>
            <a:ext cx="2974664" cy="2974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252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0456" y="893436"/>
            <a:ext cx="64522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A50021"/>
                </a:solidFill>
                <a:ea typeface="+mj-ea"/>
                <a:cs typeface="+mj-cs"/>
              </a:rPr>
              <a:t>Хейтерство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, </a:t>
            </a:r>
            <a:r>
              <a:rPr lang="ru-RU" sz="3200" b="1" dirty="0" err="1" smtClean="0">
                <a:solidFill>
                  <a:srgbClr val="A50021"/>
                </a:solidFill>
                <a:ea typeface="+mj-ea"/>
                <a:cs typeface="+mj-cs"/>
              </a:rPr>
              <a:t>хейтеры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(от англ. 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hate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– «ненависть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») – «своеобразное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виртуальное «классовое» понятие, обозначающее творцов ненависти в интернете, использующих для достижения своей цели — 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самовыгоды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любой ценой и средствами — клевету, провокации и лицемерие» </a:t>
            </a:r>
          </a:p>
        </p:txBody>
      </p:sp>
      <p:pic>
        <p:nvPicPr>
          <p:cNvPr id="2050" name="Picture 2" descr="PG: Фанбои и Хейт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098" y="3639787"/>
            <a:ext cx="3039795" cy="3039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eadersbowl.wordpress.com/2018/10/23/harvard-versu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04" y="-7399770"/>
            <a:ext cx="6945464" cy="5072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401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7366" y="357351"/>
            <a:ext cx="9273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  <a:ea typeface="+mj-ea"/>
                <a:cs typeface="+mj-cs"/>
              </a:rPr>
              <a:t>Цели </a:t>
            </a:r>
            <a:r>
              <a:rPr lang="ru-RU" sz="4800" b="1" dirty="0" err="1" smtClean="0">
                <a:solidFill>
                  <a:srgbClr val="A50021"/>
                </a:solidFill>
                <a:ea typeface="+mj-ea"/>
                <a:cs typeface="+mj-cs"/>
              </a:rPr>
              <a:t>кибербуллинга</a:t>
            </a:r>
            <a:r>
              <a:rPr lang="ru-RU" sz="4800" b="1" dirty="0" smtClean="0">
                <a:solidFill>
                  <a:srgbClr val="A50021"/>
                </a:solidFill>
                <a:ea typeface="+mj-ea"/>
                <a:cs typeface="+mj-cs"/>
              </a:rPr>
              <a:t> и </a:t>
            </a:r>
            <a:r>
              <a:rPr lang="ru-RU" sz="4800" b="1" dirty="0" err="1" smtClean="0">
                <a:solidFill>
                  <a:srgbClr val="A50021"/>
                </a:solidFill>
                <a:ea typeface="+mj-ea"/>
                <a:cs typeface="+mj-cs"/>
              </a:rPr>
              <a:t>хейтерства</a:t>
            </a:r>
            <a:endParaRPr lang="ru-RU" sz="4800" b="1" dirty="0">
              <a:solidFill>
                <a:srgbClr val="A5002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366" y="1534015"/>
            <a:ext cx="9574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Унижение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жертвы;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Внушение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страха;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Внушение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стыда;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Создание чувства беспомощности;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Разрушение реальных и виртуальных социальный отношений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жертвы.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</p:txBody>
      </p:sp>
      <p:pic>
        <p:nvPicPr>
          <p:cNvPr id="4098" name="Picture 2" descr="Кибербуллинг и безопасность ребенка в интернете | Папамамам — МИ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19" y="4101112"/>
            <a:ext cx="4913980" cy="2756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97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080" y="285009"/>
            <a:ext cx="6544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A50021"/>
                </a:solidFill>
                <a:ea typeface="+mj-ea"/>
                <a:cs typeface="+mj-cs"/>
              </a:rPr>
              <a:t>Признаки </a:t>
            </a:r>
            <a:r>
              <a:rPr lang="ru-RU" sz="5400" b="1" dirty="0" err="1">
                <a:solidFill>
                  <a:srgbClr val="A50021"/>
                </a:solidFill>
                <a:ea typeface="+mj-ea"/>
                <a:cs typeface="+mj-cs"/>
              </a:rPr>
              <a:t>хейтерства</a:t>
            </a:r>
            <a:endParaRPr lang="ru-RU" sz="5400" b="1" dirty="0">
              <a:solidFill>
                <a:srgbClr val="A5002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037" y="1662545"/>
            <a:ext cx="9322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Анонимность;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Объект ненависти – популярная личность, бренд, явление;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Высказывания не аргументированы;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Хейтеры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не воспринимают другую точку зрения;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Ненависть распространяется на все.</a:t>
            </a:r>
          </a:p>
        </p:txBody>
      </p:sp>
      <p:pic>
        <p:nvPicPr>
          <p:cNvPr id="3078" name="Picture 6" descr="Foto, immagini, risorse di mspoint | Adobe 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23" y="431684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9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531" y="199697"/>
            <a:ext cx="5951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A50021"/>
                </a:solidFill>
                <a:ea typeface="+mj-ea"/>
                <a:cs typeface="+mj-cs"/>
              </a:rPr>
              <a:t>Изучение </a:t>
            </a:r>
            <a:r>
              <a:rPr lang="ru-RU" sz="5400" b="1" dirty="0" err="1">
                <a:solidFill>
                  <a:srgbClr val="A50021"/>
                </a:solidFill>
                <a:ea typeface="+mj-ea"/>
                <a:cs typeface="+mj-cs"/>
              </a:rPr>
              <a:t>буллинга</a:t>
            </a:r>
            <a:endParaRPr lang="ru-RU" sz="5400" b="1" dirty="0">
              <a:solidFill>
                <a:srgbClr val="A5002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705" y="1639614"/>
            <a:ext cx="903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Изучение 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буллинга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началось с середины </a:t>
            </a:r>
            <a:r>
              <a:rPr lang="en-US" sz="3200" b="1" dirty="0">
                <a:solidFill>
                  <a:srgbClr val="A50021"/>
                </a:solidFill>
                <a:ea typeface="+mj-ea"/>
                <a:cs typeface="+mj-cs"/>
              </a:rPr>
              <a:t>XX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 века. Первыми исследователями являются: </a:t>
            </a:r>
            <a:endParaRPr lang="ru-RU" sz="3200" b="1" dirty="0" smtClean="0">
              <a:solidFill>
                <a:srgbClr val="A50021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шведский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врач Петер </a:t>
            </a:r>
            <a:r>
              <a:rPr lang="ru-RU" sz="3200" b="1" dirty="0" err="1" smtClean="0">
                <a:solidFill>
                  <a:srgbClr val="A50021"/>
                </a:solidFill>
                <a:ea typeface="+mj-ea"/>
                <a:cs typeface="+mj-cs"/>
              </a:rPr>
              <a:t>Хайнеманн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британский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ученый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Дэвид </a:t>
            </a:r>
            <a:r>
              <a:rPr lang="ru-RU" sz="3200" b="1" dirty="0" err="1" smtClean="0">
                <a:solidFill>
                  <a:srgbClr val="A50021"/>
                </a:solidFill>
                <a:ea typeface="+mj-ea"/>
                <a:cs typeface="+mj-cs"/>
              </a:rPr>
              <a:t>Лэйн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норвежский 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ученый Дан 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Ольвеус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146" name="Picture 2" descr="Bullying escolar – Volca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03" y="4194159"/>
            <a:ext cx="3359917" cy="2500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865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982" y="329654"/>
            <a:ext cx="8976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A50021"/>
                </a:solidFill>
                <a:ea typeface="+mj-ea"/>
                <a:cs typeface="+mj-cs"/>
              </a:rPr>
              <a:t>Плюсы </a:t>
            </a:r>
            <a:r>
              <a:rPr lang="ru-RU" sz="4400" b="1" dirty="0" err="1" smtClean="0">
                <a:solidFill>
                  <a:srgbClr val="A50021"/>
                </a:solidFill>
                <a:ea typeface="+mj-ea"/>
                <a:cs typeface="+mj-cs"/>
              </a:rPr>
              <a:t>кибербуллинга</a:t>
            </a:r>
            <a:r>
              <a:rPr lang="ru-RU" sz="4400" b="1" dirty="0" smtClean="0">
                <a:solidFill>
                  <a:srgbClr val="A50021"/>
                </a:solidFill>
                <a:ea typeface="+mj-ea"/>
                <a:cs typeface="+mj-cs"/>
              </a:rPr>
              <a:t> </a:t>
            </a:r>
            <a:r>
              <a:rPr lang="ru-RU" sz="4400" b="1" dirty="0">
                <a:solidFill>
                  <a:srgbClr val="A50021"/>
                </a:solidFill>
                <a:ea typeface="+mj-ea"/>
                <a:cs typeface="+mj-cs"/>
              </a:rPr>
              <a:t>и </a:t>
            </a:r>
            <a:r>
              <a:rPr lang="ru-RU" sz="4400" b="1" dirty="0" err="1">
                <a:solidFill>
                  <a:srgbClr val="A50021"/>
                </a:solidFill>
                <a:ea typeface="+mj-ea"/>
                <a:cs typeface="+mj-cs"/>
              </a:rPr>
              <a:t>хейтерства</a:t>
            </a:r>
            <a:endParaRPr lang="ru-RU" sz="4400" b="1" dirty="0">
              <a:solidFill>
                <a:srgbClr val="A5002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982" y="1576552"/>
            <a:ext cx="7414337" cy="297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Индикатор </a:t>
            </a:r>
            <a:r>
              <a:rPr lang="ru-RU" sz="3200" b="1" dirty="0" smtClean="0">
                <a:solidFill>
                  <a:srgbClr val="A50021"/>
                </a:solidFill>
                <a:ea typeface="+mj-ea"/>
                <a:cs typeface="+mj-cs"/>
              </a:rPr>
              <a:t>интересных идей</a:t>
            </a:r>
            <a:endParaRPr lang="ru-RU" sz="3200" b="1" dirty="0">
              <a:solidFill>
                <a:srgbClr val="A50021"/>
              </a:solidFill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Выработка психологической стойкости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Развитие умения «</a:t>
            </a:r>
            <a:r>
              <a:rPr lang="ru-RU" sz="3200" b="1" dirty="0" err="1">
                <a:solidFill>
                  <a:srgbClr val="A50021"/>
                </a:solidFill>
                <a:ea typeface="+mj-ea"/>
                <a:cs typeface="+mj-cs"/>
              </a:rPr>
              <a:t>киберобороны</a:t>
            </a:r>
            <a:r>
              <a:rPr lang="ru-RU" sz="3200" b="1" dirty="0">
                <a:solidFill>
                  <a:srgbClr val="A50021"/>
                </a:solidFill>
                <a:ea typeface="+mj-ea"/>
                <a:cs typeface="+mj-cs"/>
              </a:rPr>
              <a:t>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5122" name="Picture 2" descr="馬鹿」「ウザい」……ネット上で攻撃された時の対処法：イザ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98" y="3729301"/>
            <a:ext cx="3128698" cy="3128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06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575034"/>
            <a:ext cx="9151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A50021"/>
                </a:solidFill>
                <a:ea typeface="+mj-ea"/>
                <a:cs typeface="+mj-cs"/>
              </a:rPr>
              <a:t>Спасибо за </a:t>
            </a:r>
            <a:r>
              <a:rPr lang="ru-RU" sz="7200" b="1" dirty="0" smtClean="0">
                <a:solidFill>
                  <a:srgbClr val="A50021"/>
                </a:solidFill>
                <a:ea typeface="+mj-ea"/>
                <a:cs typeface="+mj-cs"/>
              </a:rPr>
              <a:t>внимание!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92841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193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SA</cp:lastModifiedBy>
  <cp:revision>14</cp:revision>
  <dcterms:created xsi:type="dcterms:W3CDTF">2020-01-15T13:52:14Z</dcterms:created>
  <dcterms:modified xsi:type="dcterms:W3CDTF">2020-04-17T19:32:12Z</dcterms:modified>
</cp:coreProperties>
</file>