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4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1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"/>
          <p:cNvGrpSpPr/>
          <p:nvPr/>
        </p:nvGrpSpPr>
        <p:grpSpPr>
          <a:xfrm>
            <a:off x="0" y="0"/>
            <a:ext cx="1573212" cy="6858000"/>
            <a:chOff x="0" y="0"/>
            <a:chExt cx="991" cy="4320"/>
          </a:xfrm>
        </p:grpSpPr>
        <p:sp>
          <p:nvSpPr>
            <p:cNvPr id="12" name="Google Shape;12;p1"/>
            <p:cNvSpPr/>
            <p:nvPr/>
          </p:nvSpPr>
          <p:spPr>
            <a:xfrm>
              <a:off x="799" y="1"/>
              <a:ext cx="192" cy="43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l="8098"/>
            <a:stretch/>
          </p:blipFill>
          <p:spPr>
            <a:xfrm>
              <a:off x="0" y="0"/>
              <a:ext cx="794" cy="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3716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1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2703871" y="188912"/>
            <a:ext cx="6440128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30 ОКТЯБРЯ – </a:t>
            </a:r>
            <a:br>
              <a:rPr lang="en-US" sz="3200" b="1" i="0" u="none" dirty="0">
                <a:solidFill>
                  <a:srgbClr val="C00000"/>
                </a:solidFill>
                <a:sym typeface="Times New Roman"/>
              </a:rPr>
            </a:b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ДЕНЬ ПАМЯТИ ЖЕРТВ ПОЛИТИЧЕСКИХ РЕПРЕССИЙ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30" name="Google Shape;30;p3" descr="1227218912_magad0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0185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3244645" y="1989137"/>
            <a:ext cx="5719967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скорбью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омрачен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болью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переполнен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Разбитых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судеб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Опять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вспомним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гибли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тысячи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Лишь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иные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взгляды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В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застенках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тюрем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лагерей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многих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ставших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адом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Страдали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тут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порой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мысль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Порой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люди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просто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ломали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жизнь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мы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strike="noStrike" cap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забудем</a:t>
            </a:r>
            <a:r>
              <a:rPr lang="en-US" sz="2000" b="0" i="1" u="none" strike="noStrike" cap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1" u="none" dirty="0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1476375" y="188912"/>
            <a:ext cx="7380287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НЕЧЕЛОВЕЧЕСКИЕ УСЛОВИЯ СОДЕРЖАНИЯ ЛЮДЕЙ В ЛАГЕРЯХ</a:t>
            </a:r>
            <a:r>
              <a:rPr lang="en-US" sz="4000" b="0" i="0" u="none" dirty="0">
                <a:solidFill>
                  <a:srgbClr val="C00000"/>
                </a:solidFill>
                <a:sym typeface="Times New Roman"/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2484437" y="1341437"/>
            <a:ext cx="6659562" cy="2303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  </a:t>
            </a:r>
            <a:r>
              <a:rPr lang="en-US" sz="3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Заключенные использовались на самых тяжелых и опасных работах. Люди умирали от голода, болезней и непосильного труда.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/>
          </a:p>
        </p:txBody>
      </p:sp>
      <p:pic>
        <p:nvPicPr>
          <p:cNvPr id="110" name="Google Shape;1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48112"/>
            <a:ext cx="2879725" cy="290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68412"/>
            <a:ext cx="2879725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48037" y="3781425"/>
            <a:ext cx="5394325" cy="307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1476375" y="260350"/>
            <a:ext cx="734536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Приказ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№ 00486 </a:t>
            </a: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 </a:t>
            </a: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августа</a:t>
            </a: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 1937 г.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18" name="Google Shape;118;p13"/>
          <p:cNvSpPr txBox="1">
            <a:spLocks noGrp="1"/>
          </p:cNvSpPr>
          <p:nvPr>
            <p:ph type="body" idx="1"/>
          </p:nvPr>
        </p:nvSpPr>
        <p:spPr>
          <a:xfrm>
            <a:off x="4356100" y="1096962"/>
            <a:ext cx="4787900" cy="576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3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получением оперативного приказа № 00486 от 15 августа 1937 года по стране начались аресты жен изменников Родины. Аресту подлежали не только жены, но и члены их семей. </a:t>
            </a:r>
            <a:endParaRPr/>
          </a:p>
        </p:txBody>
      </p:sp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052512"/>
            <a:ext cx="4464050" cy="3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 descr="199610261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3644900"/>
            <a:ext cx="2232025" cy="302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 descr="http://www.rep.ru/resources/i10651-small_image_3-origina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16237" y="4652962"/>
            <a:ext cx="1727200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1474839" y="690562"/>
            <a:ext cx="7345310" cy="49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РЕПРЕССИИ ЖЕН ЗАКЛЧЕННЫХ И </a:t>
            </a:r>
            <a:r>
              <a:rPr lang="en-US" sz="3200" b="1" i="0" u="none" dirty="0" smtClean="0">
                <a:solidFill>
                  <a:srgbClr val="C00000"/>
                </a:solidFill>
                <a:sym typeface="Times New Roman"/>
              </a:rPr>
              <a:t>ИХ</a:t>
            </a:r>
            <a:r>
              <a:rPr lang="ru-RU" sz="3200" b="1" i="0" u="none" dirty="0" smtClean="0">
                <a:solidFill>
                  <a:srgbClr val="C00000"/>
                </a:solidFill>
                <a:sym typeface="Times New Roman"/>
              </a:rPr>
              <a:t> ДЕТЕЙ</a:t>
            </a: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/>
            </a:r>
            <a:br>
              <a:rPr lang="en-US" sz="3200" b="1" i="0" u="none" dirty="0">
                <a:solidFill>
                  <a:srgbClr val="C00000"/>
                </a:solidFill>
                <a:sym typeface="Times New Roman"/>
              </a:rPr>
            </a:br>
            <a:endParaRPr dirty="0">
              <a:solidFill>
                <a:srgbClr val="C00000"/>
              </a:solidFill>
            </a:endParaRPr>
          </a:p>
        </p:txBody>
      </p:sp>
      <p:pic>
        <p:nvPicPr>
          <p:cNvPr id="127" name="Google Shape;127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565400"/>
            <a:ext cx="2952750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3132137" y="1800225"/>
            <a:ext cx="6011862" cy="580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1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Женщин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отправляли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лагеря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каторжные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работы, а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лагеря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детские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Разрешалось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применять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смертную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казнь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лицам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достигшим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12-летнего </a:t>
            </a:r>
            <a:r>
              <a:rPr lang="en-US" sz="32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возраста</a:t>
            </a:r>
            <a:r>
              <a:rPr lang="en-US" sz="32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pic>
        <p:nvPicPr>
          <p:cNvPr id="129" name="Google Shape;12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692150"/>
            <a:ext cx="2952750" cy="187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4652962"/>
            <a:ext cx="2952750" cy="20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916237" y="188912"/>
            <a:ext cx="622776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РЕПРЕССИИ В ГОДЫ ВОЙНЫ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36" name="Google Shape;1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404812"/>
            <a:ext cx="273685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403350" y="2060575"/>
            <a:ext cx="1512887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87" y="4508500"/>
            <a:ext cx="2736850" cy="21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/>
        </p:nvSpPr>
        <p:spPr>
          <a:xfrm>
            <a:off x="2916237" y="908050"/>
            <a:ext cx="5976937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годы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первые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послевоенные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годы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жестоким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репрессиям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подверглись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военнопленные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вышедшие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окружения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советские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граждане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Общее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военнослужащих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репрессированных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составило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994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тысячи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которых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157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тысяч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были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расстреляны</a:t>
            </a:r>
            <a: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br>
              <a:rPr lang="en-US" sz="240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dirty="0"/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5962" y="4149725"/>
            <a:ext cx="3168650" cy="249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387" y="2060575"/>
            <a:ext cx="12509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 descr="43792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9112" y="4292600"/>
            <a:ext cx="2592387" cy="23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331912" y="260350"/>
            <a:ext cx="7812087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ЧИСЛО ПОГИБШИХ В ГОДЫ РЕПРЕССИЙ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3203575" y="1412875"/>
            <a:ext cx="5761037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в период с 1921 по 1953 год  по политическим мотивам было подвергнуто репрессиям свыше четырех миллионов человек, в том числе приговорены к высшей мере наказания около 800 тысяч человек. </a:t>
            </a:r>
            <a:endParaRPr/>
          </a:p>
        </p:txBody>
      </p:sp>
      <p:pic>
        <p:nvPicPr>
          <p:cNvPr id="149" name="Google Shape;149;p16" descr="kam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3535362"/>
            <a:ext cx="2663825" cy="332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08050"/>
            <a:ext cx="34417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2195512" y="0"/>
            <a:ext cx="6948487" cy="153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4400" b="1" i="0" u="none" dirty="0">
                <a:solidFill>
                  <a:srgbClr val="C00000"/>
                </a:solidFill>
                <a:sym typeface="Times New Roman"/>
              </a:rPr>
              <a:t>РЕАБИЛИТАЦИЯ  РЕПРЕССИРОВАННЫХ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2771775" y="1557337"/>
            <a:ext cx="6372225" cy="508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1954 году начался процесс реабилитации лиц, подвергшихся политическим репрессиям.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период с 1954 по 1988 годы  было реабилитировано 19562 человека</a:t>
            </a: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endParaRPr sz="2400" b="0" i="0" u="none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Реабилитация</a:t>
            </a:r>
            <a:r>
              <a:rPr lang="en-US" sz="28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— восстановление в правах, восстановление утраченного доброго имени, отмена необоснованного обвинения из-за «отсутствия состава преступления»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38865" y="188912"/>
            <a:ext cx="7905134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РЕАБИЛИТАЦИЯ ЖЕРТВ СТАЛИНСКОГО ТЕРРОРА ПРОДОЛЖАЕТСЯ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1"/>
          </p:nvPr>
        </p:nvSpPr>
        <p:spPr>
          <a:xfrm>
            <a:off x="2843212" y="1484312"/>
            <a:ext cx="6121400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октября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1991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вступил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силу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РСФСР № 1761-1 «О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реабилитации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политических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репрессий</a:t>
            </a:r>
            <a:r>
              <a:rPr lang="en-US" sz="2800" b="1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165" name="Google Shape;165;p18" descr="1255370482_points_of_interst_15-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68412"/>
            <a:ext cx="2708685" cy="539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title"/>
          </p:nvPr>
        </p:nvSpPr>
        <p:spPr>
          <a:xfrm>
            <a:off x="1044575" y="0"/>
            <a:ext cx="8064500" cy="220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Times New Roman"/>
              </a:rPr>
              <a:t>«В ДЕНЬ ПАМЯТИ ВСЕГДА,</a:t>
            </a:r>
            <a:br>
              <a:rPr lang="en-US" sz="2800" b="1" i="0" u="none" dirty="0">
                <a:solidFill>
                  <a:srgbClr val="C00000"/>
                </a:solidFill>
                <a:sym typeface="Times New Roman"/>
              </a:rPr>
            </a:br>
            <a:r>
              <a:rPr lang="en-US" sz="2800" b="1" i="0" u="none" dirty="0">
                <a:solidFill>
                  <a:srgbClr val="C00000"/>
                </a:solidFill>
                <a:sym typeface="Times New Roman"/>
              </a:rPr>
              <a:t> ПО ВСЕЙ РОССИИ</a:t>
            </a:r>
            <a:br>
              <a:rPr lang="en-US" sz="2800" b="1" i="0" u="none" dirty="0">
                <a:solidFill>
                  <a:srgbClr val="C00000"/>
                </a:solidFill>
                <a:sym typeface="Times New Roman"/>
              </a:rPr>
            </a:br>
            <a:r>
              <a:rPr lang="en-US" sz="2800" b="1" i="0" u="none" dirty="0">
                <a:solidFill>
                  <a:srgbClr val="C00000"/>
                </a:solidFill>
                <a:sym typeface="Times New Roman"/>
              </a:rPr>
              <a:t> СВЕЧАМ - ГОРЕТЬ, ПОМИНОВЕНЬЮ -БЫТЬ»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4103687" y="1989137"/>
            <a:ext cx="5148262" cy="446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думаю, пока есть мы, живые,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Пока потомки наши будут жить,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день Памяти всегда, по всей России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Свечам гореть, поминовенью быть.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Горят пусть свечи светом негасимым,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пусть в сердцах людей не гаснет свет.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верю: благодарная Россия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None/>
            </a:pPr>
            <a:r>
              <a:rPr lang="en-US" sz="2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Жертв не забудет, не забудет, нет! </a:t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38632"/>
            <a:ext cx="3995737" cy="461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2268537" y="188912"/>
            <a:ext cx="604837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ЖЕРТВЫ РЕПРЕССИЙ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6084887" y="1268412"/>
            <a:ext cx="2879725" cy="2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КРЕСТЬЯНЕ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ИНТЕЛЛИГЕНЦИЯ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СВЯЩЕННИКИ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УЧЕНЫЕ, ПОЭТЫ, ПИСАТЕЛИ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ВОЕННЫЕ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ДЕТИ, СТАРИКИ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Char char="•"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ЦЕЛЫЕ НАРОДЫ</a:t>
            </a:r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692275" y="1268412"/>
            <a:ext cx="194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ЖЕРТВА  -</a:t>
            </a:r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1692275" y="4694237"/>
            <a:ext cx="6589712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Репрессия – это карательная мера , наказание,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применяемые государственными органами.</a:t>
            </a:r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971550" y="1268412"/>
            <a:ext cx="4464050" cy="182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пострадавший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погибший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чего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либо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ради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0CB8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чего-либо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ГУЛАГ-</a:t>
            </a: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управление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3200" b="1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исправительно-трудовых</a:t>
            </a:r>
            <a:r>
              <a:rPr lang="en-US" sz="3200" b="1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C00000"/>
                </a:solidFill>
                <a:sym typeface="Times New Roman"/>
              </a:rPr>
              <a:t>лагерей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4356100" y="1196975"/>
            <a:ext cx="4465637" cy="511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Страну покрыли сетью лагерей,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псы и стражи злые без предела.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Там зэков не считали за людей: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 жизнь цены в Гулаге не имела.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 тогда казнили без суда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знаку палачей в  расстрельных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списках,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жертвы исчезали без следа.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Над ними ни крестов, ни обелисков.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данных нет – безмолвствуют архивы,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Родных могил уже не отыскать.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</a:pPr>
            <a:endParaRPr sz="1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" name="Google Shape;48;p5" descr="18_preview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141662"/>
            <a:ext cx="4032250" cy="3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5" descr="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196975"/>
            <a:ext cx="1944687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95512" y="1196975"/>
            <a:ext cx="19939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8262" y="5052654"/>
            <a:ext cx="31686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2843212" y="188912"/>
            <a:ext cx="6300787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ЛИКВИДАЦИЯ КУЛАЧЕСТВА КАК КЛАССА»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4500562" y="1241425"/>
            <a:ext cx="4392612" cy="561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8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ходе насильственной коллективизации одним из главных направлений  государственной политики стало  подавление антисоветских выступлений и связанная с этим «ликвидация кулачества как класса». </a:t>
            </a:r>
            <a:endParaRPr/>
          </a:p>
        </p:txBody>
      </p:sp>
      <p:pic>
        <p:nvPicPr>
          <p:cNvPr id="58" name="Google Shape;58;p6" descr="18_01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125537"/>
            <a:ext cx="4538662" cy="3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4652962"/>
            <a:ext cx="2089150" cy="20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6" descr="http://img-fotki.yandex.ru/get/5004/mitrofan-alyabjev.16/0_4e56c_3a918c0_XL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8537" y="4652962"/>
            <a:ext cx="2446337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415844" y="188912"/>
            <a:ext cx="7728155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 New Roman"/>
              <a:buNone/>
            </a:pPr>
            <a:r>
              <a:rPr lang="en-US" sz="2400" b="1" i="0" u="none" dirty="0">
                <a:solidFill>
                  <a:srgbClr val="C00000"/>
                </a:solidFill>
                <a:sym typeface="Times New Roman"/>
              </a:rPr>
              <a:t>КОЛЛЕКТИВИЗАЦИЯ, РАСКУЛАЧИВАНИЕ, ГОЛОД…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419475" y="908050"/>
            <a:ext cx="5545137" cy="266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-US" sz="28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Планомерное уничтожение народа сопровождалось естественными потерями: страшный голод, осиротевшие, умирающие от голода беспризорные дети, каннибализм…</a:t>
            </a:r>
            <a:endParaRPr/>
          </a:p>
        </p:txBody>
      </p:sp>
      <p:pic>
        <p:nvPicPr>
          <p:cNvPr id="67" name="Google Shape;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9700" y="3573462"/>
            <a:ext cx="3744912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7"/>
          <p:cNvSpPr txBox="1"/>
          <p:nvPr/>
        </p:nvSpPr>
        <p:spPr>
          <a:xfrm>
            <a:off x="6804025" y="5013325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3573462"/>
            <a:ext cx="3563937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1775" y="3573462"/>
            <a:ext cx="2447925" cy="30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387" y="908050"/>
            <a:ext cx="3384550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1356852" y="188912"/>
            <a:ext cx="7499810" cy="78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Times New Roman"/>
              <a:buNone/>
            </a:pPr>
            <a:r>
              <a:rPr lang="en-US" sz="4400" b="1" i="0" u="none" dirty="0">
                <a:solidFill>
                  <a:srgbClr val="C00000"/>
                </a:solidFill>
                <a:sym typeface="Times New Roman"/>
              </a:rPr>
              <a:t>РЕПРЕССИИ 30-х ГОДОВ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3563937" y="1341437"/>
            <a:ext cx="5292725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период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истории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называется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политикой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Большого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террора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декабря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1934 г.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убит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С.М.Киров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Начался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виток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репрессий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Char char="•"/>
            </a:pP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Особенного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размаха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эти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репрессии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достигли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1937-38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г.г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органами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НКВД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арестовано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1,58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млн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приговорено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расстрелу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682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тыс</a:t>
            </a:r>
            <a:r>
              <a:rPr lang="en-US" sz="28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</a:t>
            </a:r>
            <a:endParaRPr dirty="0"/>
          </a:p>
        </p:txBody>
      </p:sp>
      <p:pic>
        <p:nvPicPr>
          <p:cNvPr id="78" name="Google Shape;7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983227"/>
            <a:ext cx="3677265" cy="5541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465006" y="188912"/>
            <a:ext cx="767899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rgbClr val="C00000"/>
                </a:solidFill>
                <a:sym typeface="Times New Roman"/>
              </a:rPr>
              <a:t>СТАЛИНСКИЕ РЕПРЕССИИ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692275" y="765175"/>
            <a:ext cx="7200900" cy="295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Клеймо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"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врагов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  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легло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безвинных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людей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целые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семьи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Миллионы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погибли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результате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террора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ложных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обвинений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endParaRPr sz="2400" b="0" i="0" u="none" dirty="0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Такое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страшное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«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Врагом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был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Любое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любая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И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этапу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 </a:t>
            </a:r>
            <a:r>
              <a:rPr lang="en-US" sz="2400" b="0" i="0" u="none" dirty="0" err="1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вперёд</a:t>
            </a:r>
            <a:r>
              <a:rPr lang="en-US" sz="2400" b="0" i="0" u="none" dirty="0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</p:txBody>
      </p:sp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3789362"/>
            <a:ext cx="4802187" cy="2881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323850" y="188912"/>
            <a:ext cx="8640762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C00000"/>
                </a:solidFill>
                <a:sym typeface="Times New Roman"/>
              </a:rPr>
              <a:t>ПИСАТЕЛИ И ПОЭТЫ О РЕПРЕССИЯХ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1"/>
          </p:nvPr>
        </p:nvSpPr>
        <p:spPr>
          <a:xfrm>
            <a:off x="3635375" y="1196975"/>
            <a:ext cx="5329237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писатели и поэты в своих произведениях наиболее ярко описали тему репрессий, где показали трагедию нашего народа. Это “Дети Арбата” Анатолия Рыбакова, “Архипелаг Гулаг” Александра Солженицына, стихотворения Осипа Мандельштама, поэма “Реквием” Анны Ахматовой.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imes New Roman"/>
              <a:buNone/>
            </a:pPr>
            <a:endParaRPr sz="2000" b="0" i="0" u="none">
              <a:solidFill>
                <a:srgbClr val="310CB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</a:t>
            </a:r>
            <a:r>
              <a:rPr lang="en-US" sz="20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РЕКВИЕМ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</a:pPr>
            <a:r>
              <a:rPr lang="en-US" sz="1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1935 – 1940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Нет, и не под чуждым небосводом,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И не под защитой чуждых крыл, -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Я была тогда с моим народом,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Там, где мой народ, к несчастью, был.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1961г.                       Анна Ахматова.</a:t>
            </a:r>
            <a:endParaRPr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860800"/>
            <a:ext cx="3816350" cy="280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052512"/>
            <a:ext cx="3816350" cy="266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0"/>
          <p:cNvSpPr txBox="1"/>
          <p:nvPr/>
        </p:nvSpPr>
        <p:spPr>
          <a:xfrm>
            <a:off x="250825" y="5805487"/>
            <a:ext cx="347662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Лев Гумилёв с родителями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Н.Гумилёвым и А. Ахматовой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987675" y="188912"/>
            <a:ext cx="5905500" cy="187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/>
              <a:buNone/>
            </a:pPr>
            <a:r>
              <a:rPr lang="en-US" sz="36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М.Н. </a:t>
            </a:r>
            <a:r>
              <a:rPr lang="en-US" sz="36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Тухачевский</a:t>
            </a:r>
            <a:r>
              <a:rPr lang="en-US" sz="36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6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арестован</a:t>
            </a:r>
            <a:r>
              <a:rPr lang="en-US" sz="36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 1937 г., </a:t>
            </a:r>
            <a:r>
              <a:rPr lang="en-US" sz="3600" b="0" i="0" u="none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расстрелян</a:t>
            </a:r>
            <a:r>
              <a:rPr lang="en-US" sz="3600" b="0" i="0" u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в 1938 г.</a:t>
            </a:r>
            <a:r>
              <a:rPr lang="en-US" sz="3600" b="0" i="0" u="none" dirty="0">
                <a:solidFill>
                  <a:srgbClr val="C00000"/>
                </a:solidFill>
                <a:sym typeface="Times New Roman"/>
              </a:rPr>
              <a:t> 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body" idx="1"/>
          </p:nvPr>
        </p:nvSpPr>
        <p:spPr>
          <a:xfrm>
            <a:off x="2987675" y="2170112"/>
            <a:ext cx="6156325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3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 в этот период репрессировано более 40 тысяч военных.  Накануне Великой Отечественной войны наша армия была обескровлена, лишена офицерского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310CB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состава.</a:t>
            </a:r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476250"/>
            <a:ext cx="259080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 descr="http://upload.wikimedia.org/wikipedia/commons/f/f0/Red_Army_purge_194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4221162"/>
            <a:ext cx="2952750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12087" y="4724400"/>
            <a:ext cx="1009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69077">
  <a:themeElements>
    <a:clrScheme name="01069077">
      <a:dk1>
        <a:srgbClr val="EAEAEA"/>
      </a:dk1>
      <a:lt1>
        <a:srgbClr val="819E81"/>
      </a:lt1>
      <a:dk2>
        <a:srgbClr val="FFCC66"/>
      </a:dk2>
      <a:lt2>
        <a:srgbClr val="000000"/>
      </a:lt2>
      <a:accent1>
        <a:srgbClr val="727DE0"/>
      </a:accent1>
      <a:accent2>
        <a:srgbClr val="D54F41"/>
      </a:accent2>
      <a:accent3>
        <a:srgbClr val="819E81"/>
      </a:accent3>
      <a:accent4>
        <a:srgbClr val="727DE0"/>
      </a:accent4>
      <a:accent5>
        <a:srgbClr val="D54F41"/>
      </a:accent5>
      <a:accent6>
        <a:srgbClr val="819E81"/>
      </a:accent6>
      <a:hlink>
        <a:srgbClr val="71AF96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735</Words>
  <Application>Microsoft Office PowerPoint</Application>
  <PresentationFormat>Экран (4:3)</PresentationFormat>
  <Paragraphs>103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01069077</vt:lpstr>
      <vt:lpstr>30 ОКТЯБРЯ –  ДЕНЬ ПАМЯТИ ЖЕРТВ ПОЛИТИЧЕСКИХ РЕПРЕССИЙ</vt:lpstr>
      <vt:lpstr>ЖЕРТВЫ РЕПРЕССИЙ</vt:lpstr>
      <vt:lpstr>                      ГУЛАГ-главное управление                      исправительно-трудовых лагерей</vt:lpstr>
      <vt:lpstr>«ЛИКВИДАЦИЯ КУЛАЧЕСТВА КАК КЛАССА»</vt:lpstr>
      <vt:lpstr>КОЛЛЕКТИВИЗАЦИЯ, РАСКУЛАЧИВАНИЕ, ГОЛОД…</vt:lpstr>
      <vt:lpstr>РЕПРЕССИИ 30-х ГОДОВ</vt:lpstr>
      <vt:lpstr>СТАЛИНСКИЕ РЕПРЕССИИ</vt:lpstr>
      <vt:lpstr>ПИСАТЕЛИ И ПОЭТЫ О РЕПРЕССИЯХ</vt:lpstr>
      <vt:lpstr>М.Н. Тухачевский: арестован – в 1937 г., расстрелян – в 1938 г. </vt:lpstr>
      <vt:lpstr>НЕЧЕЛОВЕЧЕСКИЕ УСЛОВИЯ СОДЕРЖАНИЯ ЛЮДЕЙ В ЛАГЕРЯХ </vt:lpstr>
      <vt:lpstr>Приказ № 00486 от 15 августа 1937 г.</vt:lpstr>
      <vt:lpstr>РЕПРЕССИИ ЖЕН ЗАКЛЧЕННЫХ И ИХ ДЕТЕЙ </vt:lpstr>
      <vt:lpstr>РЕПРЕССИИ В ГОДЫ ВОЙНЫ</vt:lpstr>
      <vt:lpstr>ЧИСЛО ПОГИБШИХ В ГОДЫ РЕПРЕССИЙ</vt:lpstr>
      <vt:lpstr>     РЕАБИЛИТАЦИЯ  РЕПРЕССИРОВАННЫХ</vt:lpstr>
      <vt:lpstr>РЕАБИЛИТАЦИЯ ЖЕРТВ СТАЛИНСКОГО ТЕРРОРА ПРОДОЛЖАЕТСЯ</vt:lpstr>
      <vt:lpstr>«В ДЕНЬ ПАМЯТИ ВСЕГДА,  ПО ВСЕЙ РОССИИ  СВЕЧАМ - ГОРЕТЬ, ПОМИНОВЕНЬЮ -БЫТЬ»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 ОКТЯБРЯ –  ДЕНЬ ПАМЯТИ ЖЕРТВ ПОЛИТИЧЕСКИХ РЕПРЕССИЙ</dc:title>
  <cp:lastModifiedBy>Библиотека</cp:lastModifiedBy>
  <cp:revision>3</cp:revision>
  <dcterms:modified xsi:type="dcterms:W3CDTF">2023-09-08T08:02:37Z</dcterms:modified>
</cp:coreProperties>
</file>