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8" r:id="rId6"/>
    <p:sldId id="278" r:id="rId7"/>
    <p:sldId id="280" r:id="rId8"/>
    <p:sldId id="281" r:id="rId9"/>
    <p:sldId id="287" r:id="rId10"/>
    <p:sldId id="263" r:id="rId11"/>
    <p:sldId id="273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1" autoAdjust="0"/>
  </p:normalViewPr>
  <p:slideViewPr>
    <p:cSldViewPr>
      <p:cViewPr>
        <p:scale>
          <a:sx n="80" d="100"/>
          <a:sy n="80" d="100"/>
        </p:scale>
        <p:origin x="2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Краснодар</c:v>
                </c:pt>
                <c:pt idx="2">
                  <c:v>Липецк</c:v>
                </c:pt>
                <c:pt idx="3">
                  <c:v>Ярославль </c:v>
                </c:pt>
                <c:pt idx="4">
                  <c:v>Уральский </c:v>
                </c:pt>
                <c:pt idx="5">
                  <c:v>Пенза</c:v>
                </c:pt>
                <c:pt idx="6">
                  <c:v>Курск </c:v>
                </c:pt>
                <c:pt idx="7">
                  <c:v>Смоленск</c:v>
                </c:pt>
                <c:pt idx="8">
                  <c:v>Владикавказ</c:v>
                </c:pt>
                <c:pt idx="9">
                  <c:v>Орел</c:v>
                </c:pt>
                <c:pt idx="10">
                  <c:v>Владимир </c:v>
                </c:pt>
                <c:pt idx="11">
                  <c:v>Новороссийск</c:v>
                </c:pt>
                <c:pt idx="12">
                  <c:v>Тула</c:v>
                </c:pt>
                <c:pt idx="13">
                  <c:v>Омск</c:v>
                </c:pt>
                <c:pt idx="14">
                  <c:v>Уфа</c:v>
                </c:pt>
                <c:pt idx="15">
                  <c:v>Барнаул</c:v>
                </c:pt>
                <c:pt idx="16">
                  <c:v>Калуга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608.09</c:v>
                </c:pt>
                <c:pt idx="1">
                  <c:v>145.38999999999999</c:v>
                </c:pt>
                <c:pt idx="2">
                  <c:v>111.44</c:v>
                </c:pt>
                <c:pt idx="3">
                  <c:v>88.14</c:v>
                </c:pt>
                <c:pt idx="4">
                  <c:v>80.540000000000006</c:v>
                </c:pt>
                <c:pt idx="5">
                  <c:v>71.25</c:v>
                </c:pt>
                <c:pt idx="6">
                  <c:v>70.27</c:v>
                </c:pt>
                <c:pt idx="7">
                  <c:v>57.93</c:v>
                </c:pt>
                <c:pt idx="8">
                  <c:v>55.78</c:v>
                </c:pt>
                <c:pt idx="9">
                  <c:v>55.56</c:v>
                </c:pt>
                <c:pt idx="10">
                  <c:v>53.22</c:v>
                </c:pt>
                <c:pt idx="11">
                  <c:v>52.8</c:v>
                </c:pt>
                <c:pt idx="12">
                  <c:v>35.36</c:v>
                </c:pt>
                <c:pt idx="13">
                  <c:v>12.47</c:v>
                </c:pt>
                <c:pt idx="14">
                  <c:v>8.68</c:v>
                </c:pt>
                <c:pt idx="15">
                  <c:v>2.46</c:v>
                </c:pt>
                <c:pt idx="1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4-4432-908E-C1A98B68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Ярославль </c:v>
                </c:pt>
                <c:pt idx="2">
                  <c:v>Краснодар </c:v>
                </c:pt>
                <c:pt idx="3">
                  <c:v>Смоленск</c:v>
                </c:pt>
                <c:pt idx="4">
                  <c:v>Липецк </c:v>
                </c:pt>
                <c:pt idx="5">
                  <c:v>Омск</c:v>
                </c:pt>
                <c:pt idx="6">
                  <c:v>Курск </c:v>
                </c:pt>
                <c:pt idx="7">
                  <c:v>Урал</c:v>
                </c:pt>
                <c:pt idx="8">
                  <c:v>Орел</c:v>
                </c:pt>
                <c:pt idx="9">
                  <c:v>Тула</c:v>
                </c:pt>
                <c:pt idx="10">
                  <c:v>Владикавказ</c:v>
                </c:pt>
                <c:pt idx="11">
                  <c:v>Новороссийск</c:v>
                </c:pt>
                <c:pt idx="12">
                  <c:v>Пенза</c:v>
                </c:pt>
                <c:pt idx="13">
                  <c:v>Калуга</c:v>
                </c:pt>
                <c:pt idx="14">
                  <c:v>Владимир</c:v>
                </c:pt>
                <c:pt idx="15">
                  <c:v>Алтай</c:v>
                </c:pt>
                <c:pt idx="16">
                  <c:v>Уфа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290.88</c:v>
                </c:pt>
                <c:pt idx="1">
                  <c:v>241.19</c:v>
                </c:pt>
                <c:pt idx="2">
                  <c:v>144.75</c:v>
                </c:pt>
                <c:pt idx="3">
                  <c:v>122.56</c:v>
                </c:pt>
                <c:pt idx="4">
                  <c:v>115.45</c:v>
                </c:pt>
                <c:pt idx="5">
                  <c:v>113.99</c:v>
                </c:pt>
                <c:pt idx="6">
                  <c:v>90.88</c:v>
                </c:pt>
                <c:pt idx="7">
                  <c:v>70.599999999999994</c:v>
                </c:pt>
                <c:pt idx="8">
                  <c:v>70.5</c:v>
                </c:pt>
                <c:pt idx="9">
                  <c:v>67.099999999999994</c:v>
                </c:pt>
                <c:pt idx="10">
                  <c:v>58.85</c:v>
                </c:pt>
                <c:pt idx="11">
                  <c:v>56.62</c:v>
                </c:pt>
                <c:pt idx="12">
                  <c:v>51.49</c:v>
                </c:pt>
                <c:pt idx="13">
                  <c:v>31.57</c:v>
                </c:pt>
                <c:pt idx="14">
                  <c:v>29.42</c:v>
                </c:pt>
                <c:pt idx="15">
                  <c:v>18.68</c:v>
                </c:pt>
                <c:pt idx="16">
                  <c:v>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9-4210-BADB-DA61DB99F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40029404827E-2"/>
          <c:y val="2.8481257337773281E-2"/>
          <c:w val="0.91215033739760998"/>
          <c:h val="0.700468716689136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хозяйствующих субъектов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730</c:v>
                </c:pt>
                <c:pt idx="1">
                  <c:v>2181.6</c:v>
                </c:pt>
                <c:pt idx="2">
                  <c:v>1003</c:v>
                </c:pt>
                <c:pt idx="4">
                  <c:v>53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5-43E2-BBB1-133A5FBC0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федеральных и региональных бюджетов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-3.2966222859972982E-3"/>
                  <c:y val="-3.098379459339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5C-4395-A36F-86A91F7D56F6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269.5</c:v>
                </c:pt>
                <c:pt idx="1">
                  <c:v>120</c:v>
                </c:pt>
                <c:pt idx="2">
                  <c:v>10</c:v>
                </c:pt>
                <c:pt idx="3">
                  <c:v>10</c:v>
                </c:pt>
                <c:pt idx="4">
                  <c:v>50</c:v>
                </c:pt>
                <c:pt idx="5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5-43E2-BBB1-133A5FBC0A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грантов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278445967003386E-17"/>
                  <c:y val="-3.5785073800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E5-43E2-BBB1-133A5FBC0A4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465</c:v>
                </c:pt>
                <c:pt idx="2">
                  <c:v>2520</c:v>
                </c:pt>
                <c:pt idx="3">
                  <c:v>5600</c:v>
                </c:pt>
                <c:pt idx="4">
                  <c:v>5200</c:v>
                </c:pt>
                <c:pt idx="5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5-43E2-BBB1-133A5FBC0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0874913171641366E-2"/>
          <c:y val="0.80986121662157662"/>
          <c:w val="0.86793964741196983"/>
          <c:h val="0.16475759450151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73EF3-5C97-4E63-81A4-BAF4B0760D15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1AC29F9-5CC0-422D-88AA-457BEB14FEC2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dirty="0">
            <a:solidFill>
              <a:schemeClr val="tx1"/>
            </a:solidFill>
          </a:endParaRPr>
        </a:p>
      </dgm:t>
    </dgm:pt>
    <dgm:pt modelId="{83C0D3EA-5E9E-450F-BEF3-16AB8DC5749C}" type="par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2BCB1B7-E055-4DBF-9F41-0D3AFE5A4D8F}" type="sib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0F5B8-030F-4363-A5A1-1B70CD4C42E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dirty="0">
            <a:solidFill>
              <a:schemeClr val="tx1"/>
            </a:solidFill>
          </a:endParaRPr>
        </a:p>
      </dgm:t>
    </dgm:pt>
    <dgm:pt modelId="{67BA509A-A975-4930-86B8-B40B117AD5E0}" type="par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D803C1-31B1-4D32-90D3-85CDA33A37F3}" type="sib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E0BE3D-1879-4EB3-B8FD-E4D230624E6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dirty="0">
            <a:solidFill>
              <a:schemeClr val="tx1"/>
            </a:solidFill>
          </a:endParaRPr>
        </a:p>
      </dgm:t>
    </dgm:pt>
    <dgm:pt modelId="{9564C092-4EEA-408F-8A82-88CE24FABD4C}" type="par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D2C384-DD09-4F58-A744-34F239F79597}" type="sib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ECBA44D-C14A-4E5B-BFC3-417CE4B79B1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dirty="0">
            <a:solidFill>
              <a:schemeClr val="tx1"/>
            </a:solidFill>
          </a:endParaRPr>
        </a:p>
      </dgm:t>
    </dgm:pt>
    <dgm:pt modelId="{110CFDC1-42E6-4A75-94E2-0B29EE7B47EE}" type="par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F7EF19-9D16-490A-BC33-CF6F3D1CEA0D}" type="sib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BC4F92E-5E16-492E-AA18-3C1A59D05F9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dirty="0">
            <a:solidFill>
              <a:schemeClr val="tx1"/>
            </a:solidFill>
          </a:endParaRPr>
        </a:p>
      </dgm:t>
    </dgm:pt>
    <dgm:pt modelId="{A7F96D42-CFC0-4802-B281-2DB42D81233F}" type="par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8C9265-6BCF-4C98-A834-E885A63507B9}" type="sib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529F8B7-8571-44AE-8171-A80E68EA96A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dirty="0">
            <a:solidFill>
              <a:schemeClr val="tx1"/>
            </a:solidFill>
          </a:endParaRPr>
        </a:p>
      </dgm:t>
    </dgm:pt>
    <dgm:pt modelId="{8668E9FE-10D3-4FDA-9039-9D666A8EA074}" type="par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A1778CB-D1B8-4771-AEAC-9F68E19BF6D5}" type="sib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8C45FCA-5F28-42D7-8EC4-770C0B5C473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dirty="0">
            <a:solidFill>
              <a:schemeClr val="tx1"/>
            </a:solidFill>
          </a:endParaRPr>
        </a:p>
      </dgm:t>
    </dgm:pt>
    <dgm:pt modelId="{4AA0B2A4-D0EF-404E-ABAE-6EFC2175F650}" type="par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9A25CB3-0F55-41C7-BF6C-48B2EFE7080B}" type="sib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13B7C3F-ABEB-430E-9FAB-ADCAF0215B96}" type="pres">
      <dgm:prSet presAssocID="{A1373EF3-5C97-4E63-81A4-BAF4B0760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EB5C1-149F-4B48-A13F-EA41AB6BD990}" type="pres">
      <dgm:prSet presAssocID="{A1373EF3-5C97-4E63-81A4-BAF4B0760D15}" presName="Name1" presStyleCnt="0"/>
      <dgm:spPr/>
      <dgm:t>
        <a:bodyPr/>
        <a:lstStyle/>
        <a:p>
          <a:endParaRPr lang="ru-RU"/>
        </a:p>
      </dgm:t>
    </dgm:pt>
    <dgm:pt modelId="{F78D91E2-6EB1-4BCD-A634-142CCEE61F7B}" type="pres">
      <dgm:prSet presAssocID="{A1373EF3-5C97-4E63-81A4-BAF4B0760D15}" presName="cycle" presStyleCnt="0"/>
      <dgm:spPr/>
      <dgm:t>
        <a:bodyPr/>
        <a:lstStyle/>
        <a:p>
          <a:endParaRPr lang="ru-RU"/>
        </a:p>
      </dgm:t>
    </dgm:pt>
    <dgm:pt modelId="{4FA91C29-3A9B-42D1-8EE2-4F2317A77692}" type="pres">
      <dgm:prSet presAssocID="{A1373EF3-5C97-4E63-81A4-BAF4B0760D15}" presName="srcNode" presStyleLbl="node1" presStyleIdx="0" presStyleCnt="7"/>
      <dgm:spPr/>
      <dgm:t>
        <a:bodyPr/>
        <a:lstStyle/>
        <a:p>
          <a:endParaRPr lang="ru-RU"/>
        </a:p>
      </dgm:t>
    </dgm:pt>
    <dgm:pt modelId="{D6B2DA62-59BD-460D-8EBA-0F21081F89F9}" type="pres">
      <dgm:prSet presAssocID="{A1373EF3-5C97-4E63-81A4-BAF4B0760D15}" presName="conn" presStyleLbl="parChTrans1D2" presStyleIdx="0" presStyleCnt="1" custLinFactNeighborX="-899" custLinFactNeighborY="0"/>
      <dgm:spPr/>
      <dgm:t>
        <a:bodyPr/>
        <a:lstStyle/>
        <a:p>
          <a:endParaRPr lang="ru-RU"/>
        </a:p>
      </dgm:t>
    </dgm:pt>
    <dgm:pt modelId="{788C7090-6E98-4711-8CF3-40F7262EAE19}" type="pres">
      <dgm:prSet presAssocID="{A1373EF3-5C97-4E63-81A4-BAF4B0760D15}" presName="extraNode" presStyleLbl="node1" presStyleIdx="0" presStyleCnt="7"/>
      <dgm:spPr/>
      <dgm:t>
        <a:bodyPr/>
        <a:lstStyle/>
        <a:p>
          <a:endParaRPr lang="ru-RU"/>
        </a:p>
      </dgm:t>
    </dgm:pt>
    <dgm:pt modelId="{5C391E08-F8AD-4FB7-992F-32A8DB1C9EA3}" type="pres">
      <dgm:prSet presAssocID="{A1373EF3-5C97-4E63-81A4-BAF4B0760D15}" presName="dstNode" presStyleLbl="node1" presStyleIdx="0" presStyleCnt="7"/>
      <dgm:spPr/>
      <dgm:t>
        <a:bodyPr/>
        <a:lstStyle/>
        <a:p>
          <a:endParaRPr lang="ru-RU"/>
        </a:p>
      </dgm:t>
    </dgm:pt>
    <dgm:pt modelId="{31BF6B1E-2884-44C4-B462-122B20A4884F}" type="pres">
      <dgm:prSet presAssocID="{A1AC29F9-5CC0-422D-88AA-457BEB14FE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E64B-B857-4A7B-A25E-AA4F57E96657}" type="pres">
      <dgm:prSet presAssocID="{A1AC29F9-5CC0-422D-88AA-457BEB14FEC2}" presName="accent_1" presStyleCnt="0"/>
      <dgm:spPr/>
      <dgm:t>
        <a:bodyPr/>
        <a:lstStyle/>
        <a:p>
          <a:endParaRPr lang="ru-RU"/>
        </a:p>
      </dgm:t>
    </dgm:pt>
    <dgm:pt modelId="{12B85B57-9D47-455D-9A6C-8684EB31F64B}" type="pres">
      <dgm:prSet presAssocID="{A1AC29F9-5CC0-422D-88AA-457BEB14FEC2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1491A58-77D0-419B-97B4-7ABF7591AC84}" type="pres">
      <dgm:prSet presAssocID="{7B10F5B8-030F-4363-A5A1-1B70CD4C42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34EE-CB60-4297-BEDC-835BFFBBEFA9}" type="pres">
      <dgm:prSet presAssocID="{7B10F5B8-030F-4363-A5A1-1B70CD4C42E0}" presName="accent_2" presStyleCnt="0"/>
      <dgm:spPr/>
      <dgm:t>
        <a:bodyPr/>
        <a:lstStyle/>
        <a:p>
          <a:endParaRPr lang="ru-RU"/>
        </a:p>
      </dgm:t>
    </dgm:pt>
    <dgm:pt modelId="{7BA743FF-6825-4418-A583-0A62F73AA596}" type="pres">
      <dgm:prSet presAssocID="{7B10F5B8-030F-4363-A5A1-1B70CD4C42E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25985D7-2183-4AAB-97AC-A1E2D15B1593}" type="pres">
      <dgm:prSet presAssocID="{7FE0BE3D-1879-4EB3-B8FD-E4D230624E63}" presName="text_3" presStyleLbl="node1" presStyleIdx="2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29DA-C56C-44D1-BC06-D140C35276E4}" type="pres">
      <dgm:prSet presAssocID="{7FE0BE3D-1879-4EB3-B8FD-E4D230624E63}" presName="accent_3" presStyleCnt="0"/>
      <dgm:spPr/>
      <dgm:t>
        <a:bodyPr/>
        <a:lstStyle/>
        <a:p>
          <a:endParaRPr lang="ru-RU"/>
        </a:p>
      </dgm:t>
    </dgm:pt>
    <dgm:pt modelId="{E6A5E83C-5160-4BAB-A175-00EF47156FB7}" type="pres">
      <dgm:prSet presAssocID="{7FE0BE3D-1879-4EB3-B8FD-E4D230624E63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2578B8B-5446-4D25-89DC-AB72160DBC5D}" type="pres">
      <dgm:prSet presAssocID="{8ECBA44D-C14A-4E5B-BFC3-417CE4B79B11}" presName="text_4" presStyleLbl="node1" presStyleIdx="3" presStyleCnt="7" custScaleY="11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2535-D7D3-4925-B999-BBC7C36EA11E}" type="pres">
      <dgm:prSet presAssocID="{8ECBA44D-C14A-4E5B-BFC3-417CE4B79B11}" presName="accent_4" presStyleCnt="0"/>
      <dgm:spPr/>
      <dgm:t>
        <a:bodyPr/>
        <a:lstStyle/>
        <a:p>
          <a:endParaRPr lang="ru-RU"/>
        </a:p>
      </dgm:t>
    </dgm:pt>
    <dgm:pt modelId="{FCC8A13D-80F6-4757-9E98-6681F757AF43}" type="pres">
      <dgm:prSet presAssocID="{8ECBA44D-C14A-4E5B-BFC3-417CE4B79B1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8E62B86-B0A5-44DD-B189-D7ED39E09B0A}" type="pres">
      <dgm:prSet presAssocID="{BBC4F92E-5E16-492E-AA18-3C1A59D05F95}" presName="text_5" presStyleLbl="node1" presStyleIdx="4" presStyleCnt="7" custScaleY="13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1703-FB29-4AEB-803E-3847FDD62002}" type="pres">
      <dgm:prSet presAssocID="{BBC4F92E-5E16-492E-AA18-3C1A59D05F95}" presName="accent_5" presStyleCnt="0"/>
      <dgm:spPr/>
      <dgm:t>
        <a:bodyPr/>
        <a:lstStyle/>
        <a:p>
          <a:endParaRPr lang="ru-RU"/>
        </a:p>
      </dgm:t>
    </dgm:pt>
    <dgm:pt modelId="{EC33768F-BE3B-4864-AEE6-CAB5DB60CC42}" type="pres">
      <dgm:prSet presAssocID="{BBC4F92E-5E16-492E-AA18-3C1A59D05F95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B0E4CA6C-9D95-4F3E-BF91-0C20AD23E314}" type="pres">
      <dgm:prSet presAssocID="{7529F8B7-8571-44AE-8171-A80E68EA96A3}" presName="text_6" presStyleLbl="node1" presStyleIdx="5" presStyleCnt="7" custScaleY="1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70672-D9E4-489B-A64B-73BE2842859E}" type="pres">
      <dgm:prSet presAssocID="{7529F8B7-8571-44AE-8171-A80E68EA96A3}" presName="accent_6" presStyleCnt="0"/>
      <dgm:spPr/>
      <dgm:t>
        <a:bodyPr/>
        <a:lstStyle/>
        <a:p>
          <a:endParaRPr lang="ru-RU"/>
        </a:p>
      </dgm:t>
    </dgm:pt>
    <dgm:pt modelId="{EC77EA91-40F9-4187-B74D-49E4B49F2217}" type="pres">
      <dgm:prSet presAssocID="{7529F8B7-8571-44AE-8171-A80E68EA96A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EBA9631-5F50-40A9-A161-63FDF9EABBA9}" type="pres">
      <dgm:prSet presAssocID="{28C45FCA-5F28-42D7-8EC4-770C0B5C473B}" presName="text_7" presStyleLbl="node1" presStyleIdx="6" presStyleCnt="7" custLinFactNeighborX="2219" custLinFactNeighborY="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FB0-2C74-4701-BCC4-2A508DB10737}" type="pres">
      <dgm:prSet presAssocID="{28C45FCA-5F28-42D7-8EC4-770C0B5C473B}" presName="accent_7" presStyleCnt="0"/>
      <dgm:spPr/>
      <dgm:t>
        <a:bodyPr/>
        <a:lstStyle/>
        <a:p>
          <a:endParaRPr lang="ru-RU"/>
        </a:p>
      </dgm:t>
    </dgm:pt>
    <dgm:pt modelId="{4AEDD25B-4825-4645-9EC0-575B80119507}" type="pres">
      <dgm:prSet presAssocID="{28C45FCA-5F28-42D7-8EC4-770C0B5C473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1C9B4BE5-BCF5-42A0-A5F4-D119A292C33D}" type="presOf" srcId="{28C45FCA-5F28-42D7-8EC4-770C0B5C473B}" destId="{AEBA9631-5F50-40A9-A161-63FDF9EABBA9}" srcOrd="0" destOrd="0" presId="urn:microsoft.com/office/officeart/2008/layout/VerticalCurvedList"/>
    <dgm:cxn modelId="{643D381D-5B1B-48C4-A27D-E935C8AD26C6}" srcId="{A1373EF3-5C97-4E63-81A4-BAF4B0760D15}" destId="{28C45FCA-5F28-42D7-8EC4-770C0B5C473B}" srcOrd="6" destOrd="0" parTransId="{4AA0B2A4-D0EF-404E-ABAE-6EFC2175F650}" sibTransId="{59A25CB3-0F55-41C7-BF6C-48B2EFE7080B}"/>
    <dgm:cxn modelId="{BBE25526-18F2-4B5C-A0A8-3367AF80EA06}" type="presOf" srcId="{7FE0BE3D-1879-4EB3-B8FD-E4D230624E63}" destId="{925985D7-2183-4AAB-97AC-A1E2D15B1593}" srcOrd="0" destOrd="0" presId="urn:microsoft.com/office/officeart/2008/layout/VerticalCurvedList"/>
    <dgm:cxn modelId="{F42D71F2-DC92-41C7-A888-14CCFE623393}" type="presOf" srcId="{A1AC29F9-5CC0-422D-88AA-457BEB14FEC2}" destId="{31BF6B1E-2884-44C4-B462-122B20A4884F}" srcOrd="0" destOrd="0" presId="urn:microsoft.com/office/officeart/2008/layout/VerticalCurvedList"/>
    <dgm:cxn modelId="{98783F60-76C9-4881-B37A-CC806FD244B2}" type="presOf" srcId="{BBC4F92E-5E16-492E-AA18-3C1A59D05F95}" destId="{08E62B86-B0A5-44DD-B189-D7ED39E09B0A}" srcOrd="0" destOrd="0" presId="urn:microsoft.com/office/officeart/2008/layout/VerticalCurvedList"/>
    <dgm:cxn modelId="{374C42C0-F64B-4F25-BD06-B0646B96AA9A}" srcId="{A1373EF3-5C97-4E63-81A4-BAF4B0760D15}" destId="{7B10F5B8-030F-4363-A5A1-1B70CD4C42E0}" srcOrd="1" destOrd="0" parTransId="{67BA509A-A975-4930-86B8-B40B117AD5E0}" sibTransId="{D6D803C1-31B1-4D32-90D3-85CDA33A37F3}"/>
    <dgm:cxn modelId="{3387EAB0-DFEA-439B-AFD8-A71143918CCB}" type="presOf" srcId="{7529F8B7-8571-44AE-8171-A80E68EA96A3}" destId="{B0E4CA6C-9D95-4F3E-BF91-0C20AD23E314}" srcOrd="0" destOrd="0" presId="urn:microsoft.com/office/officeart/2008/layout/VerticalCurvedList"/>
    <dgm:cxn modelId="{C2418543-198F-401E-952F-97E45476054C}" type="presOf" srcId="{A1373EF3-5C97-4E63-81A4-BAF4B0760D15}" destId="{E13B7C3F-ABEB-430E-9FAB-ADCAF0215B96}" srcOrd="0" destOrd="0" presId="urn:microsoft.com/office/officeart/2008/layout/VerticalCurvedList"/>
    <dgm:cxn modelId="{1163FE8A-2129-4D2A-987F-A58A008FCE0F}" type="presOf" srcId="{7B10F5B8-030F-4363-A5A1-1B70CD4C42E0}" destId="{81491A58-77D0-419B-97B4-7ABF7591AC84}" srcOrd="0" destOrd="0" presId="urn:microsoft.com/office/officeart/2008/layout/VerticalCurvedList"/>
    <dgm:cxn modelId="{ABFCADAA-0738-43B7-8A98-F488007618F0}" srcId="{A1373EF3-5C97-4E63-81A4-BAF4B0760D15}" destId="{7FE0BE3D-1879-4EB3-B8FD-E4D230624E63}" srcOrd="2" destOrd="0" parTransId="{9564C092-4EEA-408F-8A82-88CE24FABD4C}" sibTransId="{3BD2C384-DD09-4F58-A744-34F239F79597}"/>
    <dgm:cxn modelId="{C5D028A3-B290-4098-8C4A-89B82003F958}" srcId="{A1373EF3-5C97-4E63-81A4-BAF4B0760D15}" destId="{A1AC29F9-5CC0-422D-88AA-457BEB14FEC2}" srcOrd="0" destOrd="0" parTransId="{83C0D3EA-5E9E-450F-BEF3-16AB8DC5749C}" sibTransId="{12BCB1B7-E055-4DBF-9F41-0D3AFE5A4D8F}"/>
    <dgm:cxn modelId="{ADEAEFB8-47EF-4B16-97D5-BF406A701628}" srcId="{A1373EF3-5C97-4E63-81A4-BAF4B0760D15}" destId="{8ECBA44D-C14A-4E5B-BFC3-417CE4B79B11}" srcOrd="3" destOrd="0" parTransId="{110CFDC1-42E6-4A75-94E2-0B29EE7B47EE}" sibTransId="{93F7EF19-9D16-490A-BC33-CF6F3D1CEA0D}"/>
    <dgm:cxn modelId="{21DDBE0D-47AB-45A1-AC41-69405E97D246}" srcId="{A1373EF3-5C97-4E63-81A4-BAF4B0760D15}" destId="{7529F8B7-8571-44AE-8171-A80E68EA96A3}" srcOrd="5" destOrd="0" parTransId="{8668E9FE-10D3-4FDA-9039-9D666A8EA074}" sibTransId="{7A1778CB-D1B8-4771-AEAC-9F68E19BF6D5}"/>
    <dgm:cxn modelId="{B4F06F61-8198-4162-BABF-A2A3EB424F36}" srcId="{A1373EF3-5C97-4E63-81A4-BAF4B0760D15}" destId="{BBC4F92E-5E16-492E-AA18-3C1A59D05F95}" srcOrd="4" destOrd="0" parTransId="{A7F96D42-CFC0-4802-B281-2DB42D81233F}" sibTransId="{7F8C9265-6BCF-4C98-A834-E885A63507B9}"/>
    <dgm:cxn modelId="{F8B1966F-A2B5-48EE-ADD0-3E41BE221C9D}" type="presOf" srcId="{8ECBA44D-C14A-4E5B-BFC3-417CE4B79B11}" destId="{62578B8B-5446-4D25-89DC-AB72160DBC5D}" srcOrd="0" destOrd="0" presId="urn:microsoft.com/office/officeart/2008/layout/VerticalCurvedList"/>
    <dgm:cxn modelId="{2D83C767-C741-4C0B-99FC-9D98142885C2}" type="presOf" srcId="{12BCB1B7-E055-4DBF-9F41-0D3AFE5A4D8F}" destId="{D6B2DA62-59BD-460D-8EBA-0F21081F89F9}" srcOrd="0" destOrd="0" presId="urn:microsoft.com/office/officeart/2008/layout/VerticalCurvedList"/>
    <dgm:cxn modelId="{4210E361-BAA7-47FF-85AB-5961429B806B}" type="presParOf" srcId="{E13B7C3F-ABEB-430E-9FAB-ADCAF0215B96}" destId="{4DBEB5C1-149F-4B48-A13F-EA41AB6BD990}" srcOrd="0" destOrd="0" presId="urn:microsoft.com/office/officeart/2008/layout/VerticalCurvedList"/>
    <dgm:cxn modelId="{5F45A50D-E919-4E1D-998B-6F7FEE78DB7E}" type="presParOf" srcId="{4DBEB5C1-149F-4B48-A13F-EA41AB6BD990}" destId="{F78D91E2-6EB1-4BCD-A634-142CCEE61F7B}" srcOrd="0" destOrd="0" presId="urn:microsoft.com/office/officeart/2008/layout/VerticalCurvedList"/>
    <dgm:cxn modelId="{8C0585AF-20D8-457A-8A17-0E0CB87A81AE}" type="presParOf" srcId="{F78D91E2-6EB1-4BCD-A634-142CCEE61F7B}" destId="{4FA91C29-3A9B-42D1-8EE2-4F2317A77692}" srcOrd="0" destOrd="0" presId="urn:microsoft.com/office/officeart/2008/layout/VerticalCurvedList"/>
    <dgm:cxn modelId="{6493C683-F0FE-4BCA-A072-0F3DE103385C}" type="presParOf" srcId="{F78D91E2-6EB1-4BCD-A634-142CCEE61F7B}" destId="{D6B2DA62-59BD-460D-8EBA-0F21081F89F9}" srcOrd="1" destOrd="0" presId="urn:microsoft.com/office/officeart/2008/layout/VerticalCurvedList"/>
    <dgm:cxn modelId="{32A45898-0915-491B-A289-6B5B5EDBD84F}" type="presParOf" srcId="{F78D91E2-6EB1-4BCD-A634-142CCEE61F7B}" destId="{788C7090-6E98-4711-8CF3-40F7262EAE19}" srcOrd="2" destOrd="0" presId="urn:microsoft.com/office/officeart/2008/layout/VerticalCurvedList"/>
    <dgm:cxn modelId="{9052710A-49DF-4684-91BD-7A85A160239D}" type="presParOf" srcId="{F78D91E2-6EB1-4BCD-A634-142CCEE61F7B}" destId="{5C391E08-F8AD-4FB7-992F-32A8DB1C9EA3}" srcOrd="3" destOrd="0" presId="urn:microsoft.com/office/officeart/2008/layout/VerticalCurvedList"/>
    <dgm:cxn modelId="{B7A4DB3E-469E-4225-ADF4-FD40AE7F11E9}" type="presParOf" srcId="{4DBEB5C1-149F-4B48-A13F-EA41AB6BD990}" destId="{31BF6B1E-2884-44C4-B462-122B20A4884F}" srcOrd="1" destOrd="0" presId="urn:microsoft.com/office/officeart/2008/layout/VerticalCurvedList"/>
    <dgm:cxn modelId="{8D8CC5D3-371A-4BC3-A965-E96CF079B1B8}" type="presParOf" srcId="{4DBEB5C1-149F-4B48-A13F-EA41AB6BD990}" destId="{2051E64B-B857-4A7B-A25E-AA4F57E96657}" srcOrd="2" destOrd="0" presId="urn:microsoft.com/office/officeart/2008/layout/VerticalCurvedList"/>
    <dgm:cxn modelId="{B4A53690-E79B-47E2-921F-3A3444E84272}" type="presParOf" srcId="{2051E64B-B857-4A7B-A25E-AA4F57E96657}" destId="{12B85B57-9D47-455D-9A6C-8684EB31F64B}" srcOrd="0" destOrd="0" presId="urn:microsoft.com/office/officeart/2008/layout/VerticalCurvedList"/>
    <dgm:cxn modelId="{0E367B00-EF45-472B-971E-0FE491615589}" type="presParOf" srcId="{4DBEB5C1-149F-4B48-A13F-EA41AB6BD990}" destId="{81491A58-77D0-419B-97B4-7ABF7591AC84}" srcOrd="3" destOrd="0" presId="urn:microsoft.com/office/officeart/2008/layout/VerticalCurvedList"/>
    <dgm:cxn modelId="{F52FEB52-F28F-40C4-AF61-D45B5CF93436}" type="presParOf" srcId="{4DBEB5C1-149F-4B48-A13F-EA41AB6BD990}" destId="{672534EE-CB60-4297-BEDC-835BFFBBEFA9}" srcOrd="4" destOrd="0" presId="urn:microsoft.com/office/officeart/2008/layout/VerticalCurvedList"/>
    <dgm:cxn modelId="{9B081E41-D606-4939-BBA1-271721ED835D}" type="presParOf" srcId="{672534EE-CB60-4297-BEDC-835BFFBBEFA9}" destId="{7BA743FF-6825-4418-A583-0A62F73AA596}" srcOrd="0" destOrd="0" presId="urn:microsoft.com/office/officeart/2008/layout/VerticalCurvedList"/>
    <dgm:cxn modelId="{2A5D8235-B64B-492F-A493-7FF6351CE28C}" type="presParOf" srcId="{4DBEB5C1-149F-4B48-A13F-EA41AB6BD990}" destId="{925985D7-2183-4AAB-97AC-A1E2D15B1593}" srcOrd="5" destOrd="0" presId="urn:microsoft.com/office/officeart/2008/layout/VerticalCurvedList"/>
    <dgm:cxn modelId="{4B90F339-D2A7-4ADB-BC6E-022CA9BFFDA4}" type="presParOf" srcId="{4DBEB5C1-149F-4B48-A13F-EA41AB6BD990}" destId="{AD7729DA-C56C-44D1-BC06-D140C35276E4}" srcOrd="6" destOrd="0" presId="urn:microsoft.com/office/officeart/2008/layout/VerticalCurvedList"/>
    <dgm:cxn modelId="{4D8E661D-66B4-4410-AC00-656C8AF8454C}" type="presParOf" srcId="{AD7729DA-C56C-44D1-BC06-D140C35276E4}" destId="{E6A5E83C-5160-4BAB-A175-00EF47156FB7}" srcOrd="0" destOrd="0" presId="urn:microsoft.com/office/officeart/2008/layout/VerticalCurvedList"/>
    <dgm:cxn modelId="{9F6AF336-FFCC-4D43-B9AA-2263971D8AC5}" type="presParOf" srcId="{4DBEB5C1-149F-4B48-A13F-EA41AB6BD990}" destId="{62578B8B-5446-4D25-89DC-AB72160DBC5D}" srcOrd="7" destOrd="0" presId="urn:microsoft.com/office/officeart/2008/layout/VerticalCurvedList"/>
    <dgm:cxn modelId="{105EDE11-D92A-49D7-86DB-8504395367FD}" type="presParOf" srcId="{4DBEB5C1-149F-4B48-A13F-EA41AB6BD990}" destId="{68C32535-D7D3-4925-B999-BBC7C36EA11E}" srcOrd="8" destOrd="0" presId="urn:microsoft.com/office/officeart/2008/layout/VerticalCurvedList"/>
    <dgm:cxn modelId="{6EF54A4B-CE9A-4CFA-B3B5-A947ABD06CFC}" type="presParOf" srcId="{68C32535-D7D3-4925-B999-BBC7C36EA11E}" destId="{FCC8A13D-80F6-4757-9E98-6681F757AF43}" srcOrd="0" destOrd="0" presId="urn:microsoft.com/office/officeart/2008/layout/VerticalCurvedList"/>
    <dgm:cxn modelId="{03868490-B89C-410B-B3DE-2833E17B50E0}" type="presParOf" srcId="{4DBEB5C1-149F-4B48-A13F-EA41AB6BD990}" destId="{08E62B86-B0A5-44DD-B189-D7ED39E09B0A}" srcOrd="9" destOrd="0" presId="urn:microsoft.com/office/officeart/2008/layout/VerticalCurvedList"/>
    <dgm:cxn modelId="{6AD963CA-3B50-4CAF-BEEE-27C950F2F1D6}" type="presParOf" srcId="{4DBEB5C1-149F-4B48-A13F-EA41AB6BD990}" destId="{BF171703-FB29-4AEB-803E-3847FDD62002}" srcOrd="10" destOrd="0" presId="urn:microsoft.com/office/officeart/2008/layout/VerticalCurvedList"/>
    <dgm:cxn modelId="{D156AA34-C4BC-4932-B3BF-A28687A3AEF8}" type="presParOf" srcId="{BF171703-FB29-4AEB-803E-3847FDD62002}" destId="{EC33768F-BE3B-4864-AEE6-CAB5DB60CC42}" srcOrd="0" destOrd="0" presId="urn:microsoft.com/office/officeart/2008/layout/VerticalCurvedList"/>
    <dgm:cxn modelId="{7F54A821-8143-4C9F-8320-8C4EBAAA7196}" type="presParOf" srcId="{4DBEB5C1-149F-4B48-A13F-EA41AB6BD990}" destId="{B0E4CA6C-9D95-4F3E-BF91-0C20AD23E314}" srcOrd="11" destOrd="0" presId="urn:microsoft.com/office/officeart/2008/layout/VerticalCurvedList"/>
    <dgm:cxn modelId="{F7CDEBE3-94E6-46DB-81D7-193F717B5C19}" type="presParOf" srcId="{4DBEB5C1-149F-4B48-A13F-EA41AB6BD990}" destId="{8C970672-D9E4-489B-A64B-73BE2842859E}" srcOrd="12" destOrd="0" presId="urn:microsoft.com/office/officeart/2008/layout/VerticalCurvedList"/>
    <dgm:cxn modelId="{5F38FBE8-ED04-42B6-B267-CCB57346252A}" type="presParOf" srcId="{8C970672-D9E4-489B-A64B-73BE2842859E}" destId="{EC77EA91-40F9-4187-B74D-49E4B49F2217}" srcOrd="0" destOrd="0" presId="urn:microsoft.com/office/officeart/2008/layout/VerticalCurvedList"/>
    <dgm:cxn modelId="{4AAA2169-1321-4418-B4B4-CCFC8920E936}" type="presParOf" srcId="{4DBEB5C1-149F-4B48-A13F-EA41AB6BD990}" destId="{AEBA9631-5F50-40A9-A161-63FDF9EABBA9}" srcOrd="13" destOrd="0" presId="urn:microsoft.com/office/officeart/2008/layout/VerticalCurvedList"/>
    <dgm:cxn modelId="{57D3799F-41CA-41F1-B2D5-F3DE28D17DAB}" type="presParOf" srcId="{4DBEB5C1-149F-4B48-A13F-EA41AB6BD990}" destId="{3C690FB0-2C74-4701-BCC4-2A508DB10737}" srcOrd="14" destOrd="0" presId="urn:microsoft.com/office/officeart/2008/layout/VerticalCurvedList"/>
    <dgm:cxn modelId="{BABD085C-3B66-4693-A983-C8FB82E64898}" type="presParOf" srcId="{3C690FB0-2C74-4701-BCC4-2A508DB10737}" destId="{4AEDD25B-4825-4645-9EC0-575B80119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A62-59BD-460D-8EBA-0F21081F89F9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F6B1E-2884-44C4-B462-122B20A4884F}">
      <dsp:nvSpPr>
        <dsp:cNvPr id="0" name=""/>
        <dsp:cNvSpPr/>
      </dsp:nvSpPr>
      <dsp:spPr>
        <a:xfrm>
          <a:off x="404108" y="261878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108" y="261878"/>
        <a:ext cx="7727898" cy="523526"/>
      </dsp:txXfrm>
    </dsp:sp>
    <dsp:sp modelId="{12B85B57-9D47-455D-9A6C-8684EB31F64B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91A58-77D0-419B-97B4-7ABF7591AC84}">
      <dsp:nvSpPr>
        <dsp:cNvPr id="0" name=""/>
        <dsp:cNvSpPr/>
      </dsp:nvSpPr>
      <dsp:spPr>
        <a:xfrm>
          <a:off x="878209" y="1047629"/>
          <a:ext cx="725379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1047629"/>
        <a:ext cx="7253797" cy="523526"/>
      </dsp:txXfrm>
    </dsp:sp>
    <dsp:sp modelId="{7BA743FF-6825-4418-A583-0A62F73AA596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85D7-2183-4AAB-97AC-A1E2D15B1593}">
      <dsp:nvSpPr>
        <dsp:cNvPr id="0" name=""/>
        <dsp:cNvSpPr/>
      </dsp:nvSpPr>
      <dsp:spPr>
        <a:xfrm>
          <a:off x="1138014" y="1728191"/>
          <a:ext cx="6993993" cy="7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1728191"/>
        <a:ext cx="6993993" cy="732754"/>
      </dsp:txXfrm>
    </dsp:sp>
    <dsp:sp modelId="{E6A5E83C-5160-4BAB-A175-00EF47156FB7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78B8B-5446-4D25-89DC-AB72160DBC5D}">
      <dsp:nvSpPr>
        <dsp:cNvPr id="0" name=""/>
        <dsp:cNvSpPr/>
      </dsp:nvSpPr>
      <dsp:spPr>
        <a:xfrm>
          <a:off x="1220967" y="2592285"/>
          <a:ext cx="6911039" cy="576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0967" y="2592285"/>
        <a:ext cx="6911039" cy="576068"/>
      </dsp:txXfrm>
    </dsp:sp>
    <dsp:sp modelId="{FCC8A13D-80F6-4757-9E98-6681F757AF43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62B86-B0A5-44DD-B189-D7ED39E09B0A}">
      <dsp:nvSpPr>
        <dsp:cNvPr id="0" name=""/>
        <dsp:cNvSpPr/>
      </dsp:nvSpPr>
      <dsp:spPr>
        <a:xfrm>
          <a:off x="1138014" y="3312368"/>
          <a:ext cx="6993993" cy="707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3312368"/>
        <a:ext cx="6993993" cy="707405"/>
      </dsp:txXfrm>
    </dsp:sp>
    <dsp:sp modelId="{EC33768F-BE3B-4864-AEE6-CAB5DB60CC42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CA6C-9D95-4F3E-BF91-0C20AD23E314}">
      <dsp:nvSpPr>
        <dsp:cNvPr id="0" name=""/>
        <dsp:cNvSpPr/>
      </dsp:nvSpPr>
      <dsp:spPr>
        <a:xfrm>
          <a:off x="878209" y="4056755"/>
          <a:ext cx="7253797" cy="788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4056755"/>
        <a:ext cx="7253797" cy="788981"/>
      </dsp:txXfrm>
    </dsp:sp>
    <dsp:sp modelId="{EC77EA91-40F9-4187-B74D-49E4B49F2217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A9631-5F50-40A9-A161-63FDF9EABBA9}">
      <dsp:nvSpPr>
        <dsp:cNvPr id="0" name=""/>
        <dsp:cNvSpPr/>
      </dsp:nvSpPr>
      <dsp:spPr>
        <a:xfrm>
          <a:off x="481013" y="4994819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1013" y="4994819"/>
        <a:ext cx="7727898" cy="523526"/>
      </dsp:txXfrm>
    </dsp:sp>
    <dsp:sp modelId="{4AEDD25B-4825-4645-9EC0-575B80119507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0.22727</cdr:x>
      <cdr:y>0.10242</cdr:y>
    </cdr:from>
    <cdr:to>
      <cdr:x>0.4</cdr:x>
      <cdr:y>0.29846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1800200" y="300955"/>
          <a:ext cx="1368152" cy="576064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В 2018г. </a:t>
          </a:r>
        </a:p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3 место среди филиалов</a:t>
          </a:r>
          <a:endParaRPr lang="ru-RU" sz="11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0.32425</cdr:x>
      <cdr:y>0.00345</cdr:y>
    </cdr:from>
    <cdr:to>
      <cdr:x>0.49698</cdr:x>
      <cdr:y>0.19949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2568331" y="10140"/>
          <a:ext cx="1368174" cy="576058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В </a:t>
          </a:r>
          <a:r>
            <a:rPr lang="ru-RU" sz="1100" dirty="0" smtClean="0">
              <a:solidFill>
                <a:srgbClr val="C00000"/>
              </a:solidFill>
            </a:rPr>
            <a:t>2019г</a:t>
          </a:r>
          <a:r>
            <a:rPr lang="ru-RU" sz="1100" dirty="0" smtClean="0">
              <a:solidFill>
                <a:srgbClr val="C00000"/>
              </a:solidFill>
            </a:rPr>
            <a:t>. </a:t>
          </a:r>
        </a:p>
        <a:p xmlns:a="http://schemas.openxmlformats.org/drawingml/2006/main">
          <a:pPr algn="ctr"/>
          <a:r>
            <a:rPr lang="ru-RU" sz="1100" dirty="0">
              <a:solidFill>
                <a:srgbClr val="C00000"/>
              </a:solidFill>
            </a:rPr>
            <a:t>5</a:t>
          </a:r>
          <a:r>
            <a:rPr lang="ru-RU" sz="1100" dirty="0" smtClean="0">
              <a:solidFill>
                <a:srgbClr val="C00000"/>
              </a:solidFill>
            </a:rPr>
            <a:t> </a:t>
          </a:r>
          <a:r>
            <a:rPr lang="ru-RU" sz="1100" dirty="0" smtClean="0">
              <a:solidFill>
                <a:srgbClr val="C00000"/>
              </a:solidFill>
            </a:rPr>
            <a:t>место среди филиалов</a:t>
          </a:r>
          <a:endParaRPr lang="ru-RU" sz="11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34DF-E0F0-44A1-A857-64F212CDBCCD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CE3D-E28F-4AB8-9DB3-CE692547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8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21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812"/>
            <a:ext cx="6715080" cy="5893276"/>
          </a:xfrm>
          <a:prstGeom prst="rect">
            <a:avLst/>
          </a:prstGeom>
          <a:effectLst>
            <a:reflection blurRad="660400" endPos="65000" dist="50800" dir="5400000" sy="-100000" algn="bl" rotWithShape="0"/>
            <a:softEdge rad="7112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5995000" cy="21337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за 2020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218425"/>
            <a:ext cx="613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директора 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по научной работе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Смыслова О.Ю.</a:t>
            </a:r>
            <a:endParaRPr lang="ru-RU" sz="20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957"/>
            <a:ext cx="7992889" cy="7307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76514"/>
              </p:ext>
            </p:extLst>
          </p:nvPr>
        </p:nvGraphicFramePr>
        <p:xfrm>
          <a:off x="257101" y="692696"/>
          <a:ext cx="8208912" cy="560827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Смыслова О.Ю.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И.Н., Нестерова Н.Н.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Рубцова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Л.Н.,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Н.С.</a:t>
                      </a:r>
                      <a:endParaRPr lang="ru-RU" sz="2000" b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Левчегов О.Н.,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Чернявская 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 Т.В.,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Некрасова Е.А.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 В.Н.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Широкова О.В.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Стрельникова Т.Д.,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Шамрина И.В.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Линченко А.А.,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Рыбина И.А.,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3351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Черкасов А.В., Турганова Л.В. Самойлова Т.Д.,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Осипова И.В.,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Кадильникова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Решетникова Е.В.,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Донской Д.А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Иванова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Кокорева А.А.,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Башаримов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Ю.П.,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Рязанцева Е.А.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6802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6497960"/>
            <a:ext cx="691276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Красным выделены 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2020г.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45" y="260648"/>
            <a:ext cx="6799827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768153"/>
              </p:ext>
            </p:extLst>
          </p:nvPr>
        </p:nvGraphicFramePr>
        <p:xfrm>
          <a:off x="251520" y="1347245"/>
          <a:ext cx="8352928" cy="359783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Гуськов А.А., Журавлева О.В.,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Н.В, Евсин М.Ю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Измалкова И.В., 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Черпаков И.В., </a:t>
                      </a:r>
                      <a:endParaRPr lang="ru-RU" sz="2000" b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Логунова И.В.,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Кондратьев Р.Ю.,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Олейникова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Т.А., Коноплев С.Г.,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Целыковская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Филоненко Н.Ю.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Пастухова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О.Н.,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Коротков Е.А.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0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93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972914"/>
            <a:ext cx="691276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Красным выделены 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2020г.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03444"/>
            <a:ext cx="702474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научно-исследовательской деятельности в филиале и повышению ее эффективности </a:t>
            </a:r>
            <a:endParaRPr lang="en-US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7493346"/>
              </p:ext>
            </p:extLst>
          </p:nvPr>
        </p:nvGraphicFramePr>
        <p:xfrm>
          <a:off x="107504" y="90872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745" y="12687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243" y="206084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258" y="28889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542" y="364502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58" y="4443509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3502" y="524199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" y="188640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основным показателям мониторинга эффективности деятельности  в сравнении с пороговыми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значениями, 2020г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282" t="41599" r="3538" b="23401"/>
          <a:stretch/>
        </p:blipFill>
        <p:spPr>
          <a:xfrm>
            <a:off x="5918" y="4035970"/>
            <a:ext cx="9138082" cy="28030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156176" y="4941168"/>
            <a:ext cx="1944216" cy="369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075" t="37896" r="18500" b="33200"/>
          <a:stretch/>
        </p:blipFill>
        <p:spPr>
          <a:xfrm>
            <a:off x="380763" y="1042569"/>
            <a:ext cx="4283968" cy="2973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2281" t="36046" r="57481" b="46454"/>
          <a:stretch/>
        </p:blipFill>
        <p:spPr>
          <a:xfrm>
            <a:off x="5265107" y="1142791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659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показателям мониторинга эффективности деятельности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106" t="21301" r="17320" b="8001"/>
          <a:stretch/>
        </p:blipFill>
        <p:spPr>
          <a:xfrm>
            <a:off x="467544" y="1268760"/>
            <a:ext cx="8173416" cy="50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725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выполнения филиалами норматива финансирования НИР на 1 НПР, тыс. руб. 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2019гг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71792"/>
              </p:ext>
            </p:extLst>
          </p:nvPr>
        </p:nvGraphicFramePr>
        <p:xfrm>
          <a:off x="323528" y="967805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946959"/>
              </p:ext>
            </p:extLst>
          </p:nvPr>
        </p:nvGraphicFramePr>
        <p:xfrm>
          <a:off x="323528" y="3717032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7" y="404664"/>
            <a:ext cx="698477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источников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НИР, тыс. руб.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76835"/>
              </p:ext>
            </p:extLst>
          </p:nvPr>
        </p:nvGraphicFramePr>
        <p:xfrm>
          <a:off x="467544" y="1412776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96136" y="1693006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3609" y="2751029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0834" y="3146081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2766,6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14908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999,5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4913" y="1587564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15" idx="3"/>
            <a:endCxn id="14" idx="1"/>
          </p:cNvCxnSpPr>
          <p:nvPr/>
        </p:nvCxnSpPr>
        <p:spPr>
          <a:xfrm flipV="1">
            <a:off x="2267744" y="3254093"/>
            <a:ext cx="163090" cy="10029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149291" y="2878000"/>
            <a:ext cx="464318" cy="3571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6" idx="1"/>
          </p:cNvCxnSpPr>
          <p:nvPr/>
        </p:nvCxnSpPr>
        <p:spPr>
          <a:xfrm flipV="1">
            <a:off x="4333689" y="1695576"/>
            <a:ext cx="321224" cy="11634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3"/>
            <a:endCxn id="12" idx="1"/>
          </p:cNvCxnSpPr>
          <p:nvPr/>
        </p:nvCxnSpPr>
        <p:spPr>
          <a:xfrm>
            <a:off x="5374993" y="1695576"/>
            <a:ext cx="421143" cy="105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04248" y="3056567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2868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12" idx="3"/>
            <a:endCxn id="21" idx="1"/>
          </p:cNvCxnSpPr>
          <p:nvPr/>
        </p:nvCxnSpPr>
        <p:spPr>
          <a:xfrm>
            <a:off x="6516216" y="1801018"/>
            <a:ext cx="288032" cy="136356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27980"/>
              </p:ext>
            </p:extLst>
          </p:nvPr>
        </p:nvGraphicFramePr>
        <p:xfrm>
          <a:off x="251520" y="1478035"/>
          <a:ext cx="8568952" cy="5159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1804">
                  <a:extLst>
                    <a:ext uri="{9D8B030D-6E8A-4147-A177-3AD203B41FA5}">
                      <a16:colId xmlns:a16="http://schemas.microsoft.com/office/drawing/2014/main" val="3662912696"/>
                    </a:ext>
                  </a:extLst>
                </a:gridCol>
                <a:gridCol w="1933048">
                  <a:extLst>
                    <a:ext uri="{9D8B030D-6E8A-4147-A177-3AD203B41FA5}">
                      <a16:colId xmlns:a16="http://schemas.microsoft.com/office/drawing/2014/main" val="1300903678"/>
                    </a:ext>
                  </a:extLst>
                </a:gridCol>
                <a:gridCol w="1141932">
                  <a:extLst>
                    <a:ext uri="{9D8B030D-6E8A-4147-A177-3AD203B41FA5}">
                      <a16:colId xmlns:a16="http://schemas.microsoft.com/office/drawing/2014/main" val="3324683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10198893"/>
                    </a:ext>
                  </a:extLst>
                </a:gridCol>
              </a:tblGrid>
              <a:tr h="798837">
                <a:tc>
                  <a:txBody>
                    <a:bodyPr/>
                    <a:lstStyle/>
                    <a:p>
                      <a:pPr marL="0" marR="4826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7427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[2101] Развитие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филиальских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изданий, отражающих результаты научно-исследовательской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изданий, ед. в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67622"/>
                  </a:ext>
                </a:extLst>
              </a:tr>
              <a:tr h="345035">
                <a:tc rowSpan="2"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[2102] Разработка системы стимулирования вовлечения всех научно – педагогических работников в исследовательскую деятельность университета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НИР, %.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100</a:t>
                      </a: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50871"/>
                  </a:ext>
                </a:extLst>
              </a:tr>
              <a:tr h="43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НПР,</a:t>
                      </a:r>
                    </a:p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53,6</a:t>
                      </a:r>
                    </a:p>
                  </a:txBody>
                  <a:tcPr marL="36195" marR="3619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03868"/>
                  </a:ext>
                </a:extLst>
              </a:tr>
              <a:tr h="697213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[2103] Участие профессорско-преподавательского состава филиала 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международных, всероссийских, региональных научных мероприятиях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конференциях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100</a:t>
                      </a: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1807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[2104]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периодических изданиях, в том числе в журналах, включенных в перечень рецензируемых научных журналов и изданий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на 1 НПР,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2,6</a:t>
                      </a: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23041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[2105]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сборниках научных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печатных листов на 1 НПР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0,7</a:t>
                      </a: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295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[2106] Подготовка и издание монографий, участие в коллективных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монографий,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23681"/>
                  </a:ext>
                </a:extLst>
              </a:tr>
              <a:tr h="350960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[2107] Проведение научно – практических конференций с изданием сборника статей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3259"/>
              </p:ext>
            </p:extLst>
          </p:nvPr>
        </p:nvGraphicFramePr>
        <p:xfrm>
          <a:off x="323527" y="1628800"/>
          <a:ext cx="8352929" cy="44376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0107">
                  <a:extLst>
                    <a:ext uri="{9D8B030D-6E8A-4147-A177-3AD203B41FA5}">
                      <a16:colId xmlns:a16="http://schemas.microsoft.com/office/drawing/2014/main" val="3013814608"/>
                    </a:ext>
                  </a:extLst>
                </a:gridCol>
                <a:gridCol w="1465426">
                  <a:extLst>
                    <a:ext uri="{9D8B030D-6E8A-4147-A177-3AD203B41FA5}">
                      <a16:colId xmlns:a16="http://schemas.microsoft.com/office/drawing/2014/main" val="2171673589"/>
                    </a:ext>
                  </a:extLst>
                </a:gridCol>
                <a:gridCol w="1493220">
                  <a:extLst>
                    <a:ext uri="{9D8B030D-6E8A-4147-A177-3AD203B41FA5}">
                      <a16:colId xmlns:a16="http://schemas.microsoft.com/office/drawing/2014/main" val="12405952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9392906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86766"/>
                  </a:ext>
                </a:extLst>
              </a:tr>
              <a:tr h="928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[2108.1] Участие в международных, всероссийских, региональных  и университетских конкурсах научных работ.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58298"/>
                  </a:ext>
                </a:extLst>
              </a:tr>
              <a:tr h="585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[2108.2] Публикация научных статей студентов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статей на 1  НПР 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рук.),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68379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[2108.3] Участие в научных студенческих кружках и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кружков,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14762"/>
                  </a:ext>
                </a:extLst>
              </a:tr>
              <a:tr h="7440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[2108.4] Проведение научных студенческих конференций, научных семинаров и «круглых столов».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22022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[2108.5] Проведение со студентами деловых экономических игр, конкурсов.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2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2.2. Развитие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–аналитической,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международной научной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47285"/>
              </p:ext>
            </p:extLst>
          </p:nvPr>
        </p:nvGraphicFramePr>
        <p:xfrm>
          <a:off x="251520" y="1452875"/>
          <a:ext cx="8712967" cy="5134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2697787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048692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4291469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976819915"/>
                    </a:ext>
                  </a:extLst>
                </a:gridCol>
              </a:tblGrid>
              <a:tr h="67998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знач.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5020"/>
                  </a:ext>
                </a:extLst>
              </a:tr>
              <a:tr h="5452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[2201]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научных исследований и публикаций по приоритетным направлениям развития Финансового университета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НПР филиала в РИНЦ,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65116"/>
                  </a:ext>
                </a:extLst>
              </a:tr>
              <a:tr h="8721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[2202] Создание системы продвижения результатов НИР научно–педагогических работников университета на рынок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–аналитических и научных работ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в адрес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43638"/>
                  </a:ext>
                </a:extLst>
              </a:tr>
              <a:tr h="7232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[2203]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от научных исследований НПР филиала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НИР и услуг в научной сфере,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80222"/>
                  </a:ext>
                </a:extLst>
              </a:tr>
              <a:tr h="41797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[2301]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выигранных грантов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грантов, ед. в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78229"/>
                  </a:ext>
                </a:extLst>
              </a:tr>
              <a:tr h="381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меж.грантов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52568"/>
                  </a:ext>
                </a:extLst>
              </a:tr>
              <a:tr h="3877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[2302] Осуществление совместных научных исследований с зарубежными партнерами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исследований, ед.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55250"/>
                  </a:ext>
                </a:extLst>
              </a:tr>
              <a:tr h="76297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[2303] Разработка и реализация мер по продвижению публикаций трудов ученых филиала в международно-признанных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в индексируемых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изд.,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в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18" y="404664"/>
            <a:ext cx="7922840" cy="515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РИНЦ в целом по филиалу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33110"/>
              </p:ext>
            </p:extLst>
          </p:nvPr>
        </p:nvGraphicFramePr>
        <p:xfrm>
          <a:off x="303664" y="1024084"/>
          <a:ext cx="8444798" cy="55483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00757">
                  <a:extLst>
                    <a:ext uri="{9D8B030D-6E8A-4147-A177-3AD203B41FA5}">
                      <a16:colId xmlns:a16="http://schemas.microsoft.com/office/drawing/2014/main" val="2704666428"/>
                    </a:ext>
                  </a:extLst>
                </a:gridCol>
                <a:gridCol w="1374831">
                  <a:extLst>
                    <a:ext uri="{9D8B030D-6E8A-4147-A177-3AD203B41FA5}">
                      <a16:colId xmlns:a16="http://schemas.microsoft.com/office/drawing/2014/main" val="3916029041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779834009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3316889400"/>
                    </a:ext>
                  </a:extLst>
                </a:gridCol>
              </a:tblGrid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в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614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публикаций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295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 в журналах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2498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 в журналах,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входящих в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Scopus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515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ядро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657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RSCI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02132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Средневзвешенный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импакт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-фактор журналов, в которых были опубликованы статьи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6065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публикаций в расчете на одного автора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2093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Суммарное число цитирований публикаций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52594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цитирований в расчете на одну статью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40513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статей, процитированных хотя бы один раз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8520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Хирша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2755</TotalTime>
  <Words>993</Words>
  <Application>Microsoft Office PowerPoint</Application>
  <PresentationFormat>Экран (4:3)</PresentationFormat>
  <Paragraphs>248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Основные результаты  научно-исследовательской деятельности  Липецкого филиала за 2020 год</vt:lpstr>
      <vt:lpstr>Позиции Липецкого филиала Финуниверситета по основным показателям мониторинга эффективности деятельности  в сравнении с пороговыми значениями, 2020г.</vt:lpstr>
      <vt:lpstr>Позиции Липецкого филиала Финуниверситета по показателям мониторинга эффективности деятельности  </vt:lpstr>
      <vt:lpstr>Показатель выполнения филиалами норматива финансирования НИР на 1 НПР, тыс. руб. за 2018 и 2019гг.</vt:lpstr>
      <vt:lpstr>Структура источников  финансирования НИР, тыс. руб.</vt:lpstr>
      <vt:lpstr>Общие показатели работы филиала</vt:lpstr>
      <vt:lpstr>Общие показатели работы филиала</vt:lpstr>
      <vt:lpstr>Общие показатели работы филиала</vt:lpstr>
      <vt:lpstr>Показатели в РИНЦ в целом по филиалу</vt:lpstr>
      <vt:lpstr>Рейтинг преподавателей филиала по индексу Хирша*</vt:lpstr>
      <vt:lpstr>Рейтинг преподавателей филиала по индексу Хирша (продолжение)*</vt:lpstr>
      <vt:lpstr>Задачи по развитию научно-исследовательской деятельности в филиале и повышению ее эффективности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122</cp:revision>
  <dcterms:created xsi:type="dcterms:W3CDTF">2015-12-15T06:25:39Z</dcterms:created>
  <dcterms:modified xsi:type="dcterms:W3CDTF">2021-06-17T09:32:18Z</dcterms:modified>
</cp:coreProperties>
</file>