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nance-jobs-boom-following-IndyRef-wobble_d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КРОССВОРД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«Бюджет для граждан»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1100" b="1" dirty="0" smtClean="0"/>
              <a:t> 9. Это межбюджетный трансферт, предоставляемый в целях </a:t>
            </a:r>
            <a:r>
              <a:rPr lang="ru-RU" sz="1100" b="1" dirty="0" err="1" smtClean="0"/>
              <a:t>софинансирования</a:t>
            </a:r>
            <a:r>
              <a:rPr lang="ru-RU" sz="1100" b="1" dirty="0" smtClean="0"/>
              <a:t> расходных обязательств нижестоящего бюджета.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8578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2150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71475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07194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78632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avatars.mds.yandex.net/get-pdb/2828563/5687a2b2-56af-4231-ad55-e61d08a955ef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14357"/>
            <a:ext cx="3428999" cy="2214578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2883552/c2f7076c-16da-4dd3-955b-378e9b873059/s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5" y="4000504"/>
            <a:ext cx="321471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10. Период времени, в течении которого осуществляются операции со средствами бюджетов согласно утвержденного закона о бюджете.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8578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21508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71475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07194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78632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avatars.mds.yandex.net/get-pdb/4514369/71f9cbc0-e3a1-48c3-97c1-3f5ffb6736f6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3929065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11.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71475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07194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78632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371475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07194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78632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avatars.mds.yandex.net/get-pdb/2773919/9d4fc7c6-66ce-4b27-930c-bb010fe98899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571875" cy="22098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12. Это денежные средства, передаваемые из одних бюджетов в пользу других, нуждающихся в финансовом обеспечении в порядке и на условиях, предусмотренных БК РФ.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14338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14338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14338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442913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Содержимое 102" descr="_upload_medialibrary_843_8432463c9057f3da3af723f873804a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214422"/>
            <a:ext cx="3046156" cy="1650993"/>
          </a:xfrm>
        </p:spPr>
      </p:pic>
      <p:pic>
        <p:nvPicPr>
          <p:cNvPr id="104" name="Рисунок 103" descr="Future-of-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786322"/>
            <a:ext cx="3929058" cy="194115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100" b="1" dirty="0" smtClean="0"/>
              <a:t> 13. Совокупность налогов и сборов, взимаемых в установленном законом </a:t>
            </a:r>
            <a:br>
              <a:rPr lang="ru-RU" sz="1100" b="1" dirty="0" smtClean="0"/>
            </a:br>
            <a:r>
              <a:rPr lang="ru-RU" sz="1100" b="1" dirty="0" smtClean="0"/>
              <a:t>порядке- это...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3574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786454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607220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42939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71488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500063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9" name="Содержимое 118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6643702" y="1357298"/>
            <a:ext cx="2190994" cy="2143140"/>
          </a:xfrm>
        </p:spPr>
      </p:pic>
      <p:sp>
        <p:nvSpPr>
          <p:cNvPr id="102" name="Прямоугольник 101"/>
          <p:cNvSpPr/>
          <p:nvPr/>
        </p:nvSpPr>
        <p:spPr>
          <a:xfrm>
            <a:off x="585788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85788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85788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85788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85788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85788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585788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85788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585788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85788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857884" y="4286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857884" y="14285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85788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0" name="Рисунок 119" descr="nalo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392" y="4643446"/>
            <a:ext cx="3143608" cy="209639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14. Это денежные средства, поступающие в безвозмездном и безвозвратном </a:t>
            </a:r>
            <a:br>
              <a:rPr lang="ru-RU" sz="1100" b="1" dirty="0" smtClean="0"/>
            </a:br>
            <a:r>
              <a:rPr lang="ru-RU" sz="1100" b="1" dirty="0" smtClean="0"/>
              <a:t>порядке в соответствии с законодательством РФ в распоряжение </a:t>
            </a:r>
            <a:br>
              <a:rPr lang="ru-RU" sz="1100" b="1" dirty="0" smtClean="0"/>
            </a:br>
            <a:r>
              <a:rPr lang="ru-RU" sz="1100" b="1" dirty="0" smtClean="0"/>
              <a:t>органов местного самоуправления 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3574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786454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607220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42939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71488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507207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71488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507207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71488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507207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5788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85788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5788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85788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5788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85788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5788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85788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85788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85788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857884" y="4286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57884" y="14285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5788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286512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286512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286512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286512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286512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286512" y="471488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одержимое 129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134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s://im0-tub-ru.yandex.net/i?id=29173b4aed7dcc6146c1863c8dfd146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"/>
            <a:ext cx="2714612" cy="2786058"/>
          </a:xfrm>
          <a:prstGeom prst="rect">
            <a:avLst/>
          </a:prstGeom>
          <a:noFill/>
        </p:spPr>
      </p:pic>
      <p:pic>
        <p:nvPicPr>
          <p:cNvPr id="5124" name="Picture 4" descr="https://static4.depositphotos.com/1000434/378/i/950/depositphotos_3788752-stock-photo-puppet-piggy-bank-and-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1928794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 15. Бюджет, в котором расходы соответствуют доходам.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3574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786454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607220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42939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71488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500063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5788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85788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57884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85788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5788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85788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5788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85788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85788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85788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857884" y="4286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57884" y="14285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5788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286512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286512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286512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286512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286512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28651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71514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71514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71514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715140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71514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671514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6715140" y="4000504"/>
            <a:ext cx="285752" cy="27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715140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71514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6715140" y="492919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715140" y="52149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715140" y="550070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6715140" y="578645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6715140" y="60722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6715140" y="635795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715140" y="6643710"/>
            <a:ext cx="28575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6" name="Содержимое 145" descr="hello_html_m3bc941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5140" y="428604"/>
            <a:ext cx="2286016" cy="1433025"/>
          </a:xfrm>
        </p:spPr>
      </p:pic>
    </p:spTree>
  </p:cSld>
  <p:clrMapOvr>
    <a:masterClrMapping/>
  </p:clrMapOvr>
  <p:transition spd="med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16. Это свод бюджетов всех уровней бюджетной системы РФ на </a:t>
            </a:r>
            <a:br>
              <a:rPr lang="ru-RU" sz="1100" b="1" dirty="0" smtClean="0"/>
            </a:br>
            <a:r>
              <a:rPr lang="ru-RU" sz="1100" b="1" dirty="0" smtClean="0"/>
              <a:t>соответствующей территории.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3574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786454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607220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42939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71488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500063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5788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85788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57884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85788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5788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85788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5788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85788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85788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85788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855709" y="428605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57884" y="14285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5788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286512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286512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286512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286512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286512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28651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71514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71514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71514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715140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71514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71514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15140" y="4000504"/>
            <a:ext cx="285752" cy="27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715140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71514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715140" y="492919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715140" y="52149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715140" y="550070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715140" y="578645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715140" y="60722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715140" y="635795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1" name="Содержимое 160" descr="networ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571472" y="1000108"/>
            <a:ext cx="1857388" cy="1221550"/>
          </a:xfrm>
        </p:spPr>
      </p:pic>
      <p:sp>
        <p:nvSpPr>
          <p:cNvPr id="142" name="Прямоугольник 141"/>
          <p:cNvSpPr/>
          <p:nvPr/>
        </p:nvSpPr>
        <p:spPr>
          <a:xfrm>
            <a:off x="671514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14376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71437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714376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7143768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714376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7143768" y="3857628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7143768" y="4071942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7143768" y="4286256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7143768" y="4500570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7143768" y="4714884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7143768" y="492919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7143768" y="52149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7143768" y="550070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7143768" y="578645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7143768" y="60722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7143768" y="635795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7143768" y="6643710"/>
            <a:ext cx="28575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Содержимое 145" descr="692167f2f4893d40339854701b0380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-1" y="-214338"/>
            <a:ext cx="9715567" cy="72866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b="1" dirty="0" smtClean="0"/>
              <a:t>КРОССВОРД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357430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300037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28612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64331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400050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35769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71488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786454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607220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429396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2886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2886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86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2886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435769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71488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500063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7193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7193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07193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7193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7193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07193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7193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343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343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0062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000628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62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0628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29256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429256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29256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429256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29256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429256" y="4929198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5788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857884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857884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857884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857884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85788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85788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85788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85788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85788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85788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85788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857884" y="42860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57884" y="14285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5788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286512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286512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286512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286512" y="400050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286512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286512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715140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715140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715140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715140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715140" y="328612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715140" y="364331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715140" y="4000504"/>
            <a:ext cx="285752" cy="27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715140" y="435769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715140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715140" y="492919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715140" y="521495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715140" y="550070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715140" y="578645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715140" y="607220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715140" y="635795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715140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14376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714376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143768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7143768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7143768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7143768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143768" y="407194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143768" y="4357694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143768" y="45720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143768" y="48577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143768" y="51435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7143768" y="54292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7143768" y="57150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7143768" y="60007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7143768" y="62865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7143768" y="650083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7143768" y="6715148"/>
            <a:ext cx="285752" cy="14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6525_wg3JqCvtil3tXk3TrXiY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1. 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  <p:pic>
        <p:nvPicPr>
          <p:cNvPr id="4" name="Рисунок 3" descr="07cf369749c389467a77e9b29cc181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4214818"/>
            <a:ext cx="3500462" cy="2357434"/>
          </a:xfrm>
          <a:prstGeom prst="rect">
            <a:avLst/>
          </a:prstGeom>
        </p:spPr>
      </p:pic>
      <p:pic>
        <p:nvPicPr>
          <p:cNvPr id="5" name="Рисунок 4" descr="iStock-500436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717281" cy="24793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85720" y="6857996"/>
            <a:ext cx="8715436" cy="45719"/>
          </a:xfrm>
        </p:spPr>
        <p:txBody>
          <a:bodyPr vert="horz" anchor="ctr">
            <a:normAutofit fontScale="25000" lnSpcReduction="20000"/>
          </a:bodyPr>
          <a:lstStyle/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85736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8599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1462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14324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57187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00050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42913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85776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28638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2.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0e481c6008388237110e6055c2eb7e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857760"/>
            <a:ext cx="2808097" cy="1579554"/>
          </a:xfrm>
        </p:spPr>
      </p:pic>
      <p:pic>
        <p:nvPicPr>
          <p:cNvPr id="5" name="Рисунок 4" descr="kisspng-money-bag-royalty-free-clip-art-vector-material-texture-purse-5a90fa2a4bf286.2433475915194506663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214422"/>
            <a:ext cx="2263339" cy="2062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571612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92880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35743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78605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21468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64331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14338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57200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2786058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321468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364331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414338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2357430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192880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500063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Picture 4" descr="https://im0-tub-ru.yandex.net/i?id=594a7bb97ceb3fe08d77bad6c579f0b8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342902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3. Межбюджетные трансферты, предоставляемые на безвозмездной и безвозвратной основе без установления направлений их использования 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opublikovan-perechen-dotacionnyh-subektov-rf-na-2020-god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636"/>
            <a:ext cx="3113310" cy="1634488"/>
          </a:xfrm>
        </p:spPr>
      </p:pic>
      <p:pic>
        <p:nvPicPr>
          <p:cNvPr id="5" name="Рисунок 4" descr="6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142984"/>
            <a:ext cx="3071802" cy="2048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1714488"/>
            <a:ext cx="357190" cy="2857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42886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78605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314324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57187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42886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78605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14324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57187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442913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135729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171448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242886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78605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314324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8860" y="357187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400050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442913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4. Дарение имущества или денежных средств в общеполезных целях 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643050"/>
            <a:ext cx="357190" cy="35719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92893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35756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78619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92893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35756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378619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21481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464344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121442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164305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92893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335756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8860" y="378619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421481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464344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" name="Содержимое 28" descr="brFuqADaJ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286388"/>
            <a:ext cx="2376629" cy="1365241"/>
          </a:xfrm>
        </p:spPr>
      </p:pic>
      <p:pic>
        <p:nvPicPr>
          <p:cNvPr id="30" name="Рисунок 29" descr="Блок-4-Прозрачност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142984"/>
            <a:ext cx="3081744" cy="205321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714744" y="121442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14744" y="164305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250030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714744" y="292893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14744" y="335756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14744" y="378619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714744" y="421481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464344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714744" y="507207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542926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5. Документ, устанавливающий в соответствии с классификацией расходов бюджетов лимиты бюджетных обязательств казенного учреждения.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357190" cy="2857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2859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6431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2859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26431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1429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15716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22859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26431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5918" y="11429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15716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22859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26431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5918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85918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85918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85918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85918" y="550070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14546" y="1142984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14546" y="15716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4546" y="192880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228599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14546" y="264318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Содержимое 51" descr="custom-Custom_Size___accounting-PUDDQ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143116"/>
            <a:ext cx="5456282" cy="2855454"/>
          </a:xfr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6. Превышение доходов бюджета над его расходами.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8" name="Содержимое 57" descr="5971e4d10b575e4f46dd357d569661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928802"/>
            <a:ext cx="4929222" cy="3500462"/>
          </a:xfrm>
        </p:spPr>
      </p:pic>
      <p:sp>
        <p:nvSpPr>
          <p:cNvPr id="50" name="Прямоугольник 49"/>
          <p:cNvSpPr/>
          <p:nvPr/>
        </p:nvSpPr>
        <p:spPr>
          <a:xfrm>
            <a:off x="3000364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00364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00364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000364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00036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0036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000364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 smtClean="0"/>
              <a:t>7. Превышение расходов бюджета над его доходами.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57187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14338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42913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ДЕФИЦИТ ГОСБЮДЖЕТА 2018 ГОДА УВЕЛИЧИВАЕТСЯ НА 786 МЛН РУБ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643470" cy="43576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1100" b="1" dirty="0" smtClean="0"/>
              <a:t> 8. Обязательный платёж, взимаемый с организаций и физических лиц в форме отчуждения принадлежащих им на праве собственности средств, в целях финансового обеспечения деятельности государства и муниципальных образований 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428868"/>
            <a:ext cx="357190" cy="21431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07167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00232" y="2143116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0232" y="2428868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71462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00232" y="300037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335756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00232" y="371475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407194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442913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0232" y="478632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00232" y="5143512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5500702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578645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6143644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00037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35756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71435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00010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128586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157161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185736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57488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Содержимое 51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57488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5755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7554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57554" y="357187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57554" y="39290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57554" y="428625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57554" y="464344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2714620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714744" y="3000372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328612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714744" y="242886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14311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AutoShape 2" descr="http://nalog.tcspb.ru/wp-content/uploads/2019/01/nalog-na-professionalnyj-doh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avatars.mds.yandex.net/get-pdb/4265498/77a3dbe8-8853-4ce3-9fba-d158e55e9643/s3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714908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1275</Words>
  <PresentationFormat>Экран (4:3)</PresentationFormat>
  <Paragraphs>1082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КРОССВОРД</vt:lpstr>
      <vt:lpstr>1. Бюджетные средства, предоставляемые бюджету другого уровня бюджетной системы Российской Федерации или юридическому лицу на безвозмездной и безвозвратной основах на осуществление определенных целевых расходов . </vt:lpstr>
      <vt:lpstr>2.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3. Межбюджетные трансферты, предоставляемые на безвозмездной и безвозвратной основе без установления направлений их использования .  </vt:lpstr>
      <vt:lpstr>4. Дарение имущества или денежных средств в общеполезных целях . </vt:lpstr>
      <vt:lpstr>5. Документ, устанавливающий в соответствии с классификацией расходов бюджетов лимиты бюджетных обязательств казенного учреждения.  </vt:lpstr>
      <vt:lpstr>6. Превышение доходов бюджета над его расходами.   </vt:lpstr>
      <vt:lpstr>7. Превышение расходов бюджета над его доходами.   </vt:lpstr>
      <vt:lpstr> 8. Обязательный платёж, взимаемый с организаций и физических лиц в форме отчуждения принадлежащих им на праве собственности средств, в целях финансового обеспечения деятельности государства и муниципальных образований .  </vt:lpstr>
      <vt:lpstr> 9. Это межбюджетный трансферт, предоставляемый в целях софинансирования расходных обязательств нижестоящего бюджета.  </vt:lpstr>
      <vt:lpstr>10. Период времени, в течении которого осуществляются операции со средствами бюджетов согласно утвержденного закона о бюджете.   </vt:lpstr>
      <vt:lpstr>11. Это затраты, формирующиеся в связи с выполнением государством и органами местного самоуправления своих конституционных и уставных функций.   </vt:lpstr>
      <vt:lpstr>12. Это денежные средства, передаваемые из одних бюджетов в пользу других, нуждающихся в финансовом обеспечении в порядке и на условиях, предусмотренных БК РФ.    </vt:lpstr>
      <vt:lpstr> 13. Совокупность налогов и сборов, взимаемых в установленном законом  порядке- это...     </vt:lpstr>
      <vt:lpstr> 14. Это денежные средства, поступающие в безвозмездном и безвозвратном  порядке в соответствии с законодательством РФ в распоряжение  органов местного самоуправления .      </vt:lpstr>
      <vt:lpstr>   15. Бюджет, в котором расходы соответствуют доходам.     </vt:lpstr>
      <vt:lpstr>   16. Это свод бюджетов всех уровней бюджетной системы РФ на  соответствующей территории.     </vt:lpstr>
      <vt:lpstr>   КРОССВОРД  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</dc:title>
  <dc:creator>Comp-3</dc:creator>
  <cp:lastModifiedBy>Пользователь</cp:lastModifiedBy>
  <cp:revision>59</cp:revision>
  <dcterms:created xsi:type="dcterms:W3CDTF">2020-11-18T07:14:08Z</dcterms:created>
  <dcterms:modified xsi:type="dcterms:W3CDTF">2020-11-18T14:28:55Z</dcterms:modified>
</cp:coreProperties>
</file>