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1798" r:id="rId8"/>
    <p:sldId id="1799" r:id="rId9"/>
    <p:sldId id="261" r:id="rId10"/>
    <p:sldId id="1800" r:id="rId11"/>
    <p:sldId id="262" r:id="rId12"/>
    <p:sldId id="263" r:id="rId13"/>
    <p:sldId id="269" r:id="rId14"/>
    <p:sldId id="267" r:id="rId15"/>
    <p:sldId id="264" r:id="rId16"/>
    <p:sldId id="265" r:id="rId17"/>
    <p:sldId id="266" r:id="rId18"/>
    <p:sldId id="27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2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E2A0A-9004-4954-8918-C4E3851FA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НМС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80941A-620A-4E6D-B50D-7C771F3F9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</a:rPr>
              <a:t>Организация и методы руководства самостоятельной работой студентов очной формы обучения в условиях дистанционного образования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</a:rPr>
              <a:t>(на примере дисциплин «Бухгалтерское дело» и «Учет на предприятиях малого бизнеса»)</a:t>
            </a: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7F49790-330A-4F0F-95DD-EBCC5739B775}"/>
              </a:ext>
            </a:extLst>
          </p:cNvPr>
          <p:cNvSpPr/>
          <p:nvPr/>
        </p:nvSpPr>
        <p:spPr>
          <a:xfrm>
            <a:off x="7616142" y="5532698"/>
            <a:ext cx="4085863" cy="1157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Мамонова Ирина Владимировна,</a:t>
            </a:r>
          </a:p>
          <a:p>
            <a:pPr algn="ctr"/>
            <a:r>
              <a:rPr lang="ru-RU" dirty="0"/>
              <a:t>к.э.н., доцент кафедры «Экономика и финансы» </a:t>
            </a:r>
          </a:p>
        </p:txBody>
      </p:sp>
      <p:pic>
        <p:nvPicPr>
          <p:cNvPr id="5" name="Рисунок 2" descr="C:\Users\1\Desktop\Логотип 100 новый\Логотип 100_краткий 1300.jpg">
            <a:extLst>
              <a:ext uri="{FF2B5EF4-FFF2-40B4-BE49-F238E27FC236}">
                <a16:creationId xmlns:a16="http://schemas.microsoft.com/office/drawing/2014/main" xmlns="" id="{22C7FB31-B240-4313-B63D-B47FEE42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3410482" cy="1517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28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44958B8-57B6-4B37-8A18-D54A32EC2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5A96D57-E702-4E72-86DA-6B6CE1A4D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8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E4A740-3A69-42A5-8AC0-3905D518F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283C010-53D7-404B-9300-DB1BAE1EAE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xmlns="" id="{DFC03671-D6D3-4BA9-AD3E-6ADE11D07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FD51935-8C23-4BCB-987B-F5AC9E3D9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xmlns="" id="{72D5A197-23EF-4751-9E72-FEB79910E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DD7E4D1-EC3E-4109-9647-9E6652A92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994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1236835-F8C3-4DA8-9553-BCB35F7C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Дисциплина «Бухгалтерское дело»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07F5C17-BD9E-4DD5-80E4-4FB0435F6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dirty="0">
                <a:solidFill>
                  <a:srgbClr val="FF0000"/>
                </a:solidFill>
              </a:rPr>
              <a:t>Цель</a:t>
            </a:r>
            <a:r>
              <a:rPr lang="ru-RU" sz="3400" dirty="0"/>
              <a:t> изучения дисциплины – синтезировать у студентов полученные ранее теоретические знания и практические навыки для использования их в профессиональной деятельности бухгалтера.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C577E7-DAB7-47F2-9972-C636E8795B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600" dirty="0"/>
              <a:t>дать систему знаний о содержании бухгалтерского дела и его взаимосвязи с другими экономическими науками;</a:t>
            </a:r>
          </a:p>
          <a:p>
            <a:r>
              <a:rPr lang="ru-RU" sz="2600" dirty="0"/>
              <a:t>изучить особенности бухгалтерского дела экономических субъектов различных организационно-правовых форм;</a:t>
            </a:r>
          </a:p>
          <a:p>
            <a:r>
              <a:rPr lang="ru-RU" sz="2600" dirty="0"/>
              <a:t>сформировать практические навыки по бухгалтерскому делу, используя имеющиеся знания студентов в области дисциплин, формирующих профессию бухгалтера.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8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F9FEB3F-3B91-4842-8B15-71B2D38A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Обоснование изменение содержания и структуры технологической карты в условиях дистанционного обучения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4049207-4884-4756-9FA3-60DF47B87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ru-RU" b="1" dirty="0">
                <a:solidFill>
                  <a:srgbClr val="FF0000"/>
                </a:solidFill>
              </a:rPr>
              <a:t>Необходимость контроля </a:t>
            </a:r>
            <a:r>
              <a:rPr lang="ru-RU" dirty="0"/>
              <a:t>степени усвоения того материала, который студенты в формате онлайн слушали на лекционном занятии.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/>
              <a:t>Введение новых дополнительных форм самостоятельной работы, </a:t>
            </a:r>
            <a:r>
              <a:rPr lang="ru-RU" b="1" dirty="0">
                <a:solidFill>
                  <a:srgbClr val="FF0000"/>
                </a:solidFill>
              </a:rPr>
              <a:t>усиливающих интерес </a:t>
            </a:r>
            <a:r>
              <a:rPr lang="ru-RU" dirty="0"/>
              <a:t>студента к изучаемой дисциплине.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/>
              <a:t>Полная или частичная замена ранее используемых форм самостоятельной работы, которые были эффективны в обычных условиях на </a:t>
            </a:r>
            <a:r>
              <a:rPr lang="ru-RU" b="1" dirty="0">
                <a:solidFill>
                  <a:srgbClr val="FF0000"/>
                </a:solidFill>
              </a:rPr>
              <a:t>более результативные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84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5E98D6-D948-4307-A3C3-EA63B702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45F9788-5DE8-4DEB-A6E2-B307D97BD4DC}"/>
              </a:ext>
            </a:extLst>
          </p:cNvPr>
          <p:cNvSpPr/>
          <p:nvPr/>
        </p:nvSpPr>
        <p:spPr>
          <a:xfrm>
            <a:off x="135923" y="2360140"/>
            <a:ext cx="2471353" cy="269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Технологическая карта – </a:t>
            </a:r>
            <a:r>
              <a:rPr lang="ru-RU" sz="2400" b="1" dirty="0" err="1">
                <a:solidFill>
                  <a:srgbClr val="FF0000"/>
                </a:solidFill>
              </a:rPr>
              <a:t>первоначаль-ный</a:t>
            </a:r>
            <a:r>
              <a:rPr lang="ru-RU" sz="2400" b="1" dirty="0">
                <a:solidFill>
                  <a:srgbClr val="FF0000"/>
                </a:solidFill>
              </a:rPr>
              <a:t> вариант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104980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34DCA8-BC57-40AE-94D7-754460957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3A23A1-FB7B-4C57-8240-0B6015C1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3CA6E1-DE85-4998-B1CA-2B617EDF6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62A3C-D7A8-4B2A-94B1-73192CBC5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8F1012-6DEE-4829-9F32-620A71109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0C3699F-665D-4DB5-90CA-E40B765F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8" y="675300"/>
            <a:ext cx="78708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- САМОСТОЯТЕЛЬНАЯ РАБОТА СТУДЕНТОВ ПО ДИСЦИПЛИНЕ «Бухгалтерское дело»</a:t>
            </a:r>
          </a:p>
          <a:p>
            <a:pPr marL="0" marR="0" lvl="0" indent="539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модифицированный вариант в условиях дистанционного обучения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7C161CF-1A75-45FF-8D76-A98B9FB03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6768362"/>
              </p:ext>
            </p:extLst>
          </p:nvPr>
        </p:nvGraphicFramePr>
        <p:xfrm>
          <a:off x="1133780" y="1818085"/>
          <a:ext cx="9905534" cy="37710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7491">
                  <a:extLst>
                    <a:ext uri="{9D8B030D-6E8A-4147-A177-3AD203B41FA5}">
                      <a16:colId xmlns:a16="http://schemas.microsoft.com/office/drawing/2014/main" xmlns="" val="1534014610"/>
                    </a:ext>
                  </a:extLst>
                </a:gridCol>
                <a:gridCol w="2659231">
                  <a:extLst>
                    <a:ext uri="{9D8B030D-6E8A-4147-A177-3AD203B41FA5}">
                      <a16:colId xmlns:a16="http://schemas.microsoft.com/office/drawing/2014/main" xmlns="" val="1524823904"/>
                    </a:ext>
                  </a:extLst>
                </a:gridCol>
                <a:gridCol w="827813">
                  <a:extLst>
                    <a:ext uri="{9D8B030D-6E8A-4147-A177-3AD203B41FA5}">
                      <a16:colId xmlns:a16="http://schemas.microsoft.com/office/drawing/2014/main" xmlns="" val="2625211086"/>
                    </a:ext>
                  </a:extLst>
                </a:gridCol>
                <a:gridCol w="716105">
                  <a:extLst>
                    <a:ext uri="{9D8B030D-6E8A-4147-A177-3AD203B41FA5}">
                      <a16:colId xmlns:a16="http://schemas.microsoft.com/office/drawing/2014/main" xmlns="" val="2139420811"/>
                    </a:ext>
                  </a:extLst>
                </a:gridCol>
                <a:gridCol w="1032120">
                  <a:extLst>
                    <a:ext uri="{9D8B030D-6E8A-4147-A177-3AD203B41FA5}">
                      <a16:colId xmlns:a16="http://schemas.microsoft.com/office/drawing/2014/main" xmlns="" val="2636961756"/>
                    </a:ext>
                  </a:extLst>
                </a:gridCol>
                <a:gridCol w="785187">
                  <a:extLst>
                    <a:ext uri="{9D8B030D-6E8A-4147-A177-3AD203B41FA5}">
                      <a16:colId xmlns:a16="http://schemas.microsoft.com/office/drawing/2014/main" xmlns="" val="1588673164"/>
                    </a:ext>
                  </a:extLst>
                </a:gridCol>
                <a:gridCol w="774899">
                  <a:extLst>
                    <a:ext uri="{9D8B030D-6E8A-4147-A177-3AD203B41FA5}">
                      <a16:colId xmlns:a16="http://schemas.microsoft.com/office/drawing/2014/main" xmlns="" val="339539826"/>
                    </a:ext>
                  </a:extLst>
                </a:gridCol>
                <a:gridCol w="958629">
                  <a:extLst>
                    <a:ext uri="{9D8B030D-6E8A-4147-A177-3AD203B41FA5}">
                      <a16:colId xmlns:a16="http://schemas.microsoft.com/office/drawing/2014/main" xmlns="" val="1109018481"/>
                    </a:ext>
                  </a:extLst>
                </a:gridCol>
                <a:gridCol w="968917">
                  <a:extLst>
                    <a:ext uri="{9D8B030D-6E8A-4147-A177-3AD203B41FA5}">
                      <a16:colId xmlns:a16="http://schemas.microsoft.com/office/drawing/2014/main" xmlns="" val="29187415"/>
                    </a:ext>
                  </a:extLst>
                </a:gridCol>
                <a:gridCol w="386862">
                  <a:extLst>
                    <a:ext uri="{9D8B030D-6E8A-4147-A177-3AD203B41FA5}">
                      <a16:colId xmlns:a16="http://schemas.microsoft.com/office/drawing/2014/main" xmlns="" val="1444178302"/>
                    </a:ext>
                  </a:extLst>
                </a:gridCol>
                <a:gridCol w="488280">
                  <a:extLst>
                    <a:ext uri="{9D8B030D-6E8A-4147-A177-3AD203B41FA5}">
                      <a16:colId xmlns:a16="http://schemas.microsoft.com/office/drawing/2014/main" xmlns="" val="1274066668"/>
                    </a:ext>
                  </a:extLst>
                </a:gridCol>
              </a:tblGrid>
              <a:tr h="2987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Виды самостоятельной работы студентов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Расчетно-аналитическая работа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Аудиторная контрольная работа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Проверка решения практических заданий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Тестирование и ДПИ (количество)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Контрольные мероприятия, максимальное значение в баллах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Эссе по видео-лекци-ям,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видео сообщение по темам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4259493"/>
                  </a:ext>
                </a:extLst>
              </a:tr>
              <a:tr h="29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правильность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выполнения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своевременность сдачи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0779057"/>
                  </a:ext>
                </a:extLst>
              </a:tr>
              <a:tr h="162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95755138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Выполнение аналитической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49266200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успеваемости: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53105687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Аудиторная контрольная работа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03771089"/>
                  </a:ext>
                </a:extLst>
              </a:tr>
              <a:tr h="32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 Проверка решения практических заданий в рабочей тетради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78361580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 Тестирование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693588281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Дисциплинарный поиск информации (ДПИ)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9709942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2.5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Эссе по видеолекциям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12924759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Видео сообщение по темам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17873837"/>
                  </a:ext>
                </a:extLst>
              </a:tr>
              <a:tr h="19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Участие в работе видео-клуба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898112091"/>
                  </a:ext>
                </a:extLst>
              </a:tr>
              <a:tr h="32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x-none" sz="1100">
                          <a:effectLst/>
                        </a:rPr>
                        <a:t>Участие </a:t>
                      </a:r>
                      <a:r>
                        <a:rPr lang="ru-RU" sz="1100">
                          <a:effectLst/>
                        </a:rPr>
                        <a:t>в </a:t>
                      </a:r>
                      <a:r>
                        <a:rPr lang="x-none" sz="1100">
                          <a:effectLst/>
                        </a:rPr>
                        <a:t>олимпиадах</a:t>
                      </a:r>
                      <a:r>
                        <a:rPr lang="ru-RU" sz="1100">
                          <a:effectLst/>
                        </a:rPr>
                        <a:t>,  НПК с</a:t>
                      </a:r>
                      <a:r>
                        <a:rPr lang="x-none" sz="1100">
                          <a:effectLst/>
                        </a:rPr>
                        <a:t> публикаци</a:t>
                      </a:r>
                      <a:r>
                        <a:rPr lang="ru-RU" sz="1100">
                          <a:effectLst/>
                        </a:rPr>
                        <a:t>ей </a:t>
                      </a:r>
                      <a:r>
                        <a:rPr lang="x-none" sz="1100">
                          <a:effectLst/>
                        </a:rPr>
                        <a:t>стат</a:t>
                      </a:r>
                      <a:r>
                        <a:rPr lang="ru-RU" sz="1100">
                          <a:effectLst/>
                        </a:rPr>
                        <a:t>ей</a:t>
                      </a:r>
                      <a:r>
                        <a:rPr lang="x-none" sz="1100">
                          <a:effectLst/>
                        </a:rPr>
                        <a:t>, тезис</a:t>
                      </a:r>
                      <a:r>
                        <a:rPr lang="ru-RU" sz="1100">
                          <a:effectLst/>
                        </a:rPr>
                        <a:t>ов</a:t>
                      </a:r>
                      <a:r>
                        <a:rPr lang="x-none" sz="1100">
                          <a:effectLst/>
                        </a:rPr>
                        <a:t>, и т.д.</a:t>
                      </a:r>
                      <a:r>
                        <a:rPr lang="ru-RU" sz="1100">
                          <a:effectLst/>
                        </a:rPr>
                        <a:t>(НИРС)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64267754"/>
                  </a:ext>
                </a:extLst>
              </a:tr>
              <a:tr h="32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57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36586548"/>
                  </a:ext>
                </a:extLst>
              </a:tr>
            </a:tbl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3020ACEA-F7FC-4163-998C-9AB998470A6A}"/>
              </a:ext>
            </a:extLst>
          </p:cNvPr>
          <p:cNvSpPr/>
          <p:nvPr/>
        </p:nvSpPr>
        <p:spPr>
          <a:xfrm>
            <a:off x="3348681" y="4151870"/>
            <a:ext cx="580768" cy="7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31F28921-1F54-497C-B6BF-F7312EBE518D}"/>
              </a:ext>
            </a:extLst>
          </p:cNvPr>
          <p:cNvSpPr/>
          <p:nvPr/>
        </p:nvSpPr>
        <p:spPr>
          <a:xfrm>
            <a:off x="3348681" y="4337222"/>
            <a:ext cx="469557" cy="7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436801C4-B2D2-465A-84C4-8D0BB1FA1163}"/>
              </a:ext>
            </a:extLst>
          </p:cNvPr>
          <p:cNvSpPr/>
          <p:nvPr/>
        </p:nvSpPr>
        <p:spPr>
          <a:xfrm>
            <a:off x="3348681" y="4707924"/>
            <a:ext cx="469557" cy="7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07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6A21FF0-9900-44D6-ACE4-8DFC05BA73BD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F897CB1-D4ED-487F-A2D4-4161860DE485}"/>
              </a:ext>
            </a:extLst>
          </p:cNvPr>
          <p:cNvSpPr/>
          <p:nvPr/>
        </p:nvSpPr>
        <p:spPr>
          <a:xfrm>
            <a:off x="3090441" y="6227180"/>
            <a:ext cx="5185458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Рисунок – Образец слайда, просмотр которого содержит элемент домашнего задания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2F689F7-9898-46B3-90E4-2923E96B8709}"/>
              </a:ext>
            </a:extLst>
          </p:cNvPr>
          <p:cNvSpPr/>
          <p:nvPr/>
        </p:nvSpPr>
        <p:spPr>
          <a:xfrm>
            <a:off x="345989" y="6227180"/>
            <a:ext cx="1668162" cy="544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ДПИ</a:t>
            </a:r>
          </a:p>
        </p:txBody>
      </p:sp>
    </p:spTree>
    <p:extLst>
      <p:ext uri="{BB962C8B-B14F-4D97-AF65-F5344CB8AC3E}">
        <p14:creationId xmlns:p14="http://schemas.microsoft.com/office/powerpoint/2010/main" xmlns="" val="31181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снимок экрана, монитор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281B0DD1-3DD9-4641-9E70-15BBD34B6049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FE4ACC6-FFDE-400C-A673-B9FBFB3BF925}"/>
              </a:ext>
            </a:extLst>
          </p:cNvPr>
          <p:cNvSpPr/>
          <p:nvPr/>
        </p:nvSpPr>
        <p:spPr>
          <a:xfrm>
            <a:off x="300942" y="4166885"/>
            <a:ext cx="2233914" cy="2013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Рисунок – Скриншот перечня видео-лекций на ИОП по дисциплине «Бухгалтерское дело»</a:t>
            </a:r>
          </a:p>
        </p:txBody>
      </p:sp>
    </p:spTree>
    <p:extLst>
      <p:ext uri="{BB962C8B-B14F-4D97-AF65-F5344CB8AC3E}">
        <p14:creationId xmlns:p14="http://schemas.microsoft.com/office/powerpoint/2010/main" xmlns="" val="242374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F195177-0C26-4B76-B878-1B24DF3E65C7}"/>
              </a:ext>
            </a:extLst>
          </p:cNvPr>
          <p:cNvSpPr/>
          <p:nvPr/>
        </p:nvSpPr>
        <p:spPr>
          <a:xfrm>
            <a:off x="740780" y="1039187"/>
            <a:ext cx="10174147" cy="563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 выполнила: студентка 4 курса,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«Бухгалтерский учет, анализ и аудит»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Шалемова Мария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«Принципы и модель профессионального поведения бухгалтера» (Видеолекция-6)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эссе, на основе видеолекции «Принципы и модель профессионального поведения бухгалтера»,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попробую сформулировать основные морально-психологические особенности поведения человека, выбравшего делом своей жизни работу бухгалтера.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Предложение взятки от профессионального бухгалтера для получения нужного результата в деятельности организации и должностного лица не должно исходить от него, а при сильном давлении на него с целью выполнения такого предложения, следует использовать рекомендации и положения Кодекса по разрешению этических конфликтов.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поведения профессионального бухгалтера при выполнении им профессиональных обязанностей должна основываться на следующих принципах: честность; объективность; профессиональная компетентность и должная тщательность; конфиденциальность; профессиональность поведения.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мой взгляд, принципы,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изложенные в Кодексе, абсолютно правильны, но являются необходимыми для любой профессии, а не только для бухгалтерской, скорее они являются общепрофессиональными, общесоциальными и общечеловеческими.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25B158A-DD4F-4786-96C6-06809734B76B}"/>
              </a:ext>
            </a:extLst>
          </p:cNvPr>
          <p:cNvSpPr/>
          <p:nvPr/>
        </p:nvSpPr>
        <p:spPr>
          <a:xfrm>
            <a:off x="976131" y="761394"/>
            <a:ext cx="6640011" cy="789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написанного студенткой эссе (выдержка) по просмотренной видеолекции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4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EB4B82D-A989-40D8-A457-F1D9C0345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E99EC7-4ECA-46FD-A4EE-C28A8AC67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" name="Рисунок 2" descr="Изображение выглядит как экран, передний, мужчина,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F297980C-7257-426E-BFF4-C2AB31F65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41" y="1149305"/>
            <a:ext cx="2596206" cy="4615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034349-EB95-4DEC-941A-A5BEB23CC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xmlns="" id="{4ED14EF1-39B3-426A-842A-CEA137A65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0BA46E3-54EA-491A-BDC2-C9A945118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xmlns="" id="{BC6C1592-02CC-4EA4-9A0E-7BE7C1ED8B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67E44A5-FAF8-4D81-90C9-CFD68F1A1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C1F02D9-98E9-43C0-91D6-13BA8C40CD3B}"/>
              </a:ext>
            </a:extLst>
          </p:cNvPr>
          <p:cNvSpPr/>
          <p:nvPr/>
        </p:nvSpPr>
        <p:spPr>
          <a:xfrm>
            <a:off x="8291384" y="2533135"/>
            <a:ext cx="2956972" cy="895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Видео сообщение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114722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445E4D-E9DE-456A-B9C4-74C9781D1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dirty="0"/>
              <a:t>СПАСИБО ЗА ВНИМАНИЕ 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CA524A-D669-4022-A76B-3C4FEF69E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23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AD71B-BBAD-4C6B-A0DE-AD288CFC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Основное назначение системы </a:t>
            </a:r>
            <a:r>
              <a:rPr lang="ru-RU" sz="3600" b="1" dirty="0" err="1">
                <a:solidFill>
                  <a:srgbClr val="FF0000"/>
                </a:solidFill>
              </a:rPr>
              <a:t>образова-ния</a:t>
            </a:r>
            <a:r>
              <a:rPr lang="ru-RU" sz="3600" b="1" dirty="0">
                <a:solidFill>
                  <a:srgbClr val="FF0000"/>
                </a:solidFill>
              </a:rPr>
              <a:t> в сфере высшей школы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699362-F962-4847-96D0-6D65732B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3" y="469900"/>
            <a:ext cx="6576403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Реализация общественно-социального и государственного заказа по формированию и выпуску специалистов, способных: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эффективно выполнять возложенные на них задачи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творчески подходить к их выполнению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/>
              <a:t>максимально использовать функционал современных технологий 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BD2F5CD9-B18E-467D-8F45-9BFA01DDD93D}"/>
              </a:ext>
            </a:extLst>
          </p:cNvPr>
          <p:cNvSpPr/>
          <p:nvPr/>
        </p:nvSpPr>
        <p:spPr>
          <a:xfrm>
            <a:off x="4004660" y="2164466"/>
            <a:ext cx="649636" cy="192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83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3E0C25-DBA2-4E61-9998-D4D4DFA7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</a:t>
            </a:r>
            <a:r>
              <a:rPr lang="ru-RU" dirty="0"/>
              <a:t> самостоятельной работы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6C35EE-74B3-491A-B9E1-170610646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формирование целевого уровня компетенций по изучаемой дисциплине;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развитие уровня профессиональной компетентности в выбранном профиле обучения;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получение навыков реализации поставленных задач в условиях будущей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78668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50197-0F14-49C4-9D0F-411BF2EB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СРС (самостоятельная работа студентов)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E6754-815B-4E01-81DE-E459A821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000" b="1" i="1" dirty="0">
                <a:solidFill>
                  <a:srgbClr val="FF0000"/>
                </a:solidFill>
              </a:rPr>
              <a:t>ЭФФЕКТИВНАЯ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b="1" i="1" dirty="0">
                <a:solidFill>
                  <a:srgbClr val="FF0000"/>
                </a:solidFill>
              </a:rPr>
              <a:t>ИНТЕРЕСНАЯ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b="1" i="1" dirty="0">
                <a:solidFill>
                  <a:srgbClr val="FF0000"/>
                </a:solidFill>
              </a:rPr>
              <a:t>КОНТРОЛИРУЕМАЯ</a:t>
            </a:r>
          </a:p>
        </p:txBody>
      </p:sp>
    </p:spTree>
    <p:extLst>
      <p:ext uri="{BB962C8B-B14F-4D97-AF65-F5344CB8AC3E}">
        <p14:creationId xmlns:p14="http://schemas.microsoft.com/office/powerpoint/2010/main" xmlns="" val="147686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B2B20-CC5E-4525-BC37-7477DDB0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самостоятельной работы студентов </a:t>
            </a:r>
            <a:r>
              <a:rPr lang="ru-RU" dirty="0">
                <a:solidFill>
                  <a:srgbClr val="FF0000"/>
                </a:solidFill>
              </a:rPr>
              <a:t>по формам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E2821-DCAF-4F10-AE72-446EB444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фронтальная</a:t>
            </a:r>
            <a:r>
              <a:rPr lang="ru-RU" dirty="0"/>
              <a:t>, когда все студенты выполняют одно и тоже задание;</a:t>
            </a:r>
          </a:p>
          <a:p>
            <a:r>
              <a:rPr lang="ru-RU" b="1" dirty="0">
                <a:solidFill>
                  <a:srgbClr val="FF0000"/>
                </a:solidFill>
              </a:rPr>
              <a:t>групповая</a:t>
            </a:r>
            <a:r>
              <a:rPr lang="ru-RU" dirty="0"/>
              <a:t>, когда студенты разбиваются на небольшие группы, не более 4-5 человек, при этом выполняться могут как одни и те же задания, так и разные;</a:t>
            </a:r>
          </a:p>
          <a:p>
            <a:r>
              <a:rPr lang="ru-RU" b="1" dirty="0">
                <a:solidFill>
                  <a:srgbClr val="FF0000"/>
                </a:solidFill>
              </a:rPr>
              <a:t>парная</a:t>
            </a:r>
            <a:r>
              <a:rPr lang="ru-RU" dirty="0"/>
              <a:t>, при которой пары формируются студентами самостоятельно или по указанию преподавателя, а задания выполняются по такому же принципу, как и при групповой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xmlns="" val="25781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899E82-47FB-434D-92A3-7096ED1A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самостоятельной работы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по видам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2842F6-80EF-4869-BFD0-692089D4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2556932"/>
            <a:ext cx="10155817" cy="37165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/>
              <a:t>- </a:t>
            </a:r>
            <a:r>
              <a:rPr lang="ru-RU" sz="5600" dirty="0">
                <a:solidFill>
                  <a:srgbClr val="FF0000"/>
                </a:solidFill>
              </a:rPr>
              <a:t>работа с учебником, </a:t>
            </a:r>
            <a:r>
              <a:rPr lang="ru-RU" sz="5600" dirty="0"/>
              <a:t>который рекомендуется преподавателем с четким указанием в нем разделов и страниц, где следует найти информацию;</a:t>
            </a:r>
          </a:p>
          <a:p>
            <a:pPr marL="0" indent="0">
              <a:buNone/>
            </a:pPr>
            <a:r>
              <a:rPr lang="ru-RU" sz="5600" dirty="0"/>
              <a:t>- </a:t>
            </a:r>
            <a:r>
              <a:rPr lang="ru-RU" sz="5600" dirty="0">
                <a:solidFill>
                  <a:srgbClr val="FF0000"/>
                </a:solidFill>
              </a:rPr>
              <a:t>работа с литературой </a:t>
            </a:r>
            <a:r>
              <a:rPr lang="ru-RU" sz="5600" dirty="0"/>
              <a:t>по тематике задания, основанная на самостоятельном поиске нужной информации;</a:t>
            </a:r>
          </a:p>
          <a:p>
            <a:pPr marL="0" indent="0">
              <a:buNone/>
            </a:pPr>
            <a:r>
              <a:rPr lang="ru-RU" sz="5600" dirty="0"/>
              <a:t>- </a:t>
            </a:r>
            <a:r>
              <a:rPr lang="ru-RU" sz="5600" dirty="0">
                <a:solidFill>
                  <a:srgbClr val="FF0000"/>
                </a:solidFill>
              </a:rPr>
              <a:t>работа с информационно-справочными системами </a:t>
            </a:r>
            <a:r>
              <a:rPr lang="ru-RU" sz="5600" dirty="0"/>
              <a:t>«Консультант Плюс», «Гарант» с диверсификацией степени самостоятельности поиска информации;</a:t>
            </a:r>
          </a:p>
          <a:p>
            <a:pPr marL="0" indent="0">
              <a:buNone/>
            </a:pPr>
            <a:r>
              <a:rPr lang="ru-RU" sz="5600" dirty="0"/>
              <a:t>- решение </a:t>
            </a:r>
            <a:r>
              <a:rPr lang="ru-RU" sz="5600" dirty="0">
                <a:solidFill>
                  <a:srgbClr val="FF0000"/>
                </a:solidFill>
              </a:rPr>
              <a:t>задач, бизнес-кейсов</a:t>
            </a:r>
            <a:r>
              <a:rPr lang="ru-RU" sz="5600" dirty="0"/>
              <a:t>;</a:t>
            </a:r>
          </a:p>
          <a:p>
            <a:pPr marL="0" indent="0">
              <a:buNone/>
            </a:pPr>
            <a:r>
              <a:rPr lang="ru-RU" sz="5600" dirty="0"/>
              <a:t>- выполнение </a:t>
            </a:r>
            <a:r>
              <a:rPr lang="ru-RU" sz="5600" dirty="0">
                <a:solidFill>
                  <a:srgbClr val="FF0000"/>
                </a:solidFill>
              </a:rPr>
              <a:t>творческих аналитических заданий</a:t>
            </a:r>
            <a:r>
              <a:rPr lang="ru-RU" sz="5600" dirty="0"/>
              <a:t>;</a:t>
            </a:r>
          </a:p>
          <a:p>
            <a:pPr marL="0" indent="0">
              <a:buNone/>
            </a:pPr>
            <a:r>
              <a:rPr lang="ru-RU" sz="5600" dirty="0"/>
              <a:t>- написание </a:t>
            </a:r>
            <a:r>
              <a:rPr lang="ru-RU" sz="5600" dirty="0">
                <a:solidFill>
                  <a:srgbClr val="FF0000"/>
                </a:solidFill>
              </a:rPr>
              <a:t>эссе</a:t>
            </a:r>
            <a:r>
              <a:rPr lang="ru-RU" sz="5600" dirty="0"/>
              <a:t> как на заданную тему, так и на тему, сформулированную самим студентом в рамках определенной тематики дисциплины;</a:t>
            </a:r>
          </a:p>
          <a:p>
            <a:pPr marL="0" indent="0">
              <a:buNone/>
            </a:pPr>
            <a:r>
              <a:rPr lang="ru-RU" sz="5600" dirty="0"/>
              <a:t>- выполнение творческого </a:t>
            </a:r>
            <a:r>
              <a:rPr lang="ru-RU" sz="5600" dirty="0">
                <a:solidFill>
                  <a:srgbClr val="FF0000"/>
                </a:solidFill>
              </a:rPr>
              <a:t>проекта</a:t>
            </a:r>
            <a:r>
              <a:rPr lang="ru-RU" sz="5600" dirty="0"/>
              <a:t>;</a:t>
            </a:r>
          </a:p>
          <a:p>
            <a:pPr marL="0" indent="0">
              <a:buNone/>
            </a:pPr>
            <a:r>
              <a:rPr lang="ru-RU" sz="5600" dirty="0"/>
              <a:t> - создание авторского </a:t>
            </a:r>
            <a:r>
              <a:rPr lang="ru-RU" sz="5600" dirty="0">
                <a:solidFill>
                  <a:srgbClr val="FF0000"/>
                </a:solidFill>
              </a:rPr>
              <a:t>резюме</a:t>
            </a:r>
            <a:r>
              <a:rPr lang="ru-RU" sz="5600" dirty="0"/>
              <a:t>; </a:t>
            </a:r>
          </a:p>
          <a:p>
            <a:pPr marL="0" indent="0">
              <a:buNone/>
            </a:pPr>
            <a:r>
              <a:rPr lang="ru-RU" sz="5600" dirty="0"/>
              <a:t>-   формирование </a:t>
            </a:r>
            <a:r>
              <a:rPr lang="ru-RU" sz="5600" dirty="0">
                <a:solidFill>
                  <a:srgbClr val="FF0000"/>
                </a:solidFill>
              </a:rPr>
              <a:t>интервью-диалога</a:t>
            </a:r>
            <a:r>
              <a:rPr lang="ru-RU" sz="5600" dirty="0"/>
              <a:t> на заданную тему;</a:t>
            </a:r>
          </a:p>
          <a:p>
            <a:pPr marL="0" indent="0">
              <a:buNone/>
            </a:pPr>
            <a:r>
              <a:rPr lang="ru-RU" sz="5600" dirty="0"/>
              <a:t>- разработка и подготовка </a:t>
            </a:r>
            <a:r>
              <a:rPr lang="ru-RU" sz="5600" dirty="0">
                <a:solidFill>
                  <a:srgbClr val="FF0000"/>
                </a:solidFill>
              </a:rPr>
              <a:t>деловых игр </a:t>
            </a:r>
            <a:r>
              <a:rPr lang="ru-RU" sz="5600" dirty="0"/>
              <a:t>с последующим их проведением на занятии;</a:t>
            </a:r>
          </a:p>
          <a:p>
            <a:pPr marL="0" indent="0">
              <a:buNone/>
            </a:pPr>
            <a:r>
              <a:rPr lang="ru-RU" sz="5600" dirty="0"/>
              <a:t>- написание </a:t>
            </a:r>
            <a:r>
              <a:rPr lang="ru-RU" sz="5600" dirty="0">
                <a:solidFill>
                  <a:srgbClr val="FF0000"/>
                </a:solidFill>
              </a:rPr>
              <a:t>научных статей</a:t>
            </a:r>
            <a:r>
              <a:rPr lang="ru-RU" sz="5600" dirty="0"/>
              <a:t>, их публикация и участие в научных конференциях, конкурсах, олимпиадах.</a:t>
            </a:r>
          </a:p>
          <a:p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23ECBABC-2373-4665-84E5-537EE48A1F37}"/>
              </a:ext>
            </a:extLst>
          </p:cNvPr>
          <p:cNvSpPr/>
          <p:nvPr/>
        </p:nvSpPr>
        <p:spPr>
          <a:xfrm>
            <a:off x="9848335" y="3546389"/>
            <a:ext cx="1048263" cy="13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6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>
            <a:extLst>
              <a:ext uri="{FF2B5EF4-FFF2-40B4-BE49-F238E27FC236}">
                <a16:creationId xmlns:a16="http://schemas.microsoft.com/office/drawing/2014/main" xmlns="" id="{1C21BD2E-2E2D-4D43-A2FD-44C9454B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Овал 4">
            <a:extLst>
              <a:ext uri="{FF2B5EF4-FFF2-40B4-BE49-F238E27FC236}">
                <a16:creationId xmlns:a16="http://schemas.microsoft.com/office/drawing/2014/main" xmlns="" id="{BE1C600C-2390-43A9-9FE2-61CD62DF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3716339"/>
            <a:ext cx="7596187" cy="2016125"/>
          </a:xfrm>
          <a:prstGeom prst="ellips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3">
            <a:extLst>
              <a:ext uri="{FF2B5EF4-FFF2-40B4-BE49-F238E27FC236}">
                <a16:creationId xmlns:a16="http://schemas.microsoft.com/office/drawing/2014/main" xmlns="" id="{2606EC47-4CF7-4CC4-B104-C7296E5E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Овал 4">
            <a:extLst>
              <a:ext uri="{FF2B5EF4-FFF2-40B4-BE49-F238E27FC236}">
                <a16:creationId xmlns:a16="http://schemas.microsoft.com/office/drawing/2014/main" xmlns="" id="{BBB91614-933F-49FC-90A3-7A846C33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068639"/>
            <a:ext cx="6121400" cy="936625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0B08F-7124-4833-9DE4-BD006365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84" y="9804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Функциональные характеристики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умения самостоятельно работать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2DB4EB-BE40-4280-94DD-9E25C8CD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находить нужную информацию;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анализировать её;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усваивать;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самостоятельно контролировать степень усвоения материала;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применять в процессе обучения и в научной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случае необходимости наглядно презентовать информацию и донести до аудитории.</a:t>
            </a:r>
          </a:p>
          <a:p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3B3CB89B-7181-46D8-B14D-780B44DC977B}"/>
              </a:ext>
            </a:extLst>
          </p:cNvPr>
          <p:cNvSpPr/>
          <p:nvPr/>
        </p:nvSpPr>
        <p:spPr>
          <a:xfrm>
            <a:off x="8933935" y="5461686"/>
            <a:ext cx="1272746" cy="160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0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CC2CBF62196A408D95C6594527573F" ma:contentTypeVersion="1" ma:contentTypeDescription="Создание документа." ma:contentTypeScope="" ma:versionID="e3ff0c2b0cafdab3ff19a2e71948d409">
  <xsd:schema xmlns:xsd="http://www.w3.org/2001/XMLSchema" xmlns:xs="http://www.w3.org/2001/XMLSchema" xmlns:p="http://schemas.microsoft.com/office/2006/metadata/properties" xmlns:ns2="0389ccf2-6b14-4479-be4c-ea00895a16e2" targetNamespace="http://schemas.microsoft.com/office/2006/metadata/properties" ma:root="true" ma:fieldsID="619173eaf6202d2f87de199724fee06c" ns2:_="">
    <xsd:import namespace="0389ccf2-6b14-4479-be4c-ea00895a16e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9ccf2-6b14-4479-be4c-ea00895a16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4EF60-417F-448D-A94D-0983BD5F3A59}"/>
</file>

<file path=customXml/itemProps2.xml><?xml version="1.0" encoding="utf-8"?>
<ds:datastoreItem xmlns:ds="http://schemas.openxmlformats.org/officeDocument/2006/customXml" ds:itemID="{9DC22482-CCD9-46F5-9B21-6E74D1DE85A1}"/>
</file>

<file path=customXml/itemProps3.xml><?xml version="1.0" encoding="utf-8"?>
<ds:datastoreItem xmlns:ds="http://schemas.openxmlformats.org/officeDocument/2006/customXml" ds:itemID="{26881420-5E37-4B32-B3FA-7790B969CA5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895</Words>
  <Application>Microsoft Office PowerPoint</Application>
  <PresentationFormat>Произвольный</PresentationFormat>
  <Paragraphs>220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НМС</vt:lpstr>
      <vt:lpstr>Основное назначение системы образова-ния в сфере высшей школы</vt:lpstr>
      <vt:lpstr>Цель самостоятельной работы студентов</vt:lpstr>
      <vt:lpstr>Требования к СРС (самостоятельная работа студентов)</vt:lpstr>
      <vt:lpstr>Классификация самостоятельной работы студентов по формам:</vt:lpstr>
      <vt:lpstr>Классификация самостоятельной работы  по видам</vt:lpstr>
      <vt:lpstr>Слайд 7</vt:lpstr>
      <vt:lpstr>Слайд 8</vt:lpstr>
      <vt:lpstr>Функциональные характеристики умения самостоятельно работать</vt:lpstr>
      <vt:lpstr>Слайд 10</vt:lpstr>
      <vt:lpstr>Дисциплина «Бухгалтерское дело»</vt:lpstr>
      <vt:lpstr>Обоснование изменение содержания и структуры технологической карты в условиях дистанционного обучения 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НМС</dc:title>
  <dc:creator>Ирина Мамонова</dc:creator>
  <cp:lastModifiedBy>Рита</cp:lastModifiedBy>
  <cp:revision>3</cp:revision>
  <dcterms:created xsi:type="dcterms:W3CDTF">2020-09-29T04:45:08Z</dcterms:created>
  <dcterms:modified xsi:type="dcterms:W3CDTF">2020-09-29T18:53:06Z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0x010100ADCC2CBF62196A408D95C6594527573F</vt:lpwstr>
  </property>
</Properties>
</file>