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307" r:id="rId4"/>
    <p:sldId id="258" r:id="rId5"/>
    <p:sldId id="308" r:id="rId6"/>
    <p:sldId id="309" r:id="rId7"/>
    <p:sldId id="311" r:id="rId8"/>
    <p:sldId id="310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29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AB62A5-6D78-4398-8AD0-D9D8FFA6E3E4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1F508A-49CD-41EC-AE0F-9973CD1A9B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consol-1c.ru/owa/redir.aspx?C=31f407175d5d4bc68001f7fe889ff498&amp;URL=http://kpk.1c.ru/buh" TargetMode="External"/><Relationship Id="rId2" Type="http://schemas.openxmlformats.org/officeDocument/2006/relationships/hyperlink" Target="https://mail.consol-1c.ru/owa/redir.aspx?C=31f407175d5d4bc68001f7fe889ff498&amp;URL=http://1c.ru/to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il.consol-1c.ru/owa/redir.aspx?C=31f407175d5d4bc68001f7fe889ff498&amp;URL=http://kpk.1c.ru/account/login/" TargetMode="External"/><Relationship Id="rId4" Type="http://schemas.openxmlformats.org/officeDocument/2006/relationships/hyperlink" Target="https://mail.consol-1c.ru/owa/?ae=Item&amp;t=IPM.Note&amp;id=RgAAAABzep0GV5y9S6jrIrf6c28QBwDcWcsOcZLnQ5H6hknlpRT5AAAAAAAZAAABEw5jR03DQakpZosT0uIQAAAABeUoAAAJ#x_pril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consol-1c.ru/owa/redir.aspx?C=31f407175d5d4bc68001f7fe889ff498&amp;URL=https://edu.1cfresh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7851648" cy="21168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«Опыт </a:t>
            </a:r>
            <a:r>
              <a:rPr lang="ru-RU" sz="2000" dirty="0" smtClean="0">
                <a:solidFill>
                  <a:schemeClr val="bg1"/>
                </a:solidFill>
              </a:rPr>
              <a:t>организации самостоятельной работой студентов с использованием возможностей облака «1С:Предприятие 8 через Интернет» для учебных заведений»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cap="all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Доцент, </a:t>
            </a:r>
            <a:r>
              <a:rPr lang="ru-RU" dirty="0" err="1" smtClean="0">
                <a:solidFill>
                  <a:schemeClr val="bg1"/>
                </a:solidFill>
              </a:rPr>
              <a:t>к.э.н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Маничкина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Маргарита Владимировна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10" name="Picture 2" descr="https://encrypted-tbn0.gstatic.com/images?q=tbn:ANd9GcSvGcPk7b_c1IS84ZE70lwFDMa-shCGgtljHid4UMAfQzmvWQW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3995936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Самостоятельная работа была организована по следующим тематическим разделам: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ru-RU" dirty="0" smtClean="0"/>
              <a:t>1.Бухгалтерский учет и механизм его реализации в программе.</a:t>
            </a:r>
          </a:p>
          <a:p>
            <a:r>
              <a:rPr lang="ru-RU" dirty="0" smtClean="0"/>
              <a:t>2.Учет отдельных хозяйственных операций в программе «1С: Бухгалтерия».</a:t>
            </a:r>
          </a:p>
          <a:p>
            <a:r>
              <a:rPr lang="ru-RU" dirty="0" smtClean="0"/>
              <a:t>3. Налоговый учет и сервис пользователя.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dirty="0" smtClean="0"/>
              <a:t>Проблемы использования облачного продукта 1С:Бухгалтерия в учебном процессе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Время на организацию и контроль за работой в облачном сервисе резко увеличивается</a:t>
            </a:r>
          </a:p>
          <a:p>
            <a:r>
              <a:rPr lang="ru-RU" dirty="0" smtClean="0"/>
              <a:t>Оплачиваемые часы только те, которые отводятся на проверку контрольной работы (0,3 часа на человека)</a:t>
            </a:r>
          </a:p>
          <a:p>
            <a:r>
              <a:rPr lang="ru-RU" dirty="0" smtClean="0"/>
              <a:t>Вычленение отдельных задач снижает эффективность работы системы в целом</a:t>
            </a:r>
          </a:p>
          <a:p>
            <a:r>
              <a:rPr lang="ru-RU" dirty="0" smtClean="0"/>
              <a:t>Новая терминология, не свойственная бухгалтерскому учету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облачный сервис позволяет студентам и преподавателям работать с программами «1С:Предприятие» с любого компьютера, подключенного к Интернет, в любое удобное время, расширяя возможности учебного процесса по подготовке студентов экономических направлений. Запуская через браузер, в локальной сети или на персональном компьютере, программа в любом случае выглядит и работает одинаково;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работать с современными программными продуктами повышает шансы выпускника найти достойную работу по специальности;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решение задач максимально приближенных к действительности и решение  этих  задач теми же средствами, которыми пользуются действующие специалисты, повышает интерес студентов к дисциплине и качественно меняет  учебный процесс.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Обучение студентов с применением облачных информационных технологий способствует совершенствованию практических умений и навыков, позволяет по-новому, по сравнению с традиционным обучением, организовать образовательный процесс.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6093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Предложить методику встраивания облачного сервиса «1С: Предприятие» в образовательный процесс подготовки бакалавров по направлению 38.03.01 Экономика, профиль: Учет, анализ и аудит для  дисциплины «Лабораторный практикум по бухгалтерскому  учету».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ПОДГОТОВИТЕЛЬНЫЕ МЕРОПРИЯТИЯ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Запись и обучение на курсе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Акция для преподавателей вузов и колледжей по встраиванию курсов и учебных материалов «1С:Бухгалтерия - Легкий старт»</a:t>
            </a:r>
          </a:p>
          <a:p>
            <a:r>
              <a:rPr lang="ru-RU" b="1" dirty="0" smtClean="0"/>
              <a:t>Срок действия:</a:t>
            </a:r>
            <a:r>
              <a:rPr lang="ru-RU" dirty="0" smtClean="0"/>
              <a:t> с 01 апреля 2019 по 30 сентября 2019 года. 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было сделано: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Зарегистрироваться, заполнив </a:t>
            </a:r>
            <a:r>
              <a:rPr lang="ru-RU" u="sng" dirty="0" smtClean="0">
                <a:hlinkClick r:id="rId2"/>
              </a:rPr>
              <a:t>форму</a:t>
            </a:r>
            <a:r>
              <a:rPr lang="ru-RU" dirty="0" smtClean="0"/>
              <a:t> по адресу: </a:t>
            </a:r>
            <a:r>
              <a:rPr lang="ru-RU" u="sng" dirty="0" smtClean="0">
                <a:hlinkClick r:id="rId3"/>
              </a:rPr>
              <a:t>http://kpk.1c.ru/buh</a:t>
            </a:r>
            <a:endParaRPr lang="ru-RU" dirty="0" smtClean="0"/>
          </a:p>
          <a:p>
            <a:r>
              <a:rPr lang="ru-RU" dirty="0" smtClean="0"/>
              <a:t>Предоставить электронную копию (скан) официального письма образовательной организации о направлении преподавателя (-ей) на обучение (образец и форму заполнения письма-заявки </a:t>
            </a:r>
            <a:br>
              <a:rPr lang="ru-RU" dirty="0" smtClean="0"/>
            </a:br>
            <a:r>
              <a:rPr lang="ru-RU" dirty="0" smtClean="0"/>
              <a:t>см. в </a:t>
            </a:r>
            <a:r>
              <a:rPr lang="ru-RU" u="sng" dirty="0" smtClean="0">
                <a:hlinkClick r:id="rId4"/>
              </a:rPr>
              <a:t>Приложении 1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Предоставить утвержденные рабочие программы и/или учебный план со встроенными сертифицированными курсами "1С" (в личном кабинете </a:t>
            </a:r>
            <a:r>
              <a:rPr lang="ru-RU" u="sng" dirty="0" smtClean="0">
                <a:hlinkClick r:id="rId5"/>
              </a:rPr>
              <a:t>http://kpk.1c. </a:t>
            </a:r>
            <a:r>
              <a:rPr lang="ru-RU" u="sng" dirty="0" err="1" smtClean="0">
                <a:hlinkClick r:id="rId5"/>
              </a:rPr>
              <a:t>ru</a:t>
            </a:r>
            <a:r>
              <a:rPr lang="ru-RU" u="sng" dirty="0" smtClean="0">
                <a:hlinkClick r:id="rId5"/>
              </a:rPr>
              <a:t>/</a:t>
            </a:r>
            <a:r>
              <a:rPr lang="ru-RU" u="sng" dirty="0" err="1" smtClean="0">
                <a:hlinkClick r:id="rId5"/>
              </a:rPr>
              <a:t>account</a:t>
            </a:r>
            <a:r>
              <a:rPr lang="ru-RU" u="sng" dirty="0" smtClean="0">
                <a:hlinkClick r:id="rId5"/>
              </a:rPr>
              <a:t>/</a:t>
            </a:r>
            <a:r>
              <a:rPr lang="ru-RU" u="sng" dirty="0" err="1" smtClean="0">
                <a:hlinkClick r:id="rId5"/>
              </a:rPr>
              <a:t>login</a:t>
            </a:r>
            <a:r>
              <a:rPr lang="ru-RU" u="sng" dirty="0" smtClean="0">
                <a:hlinkClick r:id="rId5"/>
              </a:rPr>
              <a:t>/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было пройдено: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Этапы акции:</a:t>
            </a:r>
            <a:endParaRPr lang="ru-RU" dirty="0" smtClean="0"/>
          </a:p>
          <a:p>
            <a:r>
              <a:rPr lang="ru-RU" dirty="0" smtClean="0"/>
              <a:t>Базовое освоение программы (апрель-май2019 г.)</a:t>
            </a:r>
          </a:p>
          <a:p>
            <a:pPr lvl="1"/>
            <a:r>
              <a:rPr lang="ru-RU" dirty="0" smtClean="0"/>
              <a:t>Курс "Ведение бухгалтерского учета в "1С:Предприятие 8"</a:t>
            </a:r>
          </a:p>
          <a:p>
            <a:pPr lvl="1"/>
            <a:r>
              <a:rPr lang="ru-RU" dirty="0" smtClean="0"/>
              <a:t>Тестирование 1С:Профессионал "1С:Бухгалтерия".</a:t>
            </a:r>
          </a:p>
          <a:p>
            <a:r>
              <a:rPr lang="ru-RU" dirty="0" smtClean="0"/>
              <a:t>Рекомендуемый курс для встраивания (июнь2019 г.)</a:t>
            </a:r>
          </a:p>
          <a:p>
            <a:pPr lvl="1"/>
            <a:r>
              <a:rPr lang="ru-RU" dirty="0" smtClean="0"/>
              <a:t>Авторский курс Д. В. Чистова "Информационная система бухгалтерского учета", </a:t>
            </a:r>
            <a:br>
              <a:rPr lang="ru-RU" dirty="0" smtClean="0"/>
            </a:br>
            <a:r>
              <a:rPr lang="ru-RU" dirty="0" smtClean="0"/>
              <a:t>нацеленный на изучение основ бухгалтерского учета с использованием программы "1С:Бухгалтерия".</a:t>
            </a:r>
          </a:p>
          <a:p>
            <a:r>
              <a:rPr lang="ru-RU" dirty="0" smtClean="0"/>
              <a:t>Методические тренинги:</a:t>
            </a:r>
          </a:p>
          <a:p>
            <a:pPr lvl="1"/>
            <a:r>
              <a:rPr lang="ru-RU" dirty="0" smtClean="0"/>
              <a:t>Апрель2019 г.</a:t>
            </a:r>
          </a:p>
          <a:p>
            <a:pPr lvl="2"/>
            <a:r>
              <a:rPr lang="ru-RU" dirty="0" smtClean="0"/>
              <a:t>Установочная лекция по преподаванию авторского курса "Информационная система бухгалтерского учета". (Дмитрий Владимирович Чистов, Финансовый университет).</a:t>
            </a:r>
          </a:p>
          <a:p>
            <a:pPr lvl="1"/>
            <a:r>
              <a:rPr lang="ru-RU" dirty="0" smtClean="0"/>
              <a:t>Июнь2019 г.</a:t>
            </a:r>
          </a:p>
          <a:p>
            <a:pPr lvl="2"/>
            <a:r>
              <a:rPr lang="ru-RU" dirty="0" smtClean="0"/>
              <a:t> Облака для учебного процесса и новые возможности сервиса "1С:Предприятие 8 через Интернет для учебных заведений" - </a:t>
            </a:r>
            <a:r>
              <a:rPr lang="ru-RU" u="sng" dirty="0" smtClean="0">
                <a:hlinkClick r:id="rId2"/>
              </a:rPr>
              <a:t>https://edu.1cfresh.com</a:t>
            </a:r>
            <a:r>
              <a:rPr lang="ru-RU" dirty="0" smtClean="0"/>
              <a:t> (Константин Геннадьевич </a:t>
            </a:r>
            <a:r>
              <a:rPr lang="ru-RU" dirty="0" err="1" smtClean="0"/>
              <a:t>Чапленко</a:t>
            </a:r>
            <a:r>
              <a:rPr lang="ru-RU" dirty="0" smtClean="0"/>
              <a:t>, фирма "1С").</a:t>
            </a:r>
          </a:p>
          <a:p>
            <a:r>
              <a:rPr lang="ru-RU" dirty="0" smtClean="0"/>
              <a:t>Преподаватель по итогам курсов и тренингов</a:t>
            </a:r>
            <a:r>
              <a:rPr lang="ru-RU" b="1" dirty="0" smtClean="0"/>
              <a:t> получает удостоверение о повышении </a:t>
            </a:r>
            <a:r>
              <a:rPr lang="ru-RU" b="1" dirty="0" err="1" smtClean="0"/>
              <a:t>квалификац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итоге был получен доступ к облачному сервису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Сертификат «Информационная система бухгалтерского учета» 30 ч – ЧОУ ДПО «1С-Образование» август 2019 г.) по программе «Ведение бухгалтерского учета в 1С: Предприятие 8» (32 ч - ЧОУ ДПО «1С-Образование» август 2019 г.);</a:t>
            </a:r>
          </a:p>
          <a:p>
            <a:r>
              <a:rPr lang="ru-RU" dirty="0" smtClean="0"/>
              <a:t>Был сдан сертифицированный экзамен на знание особенностей и применение программы «1С: Бухгалтерия 8» - 26.08.2019 г. 9ООО «1С».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1340768"/>
          <a:ext cx="7560839" cy="3960021"/>
        </p:xfrm>
        <a:graphic>
          <a:graphicData uri="http://schemas.openxmlformats.org/drawingml/2006/table">
            <a:tbl>
              <a:tblPr/>
              <a:tblGrid>
                <a:gridCol w="4562629"/>
                <a:gridCol w="1489885"/>
                <a:gridCol w="1508325"/>
              </a:tblGrid>
              <a:tr h="86325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i="0">
                          <a:latin typeface="Times New Roman"/>
                          <a:ea typeface="Calibri"/>
                          <a:cs typeface="Times New Roman"/>
                        </a:rPr>
                        <a:t>Вид учебной работы по дисциплине</a:t>
                      </a:r>
                      <a:endParaRPr lang="ru-RU" sz="1800" i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Всего (в з/е и часах)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 семестр (в часах)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29"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Общая трудоемкость дисциплины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3/108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Контактная работа - Аудиторные занятия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29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Лекции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29">
                <a:tc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Семинары, практические занятия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14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47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/>
                          <a:ea typeface="Calibri"/>
                          <a:cs typeface="Times New Roman"/>
                        </a:rPr>
                        <a:t>Вид текущего контроля</a:t>
                      </a:r>
                      <a:endParaRPr lang="ru-RU" sz="1800" i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Контрольная работа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Контрольная работа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2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/>
                          <a:ea typeface="Calibri"/>
                          <a:cs typeface="Times New Roman"/>
                        </a:rPr>
                        <a:t>Вид промежуточной аттестации</a:t>
                      </a:r>
                      <a:endParaRPr lang="ru-RU" sz="1800" i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620688"/>
            <a:ext cx="9361922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Трудоемкость дисциплины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Лабораторный практикум по бухгалтерскому учету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очная форма обучения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124739"/>
          <a:ext cx="7704856" cy="4464500"/>
        </p:xfrm>
        <a:graphic>
          <a:graphicData uri="http://schemas.openxmlformats.org/drawingml/2006/table">
            <a:tbl>
              <a:tblPr/>
              <a:tblGrid>
                <a:gridCol w="4649536"/>
                <a:gridCol w="1518265"/>
                <a:gridCol w="1537055"/>
              </a:tblGrid>
              <a:tr h="1316748">
                <a:tc gridSpan="3"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Таблица 3 – Трудоемкость дисциплины «Лабораторный практикум по бухгалтерскому учету», заочная форма 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29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i="0">
                          <a:latin typeface="Times New Roman"/>
                          <a:ea typeface="Calibri"/>
                          <a:cs typeface="Times New Roman"/>
                        </a:rPr>
                        <a:t>Вид учебной работы по дисциплине</a:t>
                      </a:r>
                      <a:endParaRPr lang="ru-RU" sz="1000" i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Всего (в з/е и часах)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 семестр (в часах)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136">
                <a:tc>
                  <a:txBody>
                    <a:bodyPr/>
                    <a:lstStyle/>
                    <a:p>
                      <a:pPr algn="l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Общая трудоемкость дисципли</a:t>
                      </a:r>
                      <a:r>
                        <a:rPr lang="ru-RU" sz="1400" b="0">
                          <a:latin typeface="Times New Roman"/>
                          <a:ea typeface="Calibri"/>
                          <a:cs typeface="Times New Roman"/>
                        </a:rPr>
                        <a:t>ны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3/108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13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Контактная работа - Аудиторные занятия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136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Лекции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121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Семинары, практические занятия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10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071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Вид текущего контроля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Контрольная работа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Контрольная работа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10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Вид промежуточной аттестации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DCC2CBF62196A408D95C6594527573F" ma:contentTypeVersion="1" ma:contentTypeDescription="Создание документа." ma:contentTypeScope="" ma:versionID="e3ff0c2b0cafdab3ff19a2e71948d409">
  <xsd:schema xmlns:xsd="http://www.w3.org/2001/XMLSchema" xmlns:xs="http://www.w3.org/2001/XMLSchema" xmlns:p="http://schemas.microsoft.com/office/2006/metadata/properties" xmlns:ns2="0389ccf2-6b14-4479-be4c-ea00895a16e2" targetNamespace="http://schemas.microsoft.com/office/2006/metadata/properties" ma:root="true" ma:fieldsID="619173eaf6202d2f87de199724fee06c" ns2:_="">
    <xsd:import namespace="0389ccf2-6b14-4479-be4c-ea00895a16e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9ccf2-6b14-4479-be4c-ea00895a16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ABF391-9AED-4357-B4BA-489F99A22664}"/>
</file>

<file path=customXml/itemProps2.xml><?xml version="1.0" encoding="utf-8"?>
<ds:datastoreItem xmlns:ds="http://schemas.openxmlformats.org/officeDocument/2006/customXml" ds:itemID="{5E86BDD3-AFA6-46A6-B1C6-F32360E15887}"/>
</file>

<file path=customXml/itemProps3.xml><?xml version="1.0" encoding="utf-8"?>
<ds:datastoreItem xmlns:ds="http://schemas.openxmlformats.org/officeDocument/2006/customXml" ds:itemID="{4392092B-889C-485E-9F0B-6D582D5FD664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579</TotalTime>
  <Words>576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«Опыт организации самостоятельной работой студентов с использованием возможностей облака «1С:Предприятие 8 через Интернет» для учебных заведений»</vt:lpstr>
      <vt:lpstr>Цель</vt:lpstr>
      <vt:lpstr>ПОДГОТОВИТЕЛЬНЫЕ МЕРОПРИЯТИЯ</vt:lpstr>
      <vt:lpstr>Запись и обучение на курсе</vt:lpstr>
      <vt:lpstr>Что было сделано:</vt:lpstr>
      <vt:lpstr>Что было пройдено:</vt:lpstr>
      <vt:lpstr>В итоге был получен доступ к облачному сервису</vt:lpstr>
      <vt:lpstr>Слайд 8</vt:lpstr>
      <vt:lpstr>Слайд 9</vt:lpstr>
      <vt:lpstr>Самостоятельная работа была организована по следующим тематическим разделам:</vt:lpstr>
      <vt:lpstr>Проблемы использования облачного продукта 1С:Бухгалтерия в учебном процессе </vt:lpstr>
      <vt:lpstr>Слайд 12</vt:lpstr>
      <vt:lpstr>ПРЕИМУЩЕСТВА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 на тему: Оценка и учет движения товаров в организации  (на примере ООО «Фирма «Вектор-С»)</dc:title>
  <dc:creator>Рита</dc:creator>
  <cp:lastModifiedBy>Рита</cp:lastModifiedBy>
  <cp:revision>58</cp:revision>
  <dcterms:created xsi:type="dcterms:W3CDTF">2015-02-07T08:10:57Z</dcterms:created>
  <dcterms:modified xsi:type="dcterms:W3CDTF">2020-09-29T18:51:03Z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0x010100ADCC2CBF62196A408D95C6594527573F</vt:lpwstr>
  </property>
</Properties>
</file>