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9" r:id="rId4"/>
    <p:sldId id="260" r:id="rId5"/>
    <p:sldId id="261" r:id="rId6"/>
    <p:sldId id="257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70" r:id="rId15"/>
    <p:sldId id="271" r:id="rId16"/>
    <p:sldId id="259" r:id="rId17"/>
    <p:sldId id="272" r:id="rId18"/>
    <p:sldId id="273" r:id="rId19"/>
    <p:sldId id="274" r:id="rId20"/>
    <p:sldId id="275" r:id="rId21"/>
    <p:sldId id="258" r:id="rId22"/>
    <p:sldId id="284" r:id="rId23"/>
    <p:sldId id="276" r:id="rId24"/>
    <p:sldId id="278" r:id="rId25"/>
    <p:sldId id="28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15AA08-4D8D-4163-B76A-12ED12E21D20}">
          <p14:sldIdLst>
            <p14:sldId id="256"/>
            <p14:sldId id="282"/>
            <p14:sldId id="269"/>
            <p14:sldId id="260"/>
            <p14:sldId id="261"/>
            <p14:sldId id="257"/>
            <p14:sldId id="262"/>
            <p14:sldId id="263"/>
            <p14:sldId id="265"/>
            <p14:sldId id="266"/>
            <p14:sldId id="267"/>
            <p14:sldId id="264"/>
            <p14:sldId id="268"/>
            <p14:sldId id="270"/>
            <p14:sldId id="271"/>
            <p14:sldId id="259"/>
            <p14:sldId id="272"/>
            <p14:sldId id="273"/>
            <p14:sldId id="274"/>
            <p14:sldId id="275"/>
            <p14:sldId id="258"/>
            <p14:sldId id="284"/>
            <p14:sldId id="276"/>
            <p14:sldId id="278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FB0EC-8305-4361-9E32-AD16836651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1B33F0-E250-4D1C-91E1-29E001D034C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/>
            <a:t>Самопознание</a:t>
          </a:r>
          <a:endParaRPr lang="en-US"/>
        </a:p>
      </dgm:t>
    </dgm:pt>
    <dgm:pt modelId="{FF2E7DC9-9BB6-46E7-8583-2044F2B09C94}" type="parTrans" cxnId="{50EBB061-2F6A-4A63-ADD8-B7794630C1C7}">
      <dgm:prSet/>
      <dgm:spPr/>
      <dgm:t>
        <a:bodyPr/>
        <a:lstStyle/>
        <a:p>
          <a:endParaRPr lang="en-US"/>
        </a:p>
      </dgm:t>
    </dgm:pt>
    <dgm:pt modelId="{DEC61FA8-1C03-45F3-9355-801F6D721146}" type="sibTrans" cxnId="{50EBB061-2F6A-4A63-ADD8-B7794630C1C7}">
      <dgm:prSet/>
      <dgm:spPr/>
      <dgm:t>
        <a:bodyPr/>
        <a:lstStyle/>
        <a:p>
          <a:endParaRPr lang="en-US"/>
        </a:p>
      </dgm:t>
    </dgm:pt>
    <dgm:pt modelId="{FEEA9483-983E-4EF6-9655-53FC58554F2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Саморазвитие</a:t>
          </a:r>
          <a:endParaRPr lang="en-US" dirty="0"/>
        </a:p>
      </dgm:t>
    </dgm:pt>
    <dgm:pt modelId="{9F45695B-D67D-402C-AFE8-B891FC467FC0}" type="parTrans" cxnId="{48FD407E-F2FC-4892-910C-9D58D2A03752}">
      <dgm:prSet/>
      <dgm:spPr/>
      <dgm:t>
        <a:bodyPr/>
        <a:lstStyle/>
        <a:p>
          <a:endParaRPr lang="en-US"/>
        </a:p>
      </dgm:t>
    </dgm:pt>
    <dgm:pt modelId="{BC66FFD3-55B7-4146-903A-6227C995E486}" type="sibTrans" cxnId="{48FD407E-F2FC-4892-910C-9D58D2A03752}">
      <dgm:prSet/>
      <dgm:spPr/>
      <dgm:t>
        <a:bodyPr/>
        <a:lstStyle/>
        <a:p>
          <a:endParaRPr lang="en-US"/>
        </a:p>
      </dgm:t>
    </dgm:pt>
    <dgm:pt modelId="{B2A24A58-2C86-44C7-A6AE-778958EF8F5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Самообразование </a:t>
          </a:r>
          <a:endParaRPr lang="en-US" dirty="0"/>
        </a:p>
      </dgm:t>
    </dgm:pt>
    <dgm:pt modelId="{5E34B25D-6136-4B66-BFB2-1EF724C9F5D8}" type="parTrans" cxnId="{79368C02-4FC1-463F-B518-9497087411D3}">
      <dgm:prSet/>
      <dgm:spPr/>
      <dgm:t>
        <a:bodyPr/>
        <a:lstStyle/>
        <a:p>
          <a:endParaRPr lang="en-US"/>
        </a:p>
      </dgm:t>
    </dgm:pt>
    <dgm:pt modelId="{CEAFAE1A-7184-4150-9E67-332876297BD6}" type="sibTrans" cxnId="{79368C02-4FC1-463F-B518-9497087411D3}">
      <dgm:prSet/>
      <dgm:spPr/>
      <dgm:t>
        <a:bodyPr/>
        <a:lstStyle/>
        <a:p>
          <a:endParaRPr lang="en-US"/>
        </a:p>
      </dgm:t>
    </dgm:pt>
    <dgm:pt modelId="{314999EA-45F9-44B1-AC7F-3692A746C613}" type="pres">
      <dgm:prSet presAssocID="{98DFB0EC-8305-4361-9E32-AD16836651FC}" presName="linear" presStyleCnt="0">
        <dgm:presLayoutVars>
          <dgm:animLvl val="lvl"/>
          <dgm:resizeHandles val="exact"/>
        </dgm:presLayoutVars>
      </dgm:prSet>
      <dgm:spPr/>
    </dgm:pt>
    <dgm:pt modelId="{053E7316-9D21-4EC9-BE19-40208909A5A0}" type="pres">
      <dgm:prSet presAssocID="{981B33F0-E250-4D1C-91E1-29E001D034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7FFD99-62B0-460E-8BFD-52E5519E7E8C}" type="pres">
      <dgm:prSet presAssocID="{DEC61FA8-1C03-45F3-9355-801F6D721146}" presName="spacer" presStyleCnt="0"/>
      <dgm:spPr/>
    </dgm:pt>
    <dgm:pt modelId="{C050BE7E-08D1-4ABE-8B1E-FADF4F614D17}" type="pres">
      <dgm:prSet presAssocID="{FEEA9483-983E-4EF6-9655-53FC58554F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C29882-E046-4473-A40A-1D72278933D4}" type="pres">
      <dgm:prSet presAssocID="{BC66FFD3-55B7-4146-903A-6227C995E486}" presName="spacer" presStyleCnt="0"/>
      <dgm:spPr/>
    </dgm:pt>
    <dgm:pt modelId="{09174DB0-DE18-40AB-A843-BADE212FB6B7}" type="pres">
      <dgm:prSet presAssocID="{B2A24A58-2C86-44C7-A6AE-778958EF8F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9368C02-4FC1-463F-B518-9497087411D3}" srcId="{98DFB0EC-8305-4361-9E32-AD16836651FC}" destId="{B2A24A58-2C86-44C7-A6AE-778958EF8F53}" srcOrd="2" destOrd="0" parTransId="{5E34B25D-6136-4B66-BFB2-1EF724C9F5D8}" sibTransId="{CEAFAE1A-7184-4150-9E67-332876297BD6}"/>
    <dgm:cxn modelId="{63863037-5FB6-4605-95F0-BBB46F78D2A2}" type="presOf" srcId="{FEEA9483-983E-4EF6-9655-53FC58554F2D}" destId="{C050BE7E-08D1-4ABE-8B1E-FADF4F614D17}" srcOrd="0" destOrd="0" presId="urn:microsoft.com/office/officeart/2005/8/layout/vList2"/>
    <dgm:cxn modelId="{50EBB061-2F6A-4A63-ADD8-B7794630C1C7}" srcId="{98DFB0EC-8305-4361-9E32-AD16836651FC}" destId="{981B33F0-E250-4D1C-91E1-29E001D034C0}" srcOrd="0" destOrd="0" parTransId="{FF2E7DC9-9BB6-46E7-8583-2044F2B09C94}" sibTransId="{DEC61FA8-1C03-45F3-9355-801F6D721146}"/>
    <dgm:cxn modelId="{48FD407E-F2FC-4892-910C-9D58D2A03752}" srcId="{98DFB0EC-8305-4361-9E32-AD16836651FC}" destId="{FEEA9483-983E-4EF6-9655-53FC58554F2D}" srcOrd="1" destOrd="0" parTransId="{9F45695B-D67D-402C-AFE8-B891FC467FC0}" sibTransId="{BC66FFD3-55B7-4146-903A-6227C995E486}"/>
    <dgm:cxn modelId="{C619DE87-543A-4AC2-B1BA-4360A9A83626}" type="presOf" srcId="{981B33F0-E250-4D1C-91E1-29E001D034C0}" destId="{053E7316-9D21-4EC9-BE19-40208909A5A0}" srcOrd="0" destOrd="0" presId="urn:microsoft.com/office/officeart/2005/8/layout/vList2"/>
    <dgm:cxn modelId="{10E4108D-661E-4F87-87B5-C7A0C669A73E}" type="presOf" srcId="{B2A24A58-2C86-44C7-A6AE-778958EF8F53}" destId="{09174DB0-DE18-40AB-A843-BADE212FB6B7}" srcOrd="0" destOrd="0" presId="urn:microsoft.com/office/officeart/2005/8/layout/vList2"/>
    <dgm:cxn modelId="{C3BD08A3-F8DA-4743-8598-9093BA91235C}" type="presOf" srcId="{98DFB0EC-8305-4361-9E32-AD16836651FC}" destId="{314999EA-45F9-44B1-AC7F-3692A746C613}" srcOrd="0" destOrd="0" presId="urn:microsoft.com/office/officeart/2005/8/layout/vList2"/>
    <dgm:cxn modelId="{6DA7AFD0-70EC-4F3A-A369-8336B7A00EA5}" type="presParOf" srcId="{314999EA-45F9-44B1-AC7F-3692A746C613}" destId="{053E7316-9D21-4EC9-BE19-40208909A5A0}" srcOrd="0" destOrd="0" presId="urn:microsoft.com/office/officeart/2005/8/layout/vList2"/>
    <dgm:cxn modelId="{DA2AFB47-BF75-405E-91BD-91623F4B2EB6}" type="presParOf" srcId="{314999EA-45F9-44B1-AC7F-3692A746C613}" destId="{A67FFD99-62B0-460E-8BFD-52E5519E7E8C}" srcOrd="1" destOrd="0" presId="urn:microsoft.com/office/officeart/2005/8/layout/vList2"/>
    <dgm:cxn modelId="{E670E861-5997-4B4E-9122-A102CCFE7A32}" type="presParOf" srcId="{314999EA-45F9-44B1-AC7F-3692A746C613}" destId="{C050BE7E-08D1-4ABE-8B1E-FADF4F614D17}" srcOrd="2" destOrd="0" presId="urn:microsoft.com/office/officeart/2005/8/layout/vList2"/>
    <dgm:cxn modelId="{EE7C26EB-B99E-4C1D-86CF-EC7398CA68FD}" type="presParOf" srcId="{314999EA-45F9-44B1-AC7F-3692A746C613}" destId="{C1C29882-E046-4473-A40A-1D72278933D4}" srcOrd="3" destOrd="0" presId="urn:microsoft.com/office/officeart/2005/8/layout/vList2"/>
    <dgm:cxn modelId="{30E3D0DE-D3B0-433B-8DF5-A1202326FABE}" type="presParOf" srcId="{314999EA-45F9-44B1-AC7F-3692A746C613}" destId="{09174DB0-DE18-40AB-A843-BADE212FB6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E7316-9D21-4EC9-BE19-40208909A5A0}">
      <dsp:nvSpPr>
        <dsp:cNvPr id="0" name=""/>
        <dsp:cNvSpPr/>
      </dsp:nvSpPr>
      <dsp:spPr>
        <a:xfrm>
          <a:off x="0" y="537466"/>
          <a:ext cx="6263640" cy="136714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/>
            <a:t>Самопознание</a:t>
          </a:r>
          <a:endParaRPr lang="en-US" sz="5700" kern="1200"/>
        </a:p>
      </dsp:txBody>
      <dsp:txXfrm>
        <a:off x="66738" y="604204"/>
        <a:ext cx="6130164" cy="1233668"/>
      </dsp:txXfrm>
    </dsp:sp>
    <dsp:sp modelId="{C050BE7E-08D1-4ABE-8B1E-FADF4F614D17}">
      <dsp:nvSpPr>
        <dsp:cNvPr id="0" name=""/>
        <dsp:cNvSpPr/>
      </dsp:nvSpPr>
      <dsp:spPr>
        <a:xfrm>
          <a:off x="0" y="2068771"/>
          <a:ext cx="6263640" cy="136714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 dirty="0"/>
            <a:t>Саморазвитие</a:t>
          </a:r>
          <a:endParaRPr lang="en-US" sz="5700" kern="1200" dirty="0"/>
        </a:p>
      </dsp:txBody>
      <dsp:txXfrm>
        <a:off x="66738" y="2135509"/>
        <a:ext cx="6130164" cy="1233668"/>
      </dsp:txXfrm>
    </dsp:sp>
    <dsp:sp modelId="{09174DB0-DE18-40AB-A843-BADE212FB6B7}">
      <dsp:nvSpPr>
        <dsp:cNvPr id="0" name=""/>
        <dsp:cNvSpPr/>
      </dsp:nvSpPr>
      <dsp:spPr>
        <a:xfrm>
          <a:off x="0" y="3600076"/>
          <a:ext cx="6263640" cy="136714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 dirty="0"/>
            <a:t>Самообразование </a:t>
          </a:r>
          <a:endParaRPr lang="en-US" sz="5700" kern="1200" dirty="0"/>
        </a:p>
      </dsp:txBody>
      <dsp:txXfrm>
        <a:off x="66738" y="3666814"/>
        <a:ext cx="6130164" cy="1233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9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6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5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9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3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5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0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01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FA87-74F3-4864-99F3-F7DFDA2A5E80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7629-1EAD-4794-B5C9-739464EB2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author/1542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nunivers.alpinadigital.ru/book/22736" TargetMode="External"/><Relationship Id="rId4" Type="http://schemas.openxmlformats.org/officeDocument/2006/relationships/hyperlink" Target="https://finunivers.alpinadigital.ru/author/1542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40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39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2268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2276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2238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22385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2096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znanium.com/read?id=33309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196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300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2239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2221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1951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univers.alpinadigital.ru/book/2237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ВИРТУАЛЬНАЯ ВЫСТАВКА ЛИТЕРАТУРЫ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ПОЗНАЙ СЕБЯ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3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556" r="-2" b="3322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42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Бриджес, 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У. Трансформация себя: Осмысление изменений в жизни / 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У. Бриджес, 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С. Бриджес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2021. – 240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https://finunivers.alpinadigital.ru/book/22736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  <a:b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sz="19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FEFFFF"/>
                </a:solidFill>
              </a:rPr>
              <a:t>Изменения происходят с нами постоянно и далеко не всегда зависят от нашего желания. Порой мы боимся их или попросту не хотим меняться, если в нынешнем положении дел нас всё устраивает. В итоге мы упускаем ценные возможности для роста и развития, без которых невозможно движение вперед, — это касается как работы, так и личной жизни. Книга Уильяма Бриджеса и Сьюзен Бриджес поможет вам разобраться в том, какие глубинные процессы стоят за переменами, как осознать и правильно пережить каждый этап изменений — как в счастливые, так и в трудные времена. </a:t>
            </a:r>
          </a:p>
        </p:txBody>
      </p:sp>
    </p:spTree>
    <p:extLst>
      <p:ext uri="{BB962C8B-B14F-4D97-AF65-F5344CB8AC3E}">
        <p14:creationId xmlns:p14="http://schemas.microsoft.com/office/powerpoint/2010/main" val="53722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528" b="1622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САМОРАЗВИТИЕ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FEFF1ED-F61C-44EC-B4A3-CBC589225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98618"/>
            <a:ext cx="3822189" cy="37961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latin typeface="Arial Unicode MS" panose="020B0604020202020204" pitchFamily="34" charset="-128"/>
              </a:rPr>
              <a:t>Саморазвитие — фундаментальная способность человека становиться и быть субъектом своей собственной жизни. </a:t>
            </a:r>
            <a:endParaRPr kumimoji="0" lang="ru-RU" altLang="ru-RU" b="0" i="0" u="none" strike="noStrike" cap="none" normalizeH="0" baseline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7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52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1" r="3" b="5193"/>
          <a:stretch/>
        </p:blipFill>
        <p:spPr>
          <a:xfrm>
            <a:off x="7430501" y="1065276"/>
            <a:ext cx="3476505" cy="472744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Кови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С. Семь навыков высокоэффективных людей: Мощные инструменты развития личности/ С.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Кови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2017. – 390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https://finunivers.alpinadigital.ru/book/403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846" y="3896832"/>
            <a:ext cx="6946900" cy="26511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/>
                </a:solidFill>
              </a:rPr>
              <a:t>Эта книга излагает системный подход к определению жизненных целей, приоритетов человека. Эти цели у всех разные, но книга помогает понять себя и четко сформулировать их. Автор рассказывает, как достигать этих целей и показывает, что  каждый человек может стать лучше. Причем речь идет не об изменении имиджа, а о настоящих изменениях, самосовершенствовании по сути. Книга не дает простых решений и не обещает мгновенных чудес. Любые позитивные изменения требуют времени, работы и упорства. Но для людей, стремящихся максимально реализовать потенциал, заложенный в них природой, эта книга — дорожная карта.</a:t>
            </a:r>
          </a:p>
        </p:txBody>
      </p:sp>
    </p:spTree>
    <p:extLst>
      <p:ext uri="{BB962C8B-B14F-4D97-AF65-F5344CB8AC3E}">
        <p14:creationId xmlns:p14="http://schemas.microsoft.com/office/powerpoint/2010/main" val="90011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461" r="-2" b="13701"/>
          <a:stretch/>
        </p:blipFill>
        <p:spPr>
          <a:xfrm>
            <a:off x="7176610" y="1065276"/>
            <a:ext cx="3984288" cy="472744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Мейсон, К. Режим гения: Распорядок дня великих людей / К. Мейсон.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2017. – 302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https://finunivers.alpinadigital.ru/book/395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196" y="3721553"/>
            <a:ext cx="7188200" cy="26511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/>
                </a:solidFill>
              </a:rPr>
              <a:t>«Распорядку, который превратился в рутину, человек следует на автопилоте, без сознательных усилий. И в то же время рутина складывается в результате выбора или целого ряда выборов. В умелых руках режим дня — точно откалиброванный механизм, позволяющий наилучшим образом использовать наши ограниченные ресурсы: прежде всего время, которого нам более всего не хватает, а также силу воли, самодисциплину, оптимизм. Упорядоченный режим — словно колея, по которой в хорошем темпе движутся умственные силы гения, она ограждает его от тирании переменчивых настроений». Мейсон Карри</a:t>
            </a:r>
          </a:p>
        </p:txBody>
      </p:sp>
    </p:spTree>
    <p:extLst>
      <p:ext uri="{BB962C8B-B14F-4D97-AF65-F5344CB8AC3E}">
        <p14:creationId xmlns:p14="http://schemas.microsoft.com/office/powerpoint/2010/main" val="2916725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84" y="1065276"/>
            <a:ext cx="3261939" cy="47274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Кауфман, С.Б. Путь к самоактуализации. Как раздвинуть границы своих возможностей. Новое понимание иерархии потребностей Маслоу / С.Б. Кауфман.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2021. – 529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https://finunivers.alpinadigital.ru/book/22689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3743903"/>
            <a:ext cx="7320357" cy="26511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/>
                </a:solidFill>
              </a:rPr>
              <a:t>Известный американский ученый Скотт Барри Кауфман тщательно изучил поздние заметки и неопубликованные тексты Маслоу и с их помощью дополнил теорию классика, который на излете жизни много писал и говорил о «высших потребностях» — любви, дружбе, чувстве собственного достоинства, самоуважении, индивидуальности. Обновленная иерархия призвана служить читателю основой для понимания природы человека и его поступков, а дополняющие книгу чек-листы и практические задания помогут осмыслить собственные модели поведения и уверенно двинуться по пути развития личности к самоактуализации.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03646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152" y="1065276"/>
            <a:ext cx="3049203" cy="47274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Темплар, Р. Правила мышления: Как найти свой путь к осознанности и счастью / Р. Темплар.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2022. – 256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https://finunivers.alpinadigital.ru/book/22764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812005"/>
            <a:ext cx="7414025" cy="26511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/>
                </a:solidFill>
              </a:rPr>
              <a:t>Наблюдая за привычками и практиками успешных и счастливых людей, Ричард Темплар составил 100 универсальных правил мышления, которые можно применять в повседневной жизни на пользу себе и окружающим. Из этой книги вы узнаете, как сохранять самообладание и отстаивать свое мнение, не додумывать за других и избегать интеллектуальных ловушек, научитесь принимать более взвешенные решения, будете точно знать, когда стоит идти на компромисс, и научитесь ясно мыслить, даже когда вас будут пытаться сбить с толку.</a:t>
            </a:r>
          </a:p>
        </p:txBody>
      </p:sp>
    </p:spTree>
    <p:extLst>
      <p:ext uri="{BB962C8B-B14F-4D97-AF65-F5344CB8AC3E}">
        <p14:creationId xmlns:p14="http://schemas.microsoft.com/office/powerpoint/2010/main" val="474525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7" name="Group 99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01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14" y="1065276"/>
            <a:ext cx="3103880" cy="4727448"/>
          </a:xfrm>
          <a:prstGeom prst="rect">
            <a:avLst/>
          </a:prstGeom>
        </p:spPr>
      </p:pic>
      <p:grpSp>
        <p:nvGrpSpPr>
          <p:cNvPr id="159" name="Group 103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0" name="Freeform: Shape 105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1" name="Freeform: Shape 106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2" name="Freeform: Shape 107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3" name="Freeform: Shape 109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4" name="Freeform: Shape 110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Бакингем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, М.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Заставьте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свои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сильные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стороны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работать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шесть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этапов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пути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к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выдающимся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результатам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научно-популярное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издание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/ М.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Бакингем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. -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Москва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Альпина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Паблишер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, 2008. - 248 с. - ISBN 978-5-9614-0772-3. – URL: </a:t>
            </a:r>
            <a:r>
              <a:rPr lang="en-US" sz="1900" b="1" u="sng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https://znanium.com/catalog/product/1221183 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дата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обращения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: 19.01.2022). –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Текст</a:t>
            </a:r>
            <a:r>
              <a:rPr lang="en-US" sz="1900" b="1" kern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: </a:t>
            </a:r>
            <a:r>
              <a:rPr lang="en-US" sz="1900" b="1" kern="12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электронный</a:t>
            </a:r>
            <a:endParaRPr lang="en-US" sz="19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F75D0AD-210B-40A8-B2E5-C68AB307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1" y="3812005"/>
            <a:ext cx="6511244" cy="26511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Большинство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людей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под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совершенствованием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понимают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в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первую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очередь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работу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над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слабыми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сторонами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—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недостатками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,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ошибками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и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проблемами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, и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только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во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вторую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—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использование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своих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сильных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сторон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.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Маркус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Бакингем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показывает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,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что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именно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в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сильных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сторонах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— в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их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нахождении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и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развитии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—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скрыт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ваш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главный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потенциал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.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Сильные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стороны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есть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у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каждого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, и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цель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книги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заключается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в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том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,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чтобы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научить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каждого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находить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их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и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максимально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эффективно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r>
              <a:rPr kumimoji="0" lang="en-US" altLang="ru-RU" sz="19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</a:rPr>
              <a:t>использовать</a:t>
            </a:r>
            <a:r>
              <a:rPr kumimoji="0" lang="en-US" altLang="ru-RU" sz="19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. 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5462E433-F36C-4469-805A-FD6A1C121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172" y="3464418"/>
            <a:ext cx="2469796" cy="28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968" y="1065276"/>
            <a:ext cx="3155571" cy="472744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Жунусбек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М. Искусство разговаривать. 10 простых шагов. Как увлекать и убеждать слушателей / М.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Жунусбек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– Москва: Интеллектуальная литература, 2021. – 193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https://finunivers.alpinadigital.ru/book/22381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948" y="3743903"/>
            <a:ext cx="6602750" cy="26511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/>
                </a:solidFill>
              </a:rPr>
              <a:t>Силу речи сложно переоценить. Этому можно научить и научиться. В книге вы найдете четкие и конкретные инструменты, с помощью которых сможете изменить мировоззрение любого собеседника в любой ситуации, даже если вы от природы и не оратор. Для этого автор предлагает простую и ясную схему из десяти шагов с многочисленными примерами из практики и заданиями в конце каждой главы. Вы научитесь выстраивать грамотную мотивацию своей речи и внутреннюю уверенность.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3075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331" y="1065276"/>
            <a:ext cx="3202845" cy="472744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Зверева, Н. Магия общения: Этому можно научиться! / Н. Зверева.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2021. – 262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https://finunivers.alpinadigital.ru/book/22385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Текст: электронный.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76" y="3721553"/>
            <a:ext cx="7084333" cy="26511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/>
                </a:solidFill>
              </a:rPr>
              <a:t>Общение должно приносить радость, а с помощью правильно выстроенной коммуникации можно завоевывать доверие окружающих и добиваться поставленных целей. Основываясь на многолетнем опыте, автор разработала действенные методы успешного общения, главные из которых — знать свою аудиторию, использовать правильный формат коммуникации и подбирать для нее нужный момент. Понятные техники, простые упражнения, тесты и реальные истории помогут развить читателям свои сильные стороны и стать гениями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407857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878" y="1065276"/>
            <a:ext cx="3143752" cy="472744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Сагирян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А. Как выжить, если тебе 20: Руководство по успешному старту карьеры и самостоятельной жизни / А.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Сагирян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– Москва: Интеллектуальная литература, 2020. – 208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https://finunivers.alpinadigital.ru/book/20964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Текст: электронный.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181" y="3743903"/>
            <a:ext cx="6858000" cy="265111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/>
                </a:solidFill>
              </a:rPr>
              <a:t>Книга написана с одной целью — помочь людям изменить что-то важное в своей жизни. Поэтому в ней много практичных советов, ответов на сложные вопросы и действенных рецептов выхода из той или иной ситуации. 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tx2"/>
                </a:solidFill>
              </a:rPr>
              <a:t>Каждый из нас приходит в этот мир с огромным потенциалом. Просто нужно найти в себе смелость и создать самую яркую, счастливую и успешную версию самого себя. «Самый полезный и главный человеческий навык — именно способность самому справляться со всем происходящим, а не делегировать ответственность за свою жизнь другим». – считает автор.</a:t>
            </a:r>
          </a:p>
        </p:txBody>
      </p:sp>
    </p:spTree>
    <p:extLst>
      <p:ext uri="{BB962C8B-B14F-4D97-AF65-F5344CB8AC3E}">
        <p14:creationId xmlns:p14="http://schemas.microsoft.com/office/powerpoint/2010/main" val="225002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870DC-D9D7-4183-BC85-B837EC84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РАЗДЕЛЫ ВЫСТАВКИ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9FABBF2-D870-49E1-A38D-223259BAF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39725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1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s://sun9-36.userapi.com/impf/IAgA7SvIMkjmtN8lqcp0eeLK4yV8q0IepPHhXw/ILI0q6RhGmo.jpg?size=603x604&amp;quality=96&amp;sign=8718249b02142a7e86206de759d65c89&amp;c_uniq_tag=JYMOME0WJ2hW_T2xkxObzL8dJ__FHlWK2fsonCkDAfU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" r="1" b="2510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01B8A-82AF-420F-8AE6-F836FBAA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310" y="365125"/>
            <a:ext cx="4620490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САМООБРАЗОВАНИЕ</a:t>
            </a:r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424D099-6E10-4FC5-83F0-5A48D0AB48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31610" y="2434201"/>
            <a:ext cx="3822189" cy="37427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ru-RU" b="0" i="0" u="none" strike="noStrike" cap="none" normalizeH="0" baseline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Самообразование</a:t>
            </a:r>
            <a:r>
              <a:rPr kumimoji="0" lang="en-US" altLang="ru-RU" b="0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 – </a:t>
            </a:r>
            <a:r>
              <a:rPr kumimoji="0" lang="en-US" altLang="ru-RU" b="0" i="0" u="none" strike="noStrike" cap="none" normalizeH="0" baseline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целенаправленная</a:t>
            </a:r>
            <a:r>
              <a:rPr kumimoji="0" lang="en-US" altLang="ru-RU" b="0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познавательная</a:t>
            </a:r>
            <a:r>
              <a:rPr kumimoji="0" lang="en-US" altLang="ru-RU" b="0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деятельность</a:t>
            </a:r>
            <a:r>
              <a:rPr kumimoji="0" lang="en-US" altLang="ru-RU" b="0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, </a:t>
            </a:r>
            <a:r>
              <a:rPr kumimoji="0" lang="en-US" altLang="ru-RU" b="0" i="0" u="none" strike="noStrike" cap="none" normalizeH="0" baseline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организуемая</a:t>
            </a:r>
            <a:r>
              <a:rPr kumimoji="0" lang="en-US" altLang="ru-RU" b="0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самой</a:t>
            </a:r>
            <a:r>
              <a:rPr kumimoji="0" lang="en-US" altLang="ru-RU" b="0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 </a:t>
            </a:r>
            <a:r>
              <a:rPr kumimoji="0" lang="en-US" altLang="ru-RU" b="0" i="0" u="none" strike="noStrike" cap="none" normalizeH="0" baseline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личностью</a:t>
            </a:r>
            <a:r>
              <a:rPr kumimoji="0" lang="en-US" altLang="ru-RU" b="0" i="0" u="none" strike="noStrike" cap="none" normalizeH="0" baseline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4566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36E295-EF5B-4BE9-A4CB-D5C581AAA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56" name="Color">
              <a:extLst>
                <a:ext uri="{FF2B5EF4-FFF2-40B4-BE49-F238E27FC236}">
                  <a16:creationId xmlns:a16="http://schemas.microsoft.com/office/drawing/2014/main" id="{9EDFE04B-BA3D-4E70-8E8D-3130980E0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olor">
              <a:extLst>
                <a:ext uri="{FF2B5EF4-FFF2-40B4-BE49-F238E27FC236}">
                  <a16:creationId xmlns:a16="http://schemas.microsoft.com/office/drawing/2014/main" id="{9B9AA2D3-5BB5-441E-AE46-54B87F25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Рубакин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Н.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Общий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план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самообразования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/ Н.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Рубакин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–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Текст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электронный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//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Развитие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личности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– 2011. - № 2. – С. 196-204. – URL: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https://znanium.com/read?id=333091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дата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обращения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21.01.2022).</a:t>
            </a:r>
            <a:endParaRPr lang="ru-RU" sz="19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952172"/>
            <a:ext cx="6299200" cy="2229172"/>
          </a:xfrm>
        </p:spPr>
        <p:txBody>
          <a:bodyPr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900" dirty="0" err="1">
                <a:solidFill>
                  <a:schemeClr val="bg1"/>
                </a:solidFill>
              </a:rPr>
              <a:t>Принимаясь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за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работу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над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самообразованием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гораздо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выгоднее</a:t>
            </a:r>
            <a:r>
              <a:rPr lang="en-US" sz="1900" dirty="0">
                <a:solidFill>
                  <a:schemeClr val="bg1"/>
                </a:solidFill>
              </a:rPr>
              <a:t>, в </a:t>
            </a:r>
            <a:r>
              <a:rPr lang="en-US" sz="1900" dirty="0" err="1">
                <a:solidFill>
                  <a:schemeClr val="bg1"/>
                </a:solidFill>
              </a:rPr>
              <a:t>целях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общего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развития</a:t>
            </a:r>
            <a:r>
              <a:rPr lang="en-US" sz="1900" dirty="0">
                <a:solidFill>
                  <a:schemeClr val="bg1"/>
                </a:solidFill>
              </a:rPr>
              <a:t>, а </a:t>
            </a:r>
            <a:r>
              <a:rPr lang="en-US" sz="1900" dirty="0" err="1">
                <a:solidFill>
                  <a:schemeClr val="bg1"/>
                </a:solidFill>
              </a:rPr>
              <a:t>также</a:t>
            </a:r>
            <a:r>
              <a:rPr lang="en-US" sz="1900" dirty="0">
                <a:solidFill>
                  <a:schemeClr val="bg1"/>
                </a:solidFill>
              </a:rPr>
              <a:t> и </a:t>
            </a:r>
            <a:r>
              <a:rPr lang="en-US" sz="1900" dirty="0" err="1">
                <a:solidFill>
                  <a:schemeClr val="bg1"/>
                </a:solidFill>
              </a:rPr>
              <a:t>практической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жизни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вести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свою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работу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по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вопросам</a:t>
            </a:r>
            <a:r>
              <a:rPr lang="en-US" sz="1900" dirty="0">
                <a:solidFill>
                  <a:schemeClr val="bg1"/>
                </a:solidFill>
              </a:rPr>
              <a:t>, а </a:t>
            </a:r>
            <a:r>
              <a:rPr lang="en-US" sz="1900" dirty="0" err="1">
                <a:solidFill>
                  <a:schemeClr val="bg1"/>
                </a:solidFill>
              </a:rPr>
              <a:t>не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по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наукам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но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всякий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вопрос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освещая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данными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всех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главнейших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или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вообще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многих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наук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r>
              <a:rPr lang="en-US" sz="1900" dirty="0" err="1">
                <a:solidFill>
                  <a:schemeClr val="bg1"/>
                </a:solidFill>
              </a:rPr>
              <a:t>Только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таким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способом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можно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действительно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ориентироваться</a:t>
            </a:r>
            <a:r>
              <a:rPr lang="en-US" sz="1900" dirty="0">
                <a:solidFill>
                  <a:schemeClr val="bg1"/>
                </a:solidFill>
              </a:rPr>
              <a:t> в </a:t>
            </a:r>
            <a:r>
              <a:rPr lang="en-US" sz="1900" dirty="0" err="1">
                <a:solidFill>
                  <a:schemeClr val="bg1"/>
                </a:solidFill>
              </a:rPr>
              <a:t>той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или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иной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области</a:t>
            </a:r>
            <a:r>
              <a:rPr lang="en-US" sz="1900" dirty="0">
                <a:solidFill>
                  <a:schemeClr val="bg1"/>
                </a:solidFill>
              </a:rPr>
              <a:t>, «</a:t>
            </a:r>
            <a:r>
              <a:rPr lang="en-US" sz="1900" dirty="0" err="1">
                <a:solidFill>
                  <a:schemeClr val="bg1"/>
                </a:solidFill>
              </a:rPr>
              <a:t>осмотреть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ее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во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всех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смыслах</a:t>
            </a:r>
            <a:r>
              <a:rPr lang="en-US" sz="1900" dirty="0">
                <a:solidFill>
                  <a:schemeClr val="bg1"/>
                </a:solidFill>
              </a:rPr>
              <a:t>» и </a:t>
            </a:r>
            <a:r>
              <a:rPr lang="en-US" sz="1900" dirty="0" err="1">
                <a:solidFill>
                  <a:schemeClr val="bg1"/>
                </a:solidFill>
              </a:rPr>
              <a:t>понять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ее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возможно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ближе</a:t>
            </a:r>
            <a:r>
              <a:rPr lang="en-US" sz="1900" dirty="0">
                <a:solidFill>
                  <a:schemeClr val="bg1"/>
                </a:solidFill>
              </a:rPr>
              <a:t> к </a:t>
            </a:r>
            <a:r>
              <a:rPr lang="en-US" sz="1900" dirty="0" err="1">
                <a:solidFill>
                  <a:schemeClr val="bg1"/>
                </a:solidFill>
              </a:rPr>
              <a:t>тому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что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она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из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себя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действительно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представляет</a:t>
            </a:r>
            <a:r>
              <a:rPr lang="en-US" sz="19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79A2BBA-EAEC-4F89-B118-2E8F313F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39" y="713232"/>
            <a:ext cx="4749302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36E295-EF5B-4BE9-A4CB-D5C581AAA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56" name="Color">
              <a:extLst>
                <a:ext uri="{FF2B5EF4-FFF2-40B4-BE49-F238E27FC236}">
                  <a16:creationId xmlns:a16="http://schemas.microsoft.com/office/drawing/2014/main" id="{9EDFE04B-BA3D-4E70-8E8D-3130980E0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olor">
              <a:extLst>
                <a:ext uri="{FF2B5EF4-FFF2-40B4-BE49-F238E27FC236}">
                  <a16:creationId xmlns:a16="http://schemas.microsoft.com/office/drawing/2014/main" id="{9B9AA2D3-5BB5-441E-AE46-54B87F25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5727" r="1" b="13949"/>
          <a:stretch/>
        </p:blipFill>
        <p:spPr>
          <a:xfrm>
            <a:off x="6650725" y="653615"/>
            <a:ext cx="4450570" cy="554000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Шарипов, Ф. В. Как учиться успешно. Теория и практика учебной деятельности : учебное пособие / Ф. В. Шарипов. - Москва : Университетская книга, 2020. - 576 с. - ISBN 978-5-98699-261-7. - Текст : электронный. - URL: </a:t>
            </a:r>
            <a:r>
              <a:rPr lang="ru-RU" sz="19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https://znanium.com/catalog/product/1211659 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(дата обращения: 19.01.2022).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" y="3952172"/>
            <a:ext cx="6293600" cy="222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bg1"/>
                </a:solidFill>
              </a:rPr>
              <a:t>Комплексно рассматриваются ключевые аспекты учебной деятельности студентов в высшем учебном заведении. Предлагаются рекомендации по вопросам аудиторной и самостоятельной учебной работы студентов. Показано значение самовоспитания в формировании общей и профессиональной культуры молодых людей, рациональной организации их быта и в сбережении и укреплении здоровья. </a:t>
            </a:r>
          </a:p>
        </p:txBody>
      </p:sp>
    </p:spTree>
    <p:extLst>
      <p:ext uri="{BB962C8B-B14F-4D97-AF65-F5344CB8AC3E}">
        <p14:creationId xmlns:p14="http://schemas.microsoft.com/office/powerpoint/2010/main" val="287247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65">
            <a:extLst>
              <a:ext uri="{FF2B5EF4-FFF2-40B4-BE49-F238E27FC236}">
                <a16:creationId xmlns:a16="http://schemas.microsoft.com/office/drawing/2014/main" id="{6536E295-EF5B-4BE9-A4CB-D5C581AAA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85" name="Color">
              <a:extLst>
                <a:ext uri="{FF2B5EF4-FFF2-40B4-BE49-F238E27FC236}">
                  <a16:creationId xmlns:a16="http://schemas.microsoft.com/office/drawing/2014/main" id="{9EDFE04B-BA3D-4E70-8E8D-3130980E0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olor">
              <a:extLst>
                <a:ext uri="{FF2B5EF4-FFF2-40B4-BE49-F238E27FC236}">
                  <a16:creationId xmlns:a16="http://schemas.microsoft.com/office/drawing/2014/main" id="{9B9AA2D3-5BB5-441E-AE46-54B87F25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41B5BC-8113-4FDD-A2EA-65824A8A7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0939"/>
          <a:stretch/>
        </p:blipFill>
        <p:spPr>
          <a:xfrm>
            <a:off x="6650690" y="653615"/>
            <a:ext cx="4450640" cy="5540004"/>
          </a:xfrm>
          <a:prstGeom prst="rect">
            <a:avLst/>
          </a:prstGeom>
        </p:spPr>
      </p:pic>
      <p:grpSp>
        <p:nvGrpSpPr>
          <p:cNvPr id="87" name="Group 6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8" name="Freeform: Shape 7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" name="Freeform: Shape 7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Freeform: Shape 7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Freeform: Shape 7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" name="Freeform: Shape 7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" name="Freeform: Shape 7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4A1BA-C1F9-4959-93DF-2F7E5620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Воронцов, Г. А. Труд студента: ступени успеха на пути к диплому : учеб. пособие / Г.А. Воронцов. — 2-е изд.,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перераб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и доп. — Москва: ИНФРА-М, 2019. — 256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19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https://znanium.com/catalog/product/1007866 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(дата обращения: 20.01.2022). – Текст: электронный.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1E459-06DB-4311-9E06-A4A6C087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3952172"/>
            <a:ext cx="6083300" cy="222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bg1"/>
                </a:solidFill>
              </a:rPr>
              <a:t>Особенность данного курса состоит в его ориентации на овладение студентами базовыми приемами и навыками интеллектуального труда, необходимыми для успешного обучения в вузе, а также в том, что его предметом является не определенная область знания, а комплекс знаний, связанных с процессом порождения, трансляции, сохранения и применения знаний. </a:t>
            </a:r>
          </a:p>
        </p:txBody>
      </p:sp>
    </p:spTree>
    <p:extLst>
      <p:ext uri="{BB962C8B-B14F-4D97-AF65-F5344CB8AC3E}">
        <p14:creationId xmlns:p14="http://schemas.microsoft.com/office/powerpoint/2010/main" val="3148338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0CCC29-1ADF-400B-B2E2-87AE5F0F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48" name="Color">
              <a:extLst>
                <a:ext uri="{FF2B5EF4-FFF2-40B4-BE49-F238E27FC236}">
                  <a16:creationId xmlns:a16="http://schemas.microsoft.com/office/drawing/2014/main" id="{BD9615F1-E1A8-4B27-A6A8-4F50A77B2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Color">
              <a:extLst>
                <a:ext uri="{FF2B5EF4-FFF2-40B4-BE49-F238E27FC236}">
                  <a16:creationId xmlns:a16="http://schemas.microsoft.com/office/drawing/2014/main" id="{BE138890-F764-4F96-86CE-30B4D8713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14" y="315050"/>
            <a:ext cx="2978264" cy="3956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665" y="4376724"/>
            <a:ext cx="4756760" cy="206919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85" y="841249"/>
            <a:ext cx="5074368" cy="3018870"/>
          </a:xfrm>
        </p:spPr>
        <p:txBody>
          <a:bodyPr anchor="b"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Волкова, О.А., Самостоятельная работа студентов : учебное пособие / О.А. Волкова. — Москва :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Русайнс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2021. — 166 с. — ISBN 978-5-4365-8960-2. — URL: </a:t>
            </a:r>
            <a:r>
              <a:rPr lang="ru-RU" sz="19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https://book.ru/book/942378 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(дата обращения: 21.01.2022). — Текст : электронный.</a:t>
            </a:r>
            <a:b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sz="19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15" y="3841466"/>
            <a:ext cx="6272219" cy="26044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bg1"/>
                </a:solidFill>
              </a:rPr>
              <a:t>Пособие содержит теоретический блок, включающий в себя рассмотрение самостоятельной работы студентов как основы профессионального самоопределения и как формы организации учебного процесса.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В практическом блоке описана специфика СРС в различных видах деятельности: в освоении материала на аудиторных занятиях, в процессе прохождения практики, в ходе подготовки к защите курсовой и выпускной квалификационной работ. </a:t>
            </a:r>
          </a:p>
        </p:txBody>
      </p:sp>
    </p:spTree>
    <p:extLst>
      <p:ext uri="{BB962C8B-B14F-4D97-AF65-F5344CB8AC3E}">
        <p14:creationId xmlns:p14="http://schemas.microsoft.com/office/powerpoint/2010/main" val="1841761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8418D-5B0A-4759-A230-27D533A6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СПАСИБО ЗА ПРОСМОТР!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EC6579-E7FF-469E-A6F6-A0CD584BC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55" b="139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Самопознание</a:t>
            </a:r>
            <a:r>
              <a:rPr lang="ru-RU" sz="40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n w="0" cap="flat" cmpd="sng">
                  <a:solidFill>
                    <a:srgbClr val="FFC000"/>
                  </a:solidFill>
                  <a:round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Самопознание – познание своего Я в его специфике, условиях и характерных способах реакции, в предрасположениях и способностях, ошибках и слабостях, силах и границах собственного Я</a:t>
            </a:r>
          </a:p>
        </p:txBody>
      </p:sp>
    </p:spTree>
    <p:extLst>
      <p:ext uri="{BB962C8B-B14F-4D97-AF65-F5344CB8AC3E}">
        <p14:creationId xmlns:p14="http://schemas.microsoft.com/office/powerpoint/2010/main" val="274004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729" b="834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51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Чубаров, В. Погружение в себя: Как понять, почему мы думаем одно, чувствуем другое, а поступаем как всегда / В. Чубаров.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2020. – 208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https://finunivers.alpinadigital.ru/book/19617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0E85A2E7-5DCB-4343-AE61-D09D1C5E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FEFFFF"/>
                </a:solidFill>
              </a:rPr>
              <a:t>Осознанная счастливая жизнь – это когда эмоции, ощущения, мыли и действия находятся в гармонии. Путь к этому состоянию подобен погружению в воду. Устремляясь вглубь себя, проходя через психологические защиты, доходишь до глубины, где нет границ между сознанием и подсознанием, защитные реакции не подавляют эмоции и истинные желания, - там происходит встреча с собой настоящим.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FEFFFF"/>
                </a:solidFill>
              </a:rPr>
              <a:t>Разбирая ситуации своих клиентов, психолог В. Чубаров помогает заглянуть вглубь своей личности и ответить на важные вопросы о самооценке, привязанности, любви, призвании, счастье.</a:t>
            </a:r>
          </a:p>
        </p:txBody>
      </p:sp>
    </p:spTree>
    <p:extLst>
      <p:ext uri="{BB962C8B-B14F-4D97-AF65-F5344CB8AC3E}">
        <p14:creationId xmlns:p14="http://schemas.microsoft.com/office/powerpoint/2010/main" val="398170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59" r="1" b="15404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35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Викулина, Н. Призвание: Как найти себя во взрослой жизни / Н. Викулина.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2015.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https://finunivers.alpinadigital.ru/book/3005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FEFFFF"/>
                </a:solidFill>
              </a:rPr>
              <a:t>Рано или поздно каждый из нас задумывается: в чем мое призвание? Что хорошего в его поисках? Может ли у человека быть несколько призваний? Или не быть ни одного? Да и как понять, что выбранное дело — и есть твое призвание?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FEFFFF"/>
                </a:solidFill>
              </a:rPr>
              <a:t>Автор размышляет о призвании и его поисках, роли в этом семьи и учителей, мотивации и страхах, вдохновении и ценностях.</a:t>
            </a:r>
          </a:p>
        </p:txBody>
      </p:sp>
    </p:spTree>
    <p:extLst>
      <p:ext uri="{BB962C8B-B14F-4D97-AF65-F5344CB8AC3E}">
        <p14:creationId xmlns:p14="http://schemas.microsoft.com/office/powerpoint/2010/main" val="84131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3862" b="3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88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Мэнсон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М.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Личностные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ценности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как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познать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себя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и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понять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что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для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вас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главное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в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жизни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/ М.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Мэнсон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– М.: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Альпина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– 2021. – URL: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https://finunivers.alpinadigital.ru/book/22390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дата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обращения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19.01.2022). –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Текст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электронный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A30777-FCBA-4932-850A-F0160B304A1A}"/>
              </a:ext>
            </a:extLst>
          </p:cNvPr>
          <p:cNvSpPr/>
          <p:nvPr/>
        </p:nvSpPr>
        <p:spPr>
          <a:xfrm>
            <a:off x="5552840" y="2518012"/>
            <a:ext cx="5840770" cy="3622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>
                <a:solidFill>
                  <a:srgbClr val="FEFFFF"/>
                </a:solidFill>
              </a:rPr>
              <a:t>Нельзя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говорить</a:t>
            </a:r>
            <a:r>
              <a:rPr lang="en-US" sz="1900" dirty="0">
                <a:solidFill>
                  <a:srgbClr val="FEFFFF"/>
                </a:solidFill>
              </a:rPr>
              <a:t> о </a:t>
            </a:r>
            <a:r>
              <a:rPr lang="en-US" sz="1900" dirty="0" err="1">
                <a:solidFill>
                  <a:srgbClr val="FEFFFF"/>
                </a:solidFill>
              </a:rPr>
              <a:t>самосовершенствовании</a:t>
            </a:r>
            <a:r>
              <a:rPr lang="en-US" sz="1900" dirty="0">
                <a:solidFill>
                  <a:srgbClr val="FEFFFF"/>
                </a:solidFill>
              </a:rPr>
              <a:t>, </a:t>
            </a:r>
            <a:r>
              <a:rPr lang="en-US" sz="1900" dirty="0" err="1">
                <a:solidFill>
                  <a:srgbClr val="FEFFFF"/>
                </a:solidFill>
              </a:rPr>
              <a:t>не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говоря</a:t>
            </a:r>
            <a:r>
              <a:rPr lang="en-US" sz="1900" dirty="0">
                <a:solidFill>
                  <a:srgbClr val="FEFFFF"/>
                </a:solidFill>
              </a:rPr>
              <a:t> о </a:t>
            </a:r>
            <a:r>
              <a:rPr lang="en-US" sz="1900" dirty="0" err="1">
                <a:solidFill>
                  <a:srgbClr val="FEFFFF"/>
                </a:solidFill>
              </a:rPr>
              <a:t>ценностях</a:t>
            </a:r>
            <a:r>
              <a:rPr lang="en-US" sz="1900" dirty="0">
                <a:solidFill>
                  <a:srgbClr val="FEFFFF"/>
                </a:solidFill>
              </a:rPr>
              <a:t>. </a:t>
            </a:r>
            <a:r>
              <a:rPr lang="en-US" sz="1900" dirty="0" err="1">
                <a:solidFill>
                  <a:srgbClr val="FEFFFF"/>
                </a:solidFill>
              </a:rPr>
              <a:t>Недостаточно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просто</a:t>
            </a:r>
            <a:r>
              <a:rPr lang="en-US" sz="1900" dirty="0">
                <a:solidFill>
                  <a:srgbClr val="FEFFFF"/>
                </a:solidFill>
              </a:rPr>
              <a:t> «</a:t>
            </a:r>
            <a:r>
              <a:rPr lang="en-US" sz="1900" dirty="0" err="1">
                <a:solidFill>
                  <a:srgbClr val="FEFFFF"/>
                </a:solidFill>
              </a:rPr>
              <a:t>вырасти</a:t>
            </a:r>
            <a:r>
              <a:rPr lang="en-US" sz="1900" dirty="0">
                <a:solidFill>
                  <a:srgbClr val="FEFFFF"/>
                </a:solidFill>
              </a:rPr>
              <a:t>» и </a:t>
            </a:r>
            <a:r>
              <a:rPr lang="en-US" sz="1900" dirty="0" err="1">
                <a:solidFill>
                  <a:srgbClr val="FEFFFF"/>
                </a:solidFill>
              </a:rPr>
              <a:t>стать</a:t>
            </a:r>
            <a:r>
              <a:rPr lang="en-US" sz="1900" dirty="0">
                <a:solidFill>
                  <a:srgbClr val="FEFFFF"/>
                </a:solidFill>
              </a:rPr>
              <a:t> «</a:t>
            </a:r>
            <a:r>
              <a:rPr lang="en-US" sz="1900" dirty="0" err="1">
                <a:solidFill>
                  <a:srgbClr val="FEFFFF"/>
                </a:solidFill>
              </a:rPr>
              <a:t>лучшим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человеком</a:t>
            </a:r>
            <a:r>
              <a:rPr lang="en-US" sz="1900" dirty="0">
                <a:solidFill>
                  <a:srgbClr val="FEFFFF"/>
                </a:solidFill>
              </a:rPr>
              <a:t>». </a:t>
            </a:r>
            <a:r>
              <a:rPr lang="ru-RU" sz="1900" dirty="0">
                <a:solidFill>
                  <a:srgbClr val="FEFFFF"/>
                </a:solidFill>
              </a:rPr>
              <a:t>Необходимо </a:t>
            </a:r>
            <a:r>
              <a:rPr lang="en-US" sz="1900" dirty="0" err="1">
                <a:solidFill>
                  <a:srgbClr val="FEFFFF"/>
                </a:solidFill>
              </a:rPr>
              <a:t>определить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для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себя</a:t>
            </a:r>
            <a:r>
              <a:rPr lang="en-US" sz="1900" dirty="0">
                <a:solidFill>
                  <a:srgbClr val="FEFFFF"/>
                </a:solidFill>
              </a:rPr>
              <a:t>, </a:t>
            </a:r>
            <a:r>
              <a:rPr lang="en-US" sz="1900" dirty="0" err="1">
                <a:solidFill>
                  <a:srgbClr val="FEFFFF"/>
                </a:solidFill>
              </a:rPr>
              <a:t>что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значит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быть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лучше</a:t>
            </a:r>
            <a:r>
              <a:rPr lang="en-US" sz="1900" dirty="0">
                <a:solidFill>
                  <a:srgbClr val="FEFFFF"/>
                </a:solidFill>
              </a:rPr>
              <a:t>. </a:t>
            </a:r>
            <a:r>
              <a:rPr lang="ru-RU" sz="1900" dirty="0">
                <a:solidFill>
                  <a:srgbClr val="FEFFFF"/>
                </a:solidFill>
              </a:rPr>
              <a:t>Человек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долж</a:t>
            </a:r>
            <a:r>
              <a:rPr lang="ru-RU" sz="1900" dirty="0">
                <a:solidFill>
                  <a:srgbClr val="FEFFFF"/>
                </a:solidFill>
              </a:rPr>
              <a:t>е</a:t>
            </a:r>
            <a:r>
              <a:rPr lang="en-US" sz="1900" dirty="0">
                <a:solidFill>
                  <a:srgbClr val="FEFFFF"/>
                </a:solidFill>
              </a:rPr>
              <a:t>н </a:t>
            </a:r>
            <a:r>
              <a:rPr lang="en-US" sz="1900" dirty="0" err="1">
                <a:solidFill>
                  <a:srgbClr val="FEFFFF"/>
                </a:solidFill>
              </a:rPr>
              <a:t>решить</a:t>
            </a:r>
            <a:r>
              <a:rPr lang="en-US" sz="1900" dirty="0">
                <a:solidFill>
                  <a:srgbClr val="FEFFFF"/>
                </a:solidFill>
              </a:rPr>
              <a:t>, в </a:t>
            </a:r>
            <a:r>
              <a:rPr lang="en-US" sz="1900" dirty="0" err="1">
                <a:solidFill>
                  <a:srgbClr val="FEFFFF"/>
                </a:solidFill>
              </a:rPr>
              <a:t>каком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направлении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хо</a:t>
            </a:r>
            <a:r>
              <a:rPr lang="ru-RU" sz="1900" dirty="0">
                <a:solidFill>
                  <a:srgbClr val="FEFFFF"/>
                </a:solidFill>
              </a:rPr>
              <a:t>че</a:t>
            </a:r>
            <a:r>
              <a:rPr lang="en-US" sz="1900" dirty="0">
                <a:solidFill>
                  <a:srgbClr val="FEFFFF"/>
                </a:solidFill>
              </a:rPr>
              <a:t>т </a:t>
            </a:r>
            <a:r>
              <a:rPr lang="en-US" sz="1900" dirty="0" err="1">
                <a:solidFill>
                  <a:srgbClr val="FEFFFF"/>
                </a:solidFill>
              </a:rPr>
              <a:t>расти</a:t>
            </a:r>
            <a:r>
              <a:rPr lang="en-US" sz="1900" dirty="0">
                <a:solidFill>
                  <a:srgbClr val="FEFFFF"/>
                </a:solidFill>
              </a:rPr>
              <a:t>. </a:t>
            </a:r>
            <a:endParaRPr lang="ru-RU" sz="19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>
                <a:solidFill>
                  <a:srgbClr val="FEFFFF"/>
                </a:solidFill>
              </a:rPr>
              <a:t>Почему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мы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считаем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определенные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вещи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важными</a:t>
            </a:r>
            <a:r>
              <a:rPr lang="en-US" sz="1900" dirty="0">
                <a:solidFill>
                  <a:srgbClr val="FEFFFF"/>
                </a:solidFill>
              </a:rPr>
              <a:t>, </a:t>
            </a:r>
            <a:r>
              <a:rPr lang="en-US" sz="1900" dirty="0" err="1">
                <a:solidFill>
                  <a:srgbClr val="FEFFFF"/>
                </a:solidFill>
              </a:rPr>
              <a:t>каковы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последствия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этой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важности</a:t>
            </a:r>
            <a:r>
              <a:rPr lang="en-US" sz="1900" dirty="0">
                <a:solidFill>
                  <a:srgbClr val="FEFFFF"/>
                </a:solidFill>
              </a:rPr>
              <a:t> и </a:t>
            </a:r>
            <a:r>
              <a:rPr lang="en-US" sz="1900" dirty="0" err="1">
                <a:solidFill>
                  <a:srgbClr val="FEFFFF"/>
                </a:solidFill>
              </a:rPr>
              <a:t>как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мы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можем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изменить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то</a:t>
            </a:r>
            <a:r>
              <a:rPr lang="en-US" sz="1900" dirty="0">
                <a:solidFill>
                  <a:srgbClr val="FEFFFF"/>
                </a:solidFill>
              </a:rPr>
              <a:t>, </a:t>
            </a:r>
            <a:r>
              <a:rPr lang="en-US" sz="1900" dirty="0" err="1">
                <a:solidFill>
                  <a:srgbClr val="FEFFFF"/>
                </a:solidFill>
              </a:rPr>
              <a:t>что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считаем</a:t>
            </a:r>
            <a:r>
              <a:rPr lang="en-US" sz="1900" dirty="0">
                <a:solidFill>
                  <a:srgbClr val="FEFFFF"/>
                </a:solidFill>
              </a:rPr>
              <a:t> </a:t>
            </a:r>
            <a:r>
              <a:rPr lang="en-US" sz="1900" dirty="0" err="1">
                <a:solidFill>
                  <a:srgbClr val="FEFFFF"/>
                </a:solidFill>
              </a:rPr>
              <a:t>важным</a:t>
            </a:r>
            <a:r>
              <a:rPr lang="ru-RU" sz="1900" dirty="0">
                <a:solidFill>
                  <a:srgbClr val="FEFFFF"/>
                </a:solidFill>
              </a:rPr>
              <a:t> говорится в этой книге</a:t>
            </a:r>
            <a:r>
              <a:rPr lang="en-US" sz="1900" dirty="0">
                <a:solidFill>
                  <a:srgbClr val="FE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40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65" r="1" b="7319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35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Усов, М. Невидимый клоун: Как не бояться быть собой / М. Усов.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2021. – 288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https://finunivers.alpinadigital.ru/book/22218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FEFFFF"/>
                </a:solidFill>
              </a:rPr>
              <a:t>Клоуны не боятся быть смешными, они разбивают шаблоны и нарушают общепринятые правила с детской легкостью, а многим из нас не хватает именно этого. Автор уверен: чтобы раскрепоститься, понять себя и вернуть ощущение счастья из далекого детства, надо мыслить вне шаблонов и внутренних страхов. Михаил Усов делится с читателями своей методикой и предлагает ряд простых упражнений, которые позволят в нужный момент добиться естественности, расслабленности и открытости. </a:t>
            </a:r>
          </a:p>
        </p:txBody>
      </p:sp>
    </p:spTree>
    <p:extLst>
      <p:ext uri="{BB962C8B-B14F-4D97-AF65-F5344CB8AC3E}">
        <p14:creationId xmlns:p14="http://schemas.microsoft.com/office/powerpoint/2010/main" val="224514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2" b="12879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61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>
            <a:normAutofit/>
          </a:bodyPr>
          <a:lstStyle/>
          <a:p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Суним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Г. Любовь к несовершенству. Принять себя и других со всеми недостатками / Г.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Суним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2019. – 270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https://finunivers.alpinadigital.ru/book/19513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FEFFFF"/>
                </a:solidFill>
              </a:rPr>
              <a:t>Всемирно популярная книга о том, как научиться любить себя со всеми несовершенствами. Слова «сначала будь добр к себе, потом к другим» — как удар молнии. Многие из нас реагируют на давление жизни, замыкаясь в себе и игнорируя проблемы, приводящие к беспокойству или депрессии. Другие начинают усерднее работать в офисе, в школе или дома, надеясь, что это сделает их самих и людей, которых они любят, счастливее. Но что, если достаточно быть самим собой? Точно так же, как нам советуют в самолетах сначала надевать собственную кислородную маску, прежде чем помогать другим. Мы должны быть в мире с самими собой, прежде чем пытаться помочь людям вокруг. </a:t>
            </a:r>
          </a:p>
        </p:txBody>
      </p:sp>
    </p:spTree>
    <p:extLst>
      <p:ext uri="{BB962C8B-B14F-4D97-AF65-F5344CB8AC3E}">
        <p14:creationId xmlns:p14="http://schemas.microsoft.com/office/powerpoint/2010/main" val="113127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857" r="1" b="5287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36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2841" y="643465"/>
            <a:ext cx="5840770" cy="1779626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Грин, Р. Законы человеческой природы / Р. Грин. – Москва: Альпина </a:t>
            </a:r>
            <a:r>
              <a:rPr lang="ru-RU" sz="19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Паблишер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2021. – 936 с. –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19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https://finunivers.alpinadigital.ru/book/22379</a:t>
            </a:r>
            <a: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(дата обращения: 19.01.2022). – Текст : электронный.</a:t>
            </a:r>
            <a:br>
              <a:rPr lang="ru-RU" sz="19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sz="19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2840" y="2518012"/>
            <a:ext cx="5840770" cy="3622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FEFFFF"/>
                </a:solidFill>
              </a:rPr>
              <a:t>Автор рассказывает о 18 особенностях, в той или иной степени присущих каждому человеку; учит, как превращать недостатки в достоинства, противодействовать агрессивности, нарциссизму и заносчивости и не попадаться на уловки манипуляторов, вовремя распознавая токсичные типы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17146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2664</Words>
  <Application>Microsoft Office PowerPoint</Application>
  <PresentationFormat>Широкоэкранный</PresentationFormat>
  <Paragraphs>55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Тема Office</vt:lpstr>
      <vt:lpstr>ПОЗНАЙ СЕБЯ</vt:lpstr>
      <vt:lpstr>РАЗДЕЛЫ ВЫСТАВКИ</vt:lpstr>
      <vt:lpstr>Самопознание </vt:lpstr>
      <vt:lpstr>Чубаров, В. Погружение в себя: Как понять, почему мы думаем одно, чувствуем другое, а поступаем как всегда / В. Чубаров. – Москва: Альпина Паблишер, 2020. – 208 с. – URL: https://finunivers.alpinadigital.ru/book/19617 (дата обращения: 19.01.2022). – Текст : электронный.</vt:lpstr>
      <vt:lpstr>Викулина, Н. Призвание: Как найти себя во взрослой жизни / Н. Викулина. – Москва: Альпина Паблишер, 2015. – URL: https://finunivers.alpinadigital.ru/book/3005 (дата обращения: 19.01.2022). – Текст : электронный.</vt:lpstr>
      <vt:lpstr>Мэнсон, М. Личностные ценности: как познать себя и понять, что для вас главное в жизни / М. Мэнсон. – М.: Альпина. – 2021. – URL: https://finunivers.alpinadigital.ru/book/22390 (дата обращения: 19.01.2022). – Текст : электронный.</vt:lpstr>
      <vt:lpstr>Усов, М. Невидимый клоун: Как не бояться быть собой / М. Усов. – Москва: Альпина Паблишер, 2021. – 288 с. – URL:  https://finunivers.alpinadigital.ru/book/22218 (дата обращения: 19.01.2022). – Текст : электронный.</vt:lpstr>
      <vt:lpstr>Суним, Г. Любовь к несовершенству. Принять себя и других со всеми недостатками / Г. Суним. – Москва: Альпина Паблишер, 2019. – 270 с. – URL: https://finunivers.alpinadigital.ru/book/19513 (дата обращения: 19.01.2022). – Текст : электронный.</vt:lpstr>
      <vt:lpstr>Грин, Р. Законы человеческой природы / Р. Грин. – Москва: Альпина Паблишер, 2021. – 936 с. – URL: https://finunivers.alpinadigital.ru/book/22379 (дата обращения: 19.01.2022). – Текст : электронный. </vt:lpstr>
      <vt:lpstr>Бриджес, У. Трансформация себя: Осмысление изменений в жизни / У. Бриджес, С. Бриджес. – Москва: Альпина Паблишер, 2021. – 240 с. – URL: https://finunivers.alpinadigital.ru/book/22736 (дата обращения: 19.01.2022). – Текст : электронный. </vt:lpstr>
      <vt:lpstr>САМОРАЗВИТИЕ </vt:lpstr>
      <vt:lpstr>Кови, С. Семь навыков высокоэффективных людей: Мощные инструменты развития личности/ С. Кови. – Москва: Альпина Паблишер, 2017. – 390 с. – URL: https://finunivers.alpinadigital.ru/book/403 (дата обращения: 19.01.2022). – Текст : электронный.</vt:lpstr>
      <vt:lpstr>Мейсон, К. Режим гения: Распорядок дня великих людей / К. Мейсон. – Москва: Альпина Паблишер, 2017. – 302 с. – URL: https://finunivers.alpinadigital.ru/book/395 (дата обращения: 19.01.2022). – Текст : электронный.</vt:lpstr>
      <vt:lpstr>Кауфман, С.Б. Путь к самоактуализации. Как раздвинуть границы своих возможностей. Новое понимание иерархии потребностей Маслоу / С.Б. Кауфман. – Москва: Альпина Паблишер, 2021. – 529 с. – URL: https://finunivers.alpinadigital.ru/book/22689 (дата обращения: 19.01.2022). – Текст : электронный.</vt:lpstr>
      <vt:lpstr>Темплар, Р. Правила мышления: Как найти свой путь к осознанности и счастью / Р. Темплар. – Москва: Альпина Паблишер, 2022. – 256 с. – URL: https://finunivers.alpinadigital.ru/book/22764 (дата обращения: 19.01.2022). – Текст : электронный.</vt:lpstr>
      <vt:lpstr>Бакингем, М. Заставьте свои сильные стороны работать: шесть этапов пути к выдающимся результатам : научно-популярное издание / М. Бакингем. - Москва : Альпина Паблишер, 2008. - 248 с. - ISBN 978-5-9614-0772-3. – URL: https://znanium.com/catalog/product/1221183 (дата обращения: 19.01.2022). – Текст : электронный</vt:lpstr>
      <vt:lpstr>Жунусбек, М. Искусство разговаривать. 10 простых шагов. Как увлекать и убеждать слушателей / М. Жунусбек. – Москва: Интеллектуальная литература, 2021. – 193 с. – URL: https://finunivers.alpinadigital.ru/book/22381 (дата обращения: 19.01.2022). – Текст : электронный</vt:lpstr>
      <vt:lpstr>Зверева, Н. Магия общения: Этому можно научиться! / Н. Зверева. – Москва: Альпина Паблишер, 2021. – 262 с. – URL: https://finunivers.alpinadigital.ru/book/22385 (дата обращения: 19.01.2022). – Текст: электронный.</vt:lpstr>
      <vt:lpstr>Сагирян, А. Как выжить, если тебе 20: Руководство по успешному старту карьеры и самостоятельной жизни / А. Сагирян. – Москва: Интеллектуальная литература, 2020. – 208 с. – URL: https://finunivers.alpinadigital.ru/book/20964 (дата обращения: 19.01.2022). – Текст: электронный.</vt:lpstr>
      <vt:lpstr>САМООБРАЗОВАНИЕ </vt:lpstr>
      <vt:lpstr>Рубакин, Н. Общий план самообразования / Н. Рубакин. –Текст: электронный // Развитие личности. – 2011. - № 2. – С. 196-204. – URL: https://znanium.com/read?id=333091 (дата обращения: 21.01.2022).</vt:lpstr>
      <vt:lpstr>Шарипов, Ф. В. Как учиться успешно. Теория и практика учебной деятельности : учебное пособие / Ф. В. Шарипов. - Москва : Университетская книга, 2020. - 576 с. - ISBN 978-5-98699-261-7. - Текст : электронный. - URL: https://znanium.com/catalog/product/1211659 (дата обращения: 19.01.2022). </vt:lpstr>
      <vt:lpstr>Воронцов, Г. А. Труд студента: ступени успеха на пути к диплому : учеб. пособие / Г.А. Воронцов. — 2-е изд., перераб. и доп. — Москва: ИНФРА-М, 2019. — 256 с. – URL: https://znanium.com/catalog/product/1007866 (дата обращения: 20.01.2022). – Текст: электронный. </vt:lpstr>
      <vt:lpstr>Волкова, О.А., Самостоятельная работа студентов : учебное пособие / О.А. Волкова. — Москва : Русайнс, 2021. — 166 с. — ISBN 978-5-4365-8960-2. — URL: https://book.ru/book/942378 (дата обращения: 21.01.2022). — Текст : электронный. </vt:lpstr>
      <vt:lpstr>СПАСИБО ЗА ПРОСМОТР!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ПОЗНАЙ СЕБЯ</dc:title>
  <dc:creator>Яськова Наталья Анатольевна</dc:creator>
  <cp:lastModifiedBy>Яськова Наталья Анатольевна</cp:lastModifiedBy>
  <cp:revision>9</cp:revision>
  <dcterms:created xsi:type="dcterms:W3CDTF">2022-01-26T06:35:34Z</dcterms:created>
  <dcterms:modified xsi:type="dcterms:W3CDTF">2022-01-26T08:27:20Z</dcterms:modified>
</cp:coreProperties>
</file>