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.ru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6322" y="1618488"/>
            <a:ext cx="5745134" cy="10587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</a:t>
            </a:r>
            <a:r>
              <a:rPr lang="ru-RU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предложениях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финансовой поддержки МСП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87624" y="3450336"/>
            <a:ext cx="3764280" cy="8107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304"/>
              </a:lnSpc>
              <a:spcBef>
                <a:spcPts val="4620"/>
              </a:spcBef>
            </a:pPr>
            <a:r>
              <a:rPr lang="ru" sz="1600" b="1" dirty="0" smtClean="0">
                <a:solidFill>
                  <a:srgbClr val="59585A"/>
                </a:solidFill>
                <a:latin typeface="Verdana"/>
              </a:rPr>
              <a:t>Г.А.Тосунян</a:t>
            </a:r>
            <a:endParaRPr lang="ru" sz="1600" b="1" dirty="0">
              <a:solidFill>
                <a:srgbClr val="59585A"/>
              </a:solidFill>
              <a:latin typeface="Verdana"/>
            </a:endParaRPr>
          </a:p>
          <a:p>
            <a:pPr indent="0">
              <a:lnSpc>
                <a:spcPts val="2304"/>
              </a:lnSpc>
              <a:spcAft>
                <a:spcPts val="4620"/>
              </a:spcAft>
            </a:pPr>
            <a:r>
              <a:rPr lang="ru" sz="1600" b="1" dirty="0">
                <a:solidFill>
                  <a:srgbClr val="59585A"/>
                </a:solidFill>
                <a:latin typeface="Verdana"/>
              </a:rPr>
              <a:t>Ассоциация российских банков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99816" y="5169408"/>
            <a:ext cx="2712720" cy="2103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4620"/>
              </a:spcBef>
            </a:pPr>
            <a:r>
              <a:rPr lang="ru" sz="1300" b="1" dirty="0">
                <a:solidFill>
                  <a:srgbClr val="59585A"/>
                </a:solidFill>
                <a:latin typeface="Verdana"/>
              </a:rPr>
              <a:t>Москва, </a:t>
            </a:r>
            <a:r>
              <a:rPr lang="ru" sz="1300" b="1" dirty="0" smtClean="0">
                <a:solidFill>
                  <a:srgbClr val="59585A"/>
                </a:solidFill>
                <a:latin typeface="Verdana"/>
              </a:rPr>
              <a:t>23 октября </a:t>
            </a:r>
            <a:r>
              <a:rPr lang="ru" sz="1300" b="1" dirty="0">
                <a:solidFill>
                  <a:srgbClr val="59585A"/>
                </a:solidFill>
                <a:latin typeface="Verdana"/>
              </a:rPr>
              <a:t>2018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" y="85344"/>
            <a:ext cx="621446" cy="835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" y="85344"/>
            <a:ext cx="579120" cy="8351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71728" y="195072"/>
            <a:ext cx="7171944" cy="2316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990"/>
              </a:spcAft>
            </a:pPr>
            <a:r>
              <a:rPr lang="ru" sz="1600" b="1">
                <a:solidFill>
                  <a:srgbClr val="174F82"/>
                </a:solidFill>
                <a:latin typeface="Verdana"/>
              </a:rPr>
              <a:t>«Упрощение доступа к льготному финансированию...» - это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0896" y="1121664"/>
            <a:ext cx="8104632" cy="8199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400"/>
              </a:lnSpc>
              <a:spcBef>
                <a:spcPts val="3990"/>
              </a:spcBef>
              <a:spcAft>
                <a:spcPts val="1890"/>
              </a:spcAft>
            </a:pPr>
            <a:r>
              <a:rPr lang="ru" sz="1400" i="1" u="sng" dirty="0">
                <a:solidFill>
                  <a:srgbClr val="174F82"/>
                </a:solidFill>
                <a:latin typeface="Verdana"/>
              </a:rPr>
              <a:t>Упрощение доступа к льготному финансированию, в том числе ежегодное увеличение объема льготных кредитов, выдаваемых субъектам малого и среднего предпринимательства, включая индивидуальных предпринимателей: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6136" y="2417064"/>
            <a:ext cx="7549896" cy="515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400"/>
              </a:lnSpc>
              <a:spcBef>
                <a:spcPts val="1890"/>
              </a:spcBef>
              <a:spcAft>
                <a:spcPts val="1680"/>
              </a:spcAft>
            </a:pPr>
            <a:r>
              <a:rPr lang="ru" sz="1400" dirty="0">
                <a:solidFill>
                  <a:srgbClr val="174F82"/>
                </a:solidFill>
                <a:latin typeface="Verdana"/>
              </a:rPr>
              <a:t>118 млрд. рублей - на субсидирование % ставки для банков по программе 6,5% Минэкономразвития (постановление 1706):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6992" y="3352800"/>
            <a:ext cx="8503920" cy="2947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44"/>
              </a:lnSpc>
              <a:spcBef>
                <a:spcPts val="1680"/>
              </a:spcBef>
            </a:pPr>
            <a:r>
              <a:rPr lang="ru" sz="1400" dirty="0">
                <a:solidFill>
                  <a:srgbClr val="174F82"/>
                </a:solidFill>
                <a:latin typeface="Verdana"/>
              </a:rPr>
              <a:t>«</a:t>
            </a:r>
            <a:r>
              <a:rPr lang="ru" sz="1400" dirty="0" smtClean="0">
                <a:solidFill>
                  <a:srgbClr val="174F82"/>
                </a:solidFill>
                <a:latin typeface="Verdana"/>
              </a:rPr>
              <a:t>1.5. </a:t>
            </a:r>
            <a:r>
              <a:rPr lang="ru" sz="1400" dirty="0">
                <a:solidFill>
                  <a:srgbClr val="174F82"/>
                </a:solidFill>
                <a:latin typeface="Verdana"/>
              </a:rPr>
              <a:t>В целях роста долгового портфеля субъектов МСП обеспечен консолидированный объем финансовой поддержки, оказанной субъектам МСП в рамках НГС, и кредитов, выданных в рамках программы предоставления субсидий кредитным организациям на возмещение недополученных ими доходов по кредитам, выданным субъектам МСП на реализацию проектов в приоритетных отраслях по льготной ставке, </a:t>
            </a:r>
            <a:r>
              <a:rPr lang="ru" sz="1400" b="1" i="1" dirty="0">
                <a:solidFill>
                  <a:srgbClr val="174F82"/>
                </a:solidFill>
                <a:latin typeface="Verdana"/>
              </a:rPr>
              <a:t>в размере не менее 10 </a:t>
            </a:r>
            <a:r>
              <a:rPr lang="ru" sz="1400" b="1" i="1" dirty="0" smtClean="0">
                <a:solidFill>
                  <a:srgbClr val="174F82"/>
                </a:solidFill>
                <a:latin typeface="Verdana"/>
              </a:rPr>
              <a:t>трлн рубл </a:t>
            </a:r>
            <a:r>
              <a:rPr lang="ru" sz="1400" b="1" i="1" dirty="0">
                <a:solidFill>
                  <a:srgbClr val="174F82"/>
                </a:solidFill>
                <a:latin typeface="Verdana"/>
              </a:rPr>
              <a:t>в </a:t>
            </a:r>
            <a:r>
              <a:rPr lang="ru" sz="1400" b="1" i="1" dirty="0" smtClean="0">
                <a:solidFill>
                  <a:srgbClr val="174F82"/>
                </a:solidFill>
                <a:latin typeface="Verdana"/>
              </a:rPr>
              <a:t>2019-2024 годах,</a:t>
            </a:r>
            <a:r>
              <a:rPr lang="ru" sz="1400" dirty="0" smtClean="0">
                <a:solidFill>
                  <a:srgbClr val="174F82"/>
                </a:solidFill>
                <a:latin typeface="Verdana"/>
              </a:rPr>
              <a:t> </a:t>
            </a:r>
            <a:r>
              <a:rPr lang="ru" sz="1400" dirty="0">
                <a:solidFill>
                  <a:srgbClr val="174F82"/>
                </a:solidFill>
                <a:latin typeface="Verdana"/>
              </a:rPr>
              <a:t>в том числе: </a:t>
            </a:r>
            <a:r>
              <a:rPr lang="ru" sz="1400" i="1" dirty="0">
                <a:solidFill>
                  <a:srgbClr val="174F82"/>
                </a:solidFill>
                <a:latin typeface="Verdana"/>
              </a:rPr>
              <a:t>в 2019 году </a:t>
            </a:r>
            <a:r>
              <a:rPr lang="ru" sz="1400" i="1" dirty="0" smtClean="0">
                <a:solidFill>
                  <a:srgbClr val="174F82"/>
                </a:solidFill>
                <a:latin typeface="Verdana"/>
              </a:rPr>
              <a:t>– 1,12 трлн рубл; </a:t>
            </a:r>
            <a:r>
              <a:rPr lang="ru" sz="1400" i="1" dirty="0">
                <a:solidFill>
                  <a:srgbClr val="174F82"/>
                </a:solidFill>
                <a:latin typeface="Verdana"/>
              </a:rPr>
              <a:t>в 2020 году </a:t>
            </a:r>
            <a:r>
              <a:rPr lang="ru" sz="1400" i="1" dirty="0" smtClean="0">
                <a:solidFill>
                  <a:srgbClr val="174F82"/>
                </a:solidFill>
                <a:latin typeface="Verdana"/>
              </a:rPr>
              <a:t>– 1,38 трлн рубл; </a:t>
            </a:r>
            <a:r>
              <a:rPr lang="ru" sz="1400" i="1" dirty="0">
                <a:solidFill>
                  <a:srgbClr val="174F82"/>
                </a:solidFill>
                <a:latin typeface="Verdana"/>
              </a:rPr>
              <a:t>в 2021 году </a:t>
            </a:r>
            <a:r>
              <a:rPr lang="ru" sz="1400" i="1" dirty="0" smtClean="0">
                <a:solidFill>
                  <a:srgbClr val="174F82"/>
                </a:solidFill>
                <a:latin typeface="Verdana"/>
              </a:rPr>
              <a:t>– 1,57 трдл рубл; </a:t>
            </a:r>
            <a:r>
              <a:rPr lang="ru" sz="1400" i="1" dirty="0">
                <a:solidFill>
                  <a:srgbClr val="174F82"/>
                </a:solidFill>
                <a:latin typeface="Verdana"/>
              </a:rPr>
              <a:t>в 2022 году </a:t>
            </a:r>
            <a:r>
              <a:rPr lang="ru" sz="1400" i="1" dirty="0" smtClean="0">
                <a:solidFill>
                  <a:srgbClr val="174F82"/>
                </a:solidFill>
                <a:latin typeface="Verdana"/>
              </a:rPr>
              <a:t>– 1,77 млрд рубл; </a:t>
            </a:r>
            <a:r>
              <a:rPr lang="ru" sz="1400" i="1" dirty="0">
                <a:solidFill>
                  <a:srgbClr val="174F82"/>
                </a:solidFill>
                <a:latin typeface="Verdana"/>
              </a:rPr>
              <a:t>в 2023 году </a:t>
            </a:r>
            <a:r>
              <a:rPr lang="ru" sz="1400" i="1" dirty="0" smtClean="0">
                <a:solidFill>
                  <a:srgbClr val="174F82"/>
                </a:solidFill>
                <a:latin typeface="Verdana"/>
              </a:rPr>
              <a:t>– 1,97 млрд рубл; </a:t>
            </a:r>
            <a:r>
              <a:rPr lang="ru" sz="1400" i="1" dirty="0">
                <a:solidFill>
                  <a:srgbClr val="174F82"/>
                </a:solidFill>
                <a:latin typeface="Verdana"/>
              </a:rPr>
              <a:t>в 2024 году </a:t>
            </a:r>
            <a:r>
              <a:rPr lang="ru" sz="1400" i="1" dirty="0" smtClean="0">
                <a:solidFill>
                  <a:srgbClr val="174F82"/>
                </a:solidFill>
                <a:latin typeface="Verdana"/>
              </a:rPr>
              <a:t>– 2,17 млрд рубл»</a:t>
            </a:r>
          </a:p>
          <a:p>
            <a:pPr algn="ctr">
              <a:lnSpc>
                <a:spcPts val="1944"/>
              </a:lnSpc>
              <a:spcBef>
                <a:spcPts val="1680"/>
              </a:spcBef>
            </a:pPr>
            <a:r>
              <a:rPr lang="ru" sz="1600" b="1" dirty="0" smtClean="0">
                <a:solidFill>
                  <a:srgbClr val="174F82"/>
                </a:solidFill>
                <a:latin typeface="Verdana"/>
              </a:rPr>
              <a:t>Гарантийная поддержка в рамках </a:t>
            </a:r>
            <a:r>
              <a:rPr lang="ru-RU" sz="1600" b="1" dirty="0" smtClean="0">
                <a:solidFill>
                  <a:srgbClr val="174F82"/>
                </a:solidFill>
                <a:latin typeface="Verdana"/>
              </a:rPr>
              <a:t>НГС </a:t>
            </a:r>
            <a:r>
              <a:rPr lang="ru" sz="1600" b="1" dirty="0" smtClean="0">
                <a:solidFill>
                  <a:srgbClr val="174F82"/>
                </a:solidFill>
                <a:latin typeface="Verdana"/>
              </a:rPr>
              <a:t>(50-100 млрд рубл) </a:t>
            </a:r>
            <a:r>
              <a:rPr lang="ru-RU" sz="1600" b="1" dirty="0" smtClean="0">
                <a:solidFill>
                  <a:srgbClr val="174F82"/>
                </a:solidFill>
                <a:latin typeface="Verdana"/>
              </a:rPr>
              <a:t>«растворяется» в объеме льготных кредитов.</a:t>
            </a:r>
          </a:p>
          <a:p>
            <a:pPr indent="0" algn="just">
              <a:lnSpc>
                <a:spcPts val="1944"/>
              </a:lnSpc>
              <a:spcBef>
                <a:spcPts val="1680"/>
              </a:spcBef>
            </a:pPr>
            <a:endParaRPr lang="ru" sz="1200" i="1" dirty="0">
              <a:solidFill>
                <a:srgbClr val="174F82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02624" y="6583680"/>
            <a:ext cx="103632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50" b="1" i="1" dirty="0" smtClean="0">
                <a:solidFill>
                  <a:srgbClr val="174F82"/>
                </a:solidFill>
                <a:latin typeface="Arial"/>
              </a:rPr>
              <a:t>10</a:t>
            </a:r>
            <a:endParaRPr lang="ru" sz="1050" b="1" i="1" dirty="0">
              <a:solidFill>
                <a:srgbClr val="174F82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" y="85344"/>
            <a:ext cx="579120" cy="8351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999744"/>
            <a:ext cx="377952" cy="505358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68680" y="201168"/>
            <a:ext cx="7574280" cy="530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60"/>
              </a:lnSpc>
              <a:spcAft>
                <a:spcPts val="1680"/>
              </a:spcAft>
            </a:pPr>
            <a:r>
              <a:rPr lang="ru" sz="1700" b="1">
                <a:solidFill>
                  <a:srgbClr val="174F82"/>
                </a:solidFill>
                <a:latin typeface="Verdana"/>
              </a:rPr>
              <a:t>«Упрощение доступа к льготному финансированию...» -реалии и предложения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6992" y="1121664"/>
            <a:ext cx="3206496" cy="4934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11404" indent="-317500">
              <a:spcAft>
                <a:spcPts val="1050"/>
              </a:spcAft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Программа сейчас:</a:t>
            </a:r>
          </a:p>
          <a:p>
            <a:pPr marL="311404" indent="-317500">
              <a:lnSpc>
                <a:spcPts val="2400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доступна только для </a:t>
            </a:r>
            <a:r>
              <a:rPr lang="ru" sz="1300" b="1" dirty="0">
                <a:solidFill>
                  <a:srgbClr val="174F82"/>
                </a:solidFill>
                <a:latin typeface="Verdana"/>
              </a:rPr>
              <a:t>ЛУЧШИХ </a:t>
            </a:r>
            <a:r>
              <a:rPr lang="ru" sz="1300" dirty="0">
                <a:solidFill>
                  <a:srgbClr val="174F82"/>
                </a:solidFill>
                <a:latin typeface="Verdana"/>
              </a:rPr>
              <a:t>субъектов МСП, способных и без субсидии привлечь кредит по ставке не выше 9%;</a:t>
            </a:r>
          </a:p>
          <a:p>
            <a:pPr marL="311404" indent="-317500">
              <a:lnSpc>
                <a:spcPts val="2400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не расширяет круг получателей кредитов и не вовлекает новые субъекты МСП в кредитные отношения;</a:t>
            </a:r>
          </a:p>
          <a:p>
            <a:pPr marL="311404" indent="-317500">
              <a:lnSpc>
                <a:spcPts val="2400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не доступна для субъектов МСП с оборотом до 30 млн рублей в год;</a:t>
            </a:r>
          </a:p>
          <a:p>
            <a:pPr marL="311404" indent="-317500">
              <a:lnSpc>
                <a:spcPts val="2400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искусственно ограничивает круг банков, которые могут претендовать на получение субсидии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76216" y="1127760"/>
            <a:ext cx="3864864" cy="30998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840"/>
              </a:spcAft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Программа - предложения:</a:t>
            </a:r>
          </a:p>
          <a:p>
            <a:pPr indent="0" algn="just">
              <a:spcAft>
                <a:spcPts val="840"/>
              </a:spcAft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Льготное </a:t>
            </a:r>
            <a:r>
              <a:rPr lang="ru" sz="1300" b="1" dirty="0">
                <a:solidFill>
                  <a:srgbClr val="174F82"/>
                </a:solidFill>
                <a:latin typeface="Verdana"/>
              </a:rPr>
              <a:t>ВНЕОТРАСЛЕВОЕ</a:t>
            </a:r>
          </a:p>
          <a:p>
            <a:pPr marL="304800" indent="0" algn="just">
              <a:lnSpc>
                <a:spcPts val="2400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финансирование не должно нарушать конкурентную ситуацию;</a:t>
            </a:r>
          </a:p>
          <a:p>
            <a:pPr marL="304800" indent="-304800">
              <a:lnSpc>
                <a:spcPts val="2400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Сделать получателем субсидий субъекты МСП;</a:t>
            </a:r>
          </a:p>
          <a:p>
            <a:pPr marL="304800" indent="-304800">
              <a:lnSpc>
                <a:spcPts val="2400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Ограничить размер одной субсидии (300 тысяч </a:t>
            </a:r>
            <a:r>
              <a:rPr lang="ru-RU" sz="1300" dirty="0" err="1" smtClean="0">
                <a:solidFill>
                  <a:srgbClr val="174F82"/>
                </a:solidFill>
                <a:latin typeface="Verdana"/>
              </a:rPr>
              <a:t>рубл</a:t>
            </a:r>
            <a:r>
              <a:rPr lang="ru-RU" sz="1300" dirty="0" smtClean="0">
                <a:solidFill>
                  <a:srgbClr val="174F82"/>
                </a:solidFill>
                <a:latin typeface="Verdana"/>
              </a:rPr>
              <a:t> 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в </a:t>
            </a:r>
            <a:r>
              <a:rPr lang="ru" sz="1300" dirty="0">
                <a:solidFill>
                  <a:srgbClr val="174F82"/>
                </a:solidFill>
                <a:latin typeface="Verdana"/>
              </a:rPr>
              <a:t>год ?);</a:t>
            </a:r>
          </a:p>
          <a:p>
            <a:pPr marL="304800" indent="-304800">
              <a:lnSpc>
                <a:spcPts val="2400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Предоставлять субсидии только по кредитам от 1 года;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09744" y="5074920"/>
            <a:ext cx="4029456" cy="4815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400"/>
              </a:lnSpc>
            </a:pPr>
            <a:r>
              <a:rPr lang="ru" sz="1200" b="1" i="1">
                <a:solidFill>
                  <a:srgbClr val="174F82"/>
                </a:solidFill>
                <a:latin typeface="Verdana"/>
              </a:rPr>
              <a:t>Прозрачность, технологичность и дешевизна предоставления субсидий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775192" y="6583680"/>
            <a:ext cx="170688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 dirty="0" smtClean="0">
                <a:solidFill>
                  <a:srgbClr val="174F82"/>
                </a:solidFill>
                <a:latin typeface="Verdana"/>
              </a:rPr>
              <a:t>11</a:t>
            </a:r>
            <a:endParaRPr lang="ru" sz="1000" dirty="0">
              <a:solidFill>
                <a:srgbClr val="174F82"/>
              </a:solidFill>
              <a:latin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" y="85344"/>
            <a:ext cx="579120" cy="8351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712" y="1030224"/>
            <a:ext cx="338328" cy="27005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896" y="3995928"/>
            <a:ext cx="8458200" cy="3352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71728" y="207264"/>
            <a:ext cx="2371344" cy="2499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-304800">
              <a:spcAft>
                <a:spcPts val="3990"/>
              </a:spcAft>
            </a:pPr>
            <a:r>
              <a:rPr lang="ru" sz="1700" b="1">
                <a:solidFill>
                  <a:srgbClr val="174F82"/>
                </a:solidFill>
                <a:latin typeface="Verdana"/>
              </a:rPr>
              <a:t>Развитие рынка...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6992" y="1121664"/>
            <a:ext cx="4852416" cy="26609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04800" indent="-304800">
              <a:spcBef>
                <a:spcPts val="3990"/>
              </a:spcBef>
              <a:spcAft>
                <a:spcPts val="630"/>
              </a:spcAft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Проект программы сейчас:</a:t>
            </a:r>
          </a:p>
          <a:p>
            <a:pPr marL="304800" indent="-304800">
              <a:lnSpc>
                <a:spcPts val="1992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Дальнейшее развитие инфраструктуры МСП-банка и его прямая конкуренция с частными банками;</a:t>
            </a:r>
          </a:p>
          <a:p>
            <a:pPr marL="304800" indent="-304800">
              <a:lnSpc>
                <a:spcPts val="1992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Создание и развитие региональных лизинговых компаний, в том числе в регионах с высоким уровнем конкуренции;</a:t>
            </a:r>
          </a:p>
          <a:p>
            <a:pPr indent="0" algn="just">
              <a:spcAft>
                <a:spcPts val="630"/>
              </a:spcAft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Развитие государственных МФО;</a:t>
            </a:r>
          </a:p>
          <a:p>
            <a:pPr marL="304800" indent="-304800">
              <a:lnSpc>
                <a:spcPts val="1992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Стимулирование консервативного подхода в работе Региональных Гарантийных Организаций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57672" y="1804416"/>
            <a:ext cx="3105912" cy="11978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688"/>
              </a:lnSpc>
            </a:pPr>
            <a:r>
              <a:rPr lang="ru" sz="1300" b="1" i="1" dirty="0">
                <a:solidFill>
                  <a:srgbClr val="FF0000"/>
                </a:solidFill>
                <a:latin typeface="Verdana"/>
              </a:rPr>
              <a:t>Институты развития или</a:t>
            </a:r>
          </a:p>
          <a:p>
            <a:pPr indent="0">
              <a:lnSpc>
                <a:spcPts val="2688"/>
              </a:lnSpc>
            </a:pPr>
            <a:r>
              <a:rPr lang="ru" sz="1300" b="1" i="1" dirty="0">
                <a:solidFill>
                  <a:srgbClr val="FF0000"/>
                </a:solidFill>
                <a:latin typeface="Verdana"/>
              </a:rPr>
              <a:t>Инструменты доминирования</a:t>
            </a:r>
          </a:p>
          <a:p>
            <a:pPr indent="0" algn="ctr">
              <a:lnSpc>
                <a:spcPts val="2688"/>
              </a:lnSpc>
            </a:pPr>
            <a:r>
              <a:rPr lang="ru" sz="1300" b="1" i="1" dirty="0">
                <a:solidFill>
                  <a:srgbClr val="FF0000"/>
                </a:solidFill>
                <a:latin typeface="Verdana"/>
              </a:rPr>
              <a:t>???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6992" y="4517136"/>
            <a:ext cx="8269224" cy="18623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04800" indent="-304800">
              <a:spcAft>
                <a:spcPts val="840"/>
              </a:spcAft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Предложения - вернуть Институтам Развития роль и функции Институтов Развития:</a:t>
            </a:r>
          </a:p>
          <a:p>
            <a:pPr marL="304800" indent="-304800">
              <a:lnSpc>
                <a:spcPts val="2016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Ограничить «прямые операции» институтов на рынках с высоким уровнем конкуренции;</a:t>
            </a:r>
          </a:p>
          <a:p>
            <a:pPr marL="304800" indent="-304800">
              <a:lnSpc>
                <a:spcPts val="2016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Сконцентрировать работу МСП-банка на повышении привлекательности секьюритизации портфелей 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МСП </a:t>
            </a:r>
            <a:r>
              <a:rPr lang="ru" sz="1300" dirty="0">
                <a:solidFill>
                  <a:srgbClr val="174F82"/>
                </a:solidFill>
                <a:latin typeface="Verdana"/>
              </a:rPr>
              <a:t>и 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разработке, созданию, тестированию и внедрению новых продуктов;</a:t>
            </a:r>
          </a:p>
          <a:p>
            <a:pPr marL="304800" indent="-304800">
              <a:lnSpc>
                <a:spcPts val="2016"/>
              </a:lnSpc>
            </a:pPr>
            <a:r>
              <a:rPr lang="ru" sz="1300" dirty="0" smtClean="0">
                <a:solidFill>
                  <a:srgbClr val="174F82"/>
                </a:solidFill>
                <a:latin typeface="Verdana"/>
              </a:rPr>
              <a:t>• Провести оптимазацию деятельности РГО с учетом сокращения сроков рассмотрения заявок, стандартизации причин отказав обеспечении и формы поручительства.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775192" y="6586728"/>
            <a:ext cx="164592" cy="1310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 dirty="0" smtClean="0">
                <a:solidFill>
                  <a:srgbClr val="174F82"/>
                </a:solidFill>
                <a:latin typeface="Verdana"/>
              </a:rPr>
              <a:t>12</a:t>
            </a:r>
            <a:endParaRPr lang="ru" sz="1000" dirty="0">
              <a:solidFill>
                <a:srgbClr val="174F82"/>
              </a:solidFill>
              <a:latin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4" y="1551432"/>
            <a:ext cx="2328232" cy="27157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9808" y="4459224"/>
            <a:ext cx="2081784" cy="1246632"/>
          </a:xfrm>
          <a:prstGeom prst="rect">
            <a:avLst/>
          </a:prstGeom>
          <a:solidFill>
            <a:srgbClr val="275E93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200" dirty="0">
                <a:solidFill>
                  <a:srgbClr val="FFFFFF"/>
                </a:solidFill>
                <a:latin typeface="Verdana"/>
              </a:rPr>
              <a:t>Ассоциация</a:t>
            </a:r>
          </a:p>
          <a:p>
            <a:pPr indent="0" algn="ctr"/>
            <a:r>
              <a:rPr lang="ru" sz="1200" dirty="0">
                <a:solidFill>
                  <a:srgbClr val="FFFFFF"/>
                </a:solidFill>
                <a:latin typeface="Verdana"/>
              </a:rPr>
              <a:t>российских</a:t>
            </a:r>
          </a:p>
          <a:p>
            <a:pPr indent="0" algn="ctr"/>
            <a:r>
              <a:rPr lang="ru" sz="1200" dirty="0">
                <a:solidFill>
                  <a:srgbClr val="FFFFFF"/>
                </a:solidFill>
                <a:latin typeface="Verdana"/>
              </a:rPr>
              <a:t>банков</a:t>
            </a:r>
          </a:p>
          <a:p>
            <a:pPr indent="0" algn="ctr">
              <a:lnSpc>
                <a:spcPts val="2856"/>
              </a:lnSpc>
            </a:pPr>
            <a:r>
              <a:rPr lang="ru" sz="1100" dirty="0">
                <a:solidFill>
                  <a:srgbClr val="FFFFFF"/>
                </a:solidFill>
                <a:latin typeface="Verdana"/>
              </a:rPr>
              <a:t>+ </a:t>
            </a:r>
            <a:r>
              <a:rPr lang="ru" sz="1200" dirty="0">
                <a:solidFill>
                  <a:srgbClr val="FFFFFF"/>
                </a:solidFill>
                <a:latin typeface="Verdana"/>
              </a:rPr>
              <a:t>7</a:t>
            </a:r>
            <a:r>
              <a:rPr lang="ru" sz="1100" dirty="0">
                <a:solidFill>
                  <a:srgbClr val="FFFFFF"/>
                </a:solidFill>
                <a:latin typeface="Verdana"/>
              </a:rPr>
              <a:t> (</a:t>
            </a:r>
            <a:r>
              <a:rPr lang="ru" sz="1200" dirty="0">
                <a:solidFill>
                  <a:srgbClr val="FFFFFF"/>
                </a:solidFill>
                <a:latin typeface="Verdana"/>
              </a:rPr>
              <a:t>495</a:t>
            </a:r>
            <a:r>
              <a:rPr lang="ru" sz="1100">
                <a:solidFill>
                  <a:srgbClr val="FFFFFF"/>
                </a:solidFill>
                <a:latin typeface="Verdana"/>
              </a:rPr>
              <a:t>) </a:t>
            </a:r>
            <a:r>
              <a:rPr lang="ru" sz="1200" smtClean="0">
                <a:solidFill>
                  <a:srgbClr val="FFFFFF"/>
                </a:solidFill>
                <a:latin typeface="Verdana"/>
              </a:rPr>
              <a:t>691-6630 </a:t>
            </a:r>
            <a:r>
              <a:rPr lang="en-US" sz="1200" dirty="0">
                <a:solidFill>
                  <a:srgbClr val="FFFFFF"/>
                </a:solidFill>
                <a:latin typeface="Verdana"/>
                <a:hlinkClick r:id="rId3"/>
              </a:rPr>
              <a:t>www.arb.ru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" y="85344"/>
            <a:ext cx="579120" cy="8351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65632" y="192024"/>
            <a:ext cx="5483352" cy="5394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  <a:spcAft>
                <a:spcPts val="1260"/>
              </a:spcAft>
            </a:pPr>
            <a:r>
              <a:rPr lang="ru" sz="1700" b="1">
                <a:solidFill>
                  <a:srgbClr val="174F82"/>
                </a:solidFill>
                <a:latin typeface="Verdana"/>
              </a:rPr>
              <a:t>Что представляет собой малое и среднее предпринимательство...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088" y="1057656"/>
            <a:ext cx="6787896" cy="530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520"/>
              </a:lnSpc>
              <a:spcBef>
                <a:spcPts val="1260"/>
              </a:spcBef>
              <a:spcAft>
                <a:spcPts val="2310"/>
              </a:spcAft>
            </a:pPr>
            <a:r>
              <a:rPr lang="ru" sz="1300">
                <a:solidFill>
                  <a:srgbClr val="174F82"/>
                </a:solidFill>
                <a:latin typeface="Verdana"/>
              </a:rPr>
              <a:t>Критерии - ФЗ №209-ФЗ от 24/07/2007 «О развитии малого и среднего предпринимательства в Российской Федерации»: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4256" y="2164080"/>
            <a:ext cx="7766304" cy="490728"/>
          </a:xfrm>
          <a:prstGeom prst="rect">
            <a:avLst/>
          </a:prstGeom>
          <a:solidFill>
            <a:srgbClr val="ECF0F7"/>
          </a:solidFill>
        </p:spPr>
        <p:txBody>
          <a:bodyPr lIns="0" tIns="0" rIns="0" bIns="0">
            <a:noAutofit/>
          </a:bodyPr>
          <a:lstStyle/>
          <a:p>
            <a:pPr marL="5437632" indent="0">
              <a:lnSpc>
                <a:spcPts val="1104"/>
              </a:lnSpc>
              <a:spcBef>
                <a:spcPts val="2310"/>
              </a:spcBef>
            </a:pPr>
            <a:r>
              <a:rPr lang="ru" sz="1400" b="1">
                <a:solidFill>
                  <a:srgbClr val="59585A"/>
                </a:solidFill>
                <a:latin typeface="Arial"/>
              </a:rPr>
              <a:t>Среднесписочная</a:t>
            </a:r>
          </a:p>
          <a:p>
            <a:pPr indent="0">
              <a:lnSpc>
                <a:spcPts val="1104"/>
              </a:lnSpc>
            </a:pPr>
            <a:r>
              <a:rPr lang="ru" sz="1400" b="1">
                <a:solidFill>
                  <a:srgbClr val="59585A"/>
                </a:solidFill>
                <a:latin typeface="Arial"/>
              </a:rPr>
              <a:t>Категория субъекта МСП Выручка без НДС за год</a:t>
            </a:r>
          </a:p>
          <a:p>
            <a:pPr marL="5437632" indent="0">
              <a:lnSpc>
                <a:spcPts val="1104"/>
              </a:lnSpc>
              <a:spcAft>
                <a:spcPts val="2310"/>
              </a:spcAft>
            </a:pPr>
            <a:r>
              <a:rPr lang="ru" sz="1400" b="1">
                <a:solidFill>
                  <a:srgbClr val="59585A"/>
                </a:solidFill>
                <a:latin typeface="Arial"/>
              </a:rPr>
              <a:t>численность работников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47472" y="3048000"/>
          <a:ext cx="8208264" cy="2691384"/>
        </p:xfrm>
        <a:graphic>
          <a:graphicData uri="http://schemas.openxmlformats.org/drawingml/2006/table">
            <a:tbl>
              <a:tblPr/>
              <a:tblGrid>
                <a:gridCol w="2776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9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19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pPr marL="127000" indent="0"/>
                      <a:r>
                        <a:rPr lang="ru" sz="1300">
                          <a:solidFill>
                            <a:srgbClr val="88858A"/>
                          </a:solidFill>
                          <a:latin typeface="Verdana"/>
                        </a:rPr>
                        <a:t>Микропредприятие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solidFill>
                            <a:srgbClr val="88858A"/>
                          </a:solidFill>
                          <a:latin typeface="Verdana"/>
                        </a:rPr>
                        <a:t>120 млн рублей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solidFill>
                            <a:srgbClr val="88858A"/>
                          </a:solidFill>
                          <a:latin typeface="Verdana"/>
                        </a:rPr>
                        <a:t>не более 15 человек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marL="127000" indent="0"/>
                      <a:r>
                        <a:rPr lang="ru" sz="1300">
                          <a:solidFill>
                            <a:srgbClr val="88858A"/>
                          </a:solidFill>
                          <a:latin typeface="Verdana"/>
                        </a:rPr>
                        <a:t>Малое предприятие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solidFill>
                            <a:srgbClr val="88858A"/>
                          </a:solidFill>
                          <a:latin typeface="Verdana"/>
                        </a:rPr>
                        <a:t>800 млн рублей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solidFill>
                            <a:srgbClr val="88858A"/>
                          </a:solidFill>
                          <a:latin typeface="Verdana"/>
                        </a:rPr>
                        <a:t>не более 100 человек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3064">
                <a:tc>
                  <a:txBody>
                    <a:bodyPr/>
                    <a:lstStyle/>
                    <a:p>
                      <a:pPr marL="127000" indent="0"/>
                      <a:r>
                        <a:rPr lang="ru" sz="1300">
                          <a:solidFill>
                            <a:srgbClr val="88858A"/>
                          </a:solidFill>
                          <a:latin typeface="Verdana"/>
                        </a:rPr>
                        <a:t>Среднее предприятие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solidFill>
                            <a:srgbClr val="88858A"/>
                          </a:solidFill>
                          <a:latin typeface="Verdana"/>
                        </a:rPr>
                        <a:t>2 млрд рублей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solidFill>
                            <a:srgbClr val="88858A"/>
                          </a:solidFill>
                          <a:latin typeface="Verdana"/>
                        </a:rPr>
                        <a:t>не более 250 человек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805672" y="6583680"/>
            <a:ext cx="100584" cy="1341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>
                <a:solidFill>
                  <a:srgbClr val="174F82"/>
                </a:solidFill>
                <a:latin typeface="Verdana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" y="237744"/>
            <a:ext cx="499872" cy="4937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35152" y="170688"/>
            <a:ext cx="5547360" cy="5547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</a:pPr>
            <a:r>
              <a:rPr lang="ru" sz="1800" b="1">
                <a:solidFill>
                  <a:srgbClr val="174F82"/>
                </a:solidFill>
                <a:latin typeface="Verdana"/>
              </a:rPr>
              <a:t>Что представляет собой малое и среднее</a:t>
            </a:r>
          </a:p>
          <a:p>
            <a:pPr indent="0">
              <a:lnSpc>
                <a:spcPts val="2136"/>
              </a:lnSpc>
            </a:pPr>
            <a:r>
              <a:rPr lang="ru" sz="1800" b="1">
                <a:solidFill>
                  <a:srgbClr val="174F82"/>
                </a:solidFill>
                <a:latin typeface="Verdana"/>
              </a:rPr>
              <a:t>предпринимательство...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7952" y="1036320"/>
            <a:ext cx="3322320" cy="2255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 dirty="0">
                <a:solidFill>
                  <a:srgbClr val="174F82"/>
                </a:solidFill>
                <a:latin typeface="Verdana"/>
              </a:rPr>
              <a:t>Единый федеральный реестр 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МСП</a:t>
            </a:r>
            <a:r>
              <a:rPr lang="en-US" sz="1300" dirty="0" smtClean="0">
                <a:solidFill>
                  <a:srgbClr val="174F82"/>
                </a:solidFill>
                <a:latin typeface="Verdana"/>
              </a:rPr>
              <a:t> (</a:t>
            </a:r>
            <a:r>
              <a:rPr lang="ru-RU" sz="1300" dirty="0" smtClean="0">
                <a:solidFill>
                  <a:srgbClr val="174F82"/>
                </a:solidFill>
                <a:latin typeface="Verdana"/>
              </a:rPr>
              <a:t>тыс. шт.)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:</a:t>
            </a:r>
            <a:endParaRPr lang="ru" sz="1300" dirty="0">
              <a:solidFill>
                <a:srgbClr val="174F82"/>
              </a:solidFill>
              <a:latin typeface="Verdan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2720" y="1700784"/>
            <a:ext cx="402336" cy="1158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50">
                <a:latin typeface="Verdana"/>
              </a:rPr>
              <a:t>Всего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08832" y="1426464"/>
            <a:ext cx="2322576" cy="4145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9900" indent="0">
              <a:spcAft>
                <a:spcPts val="840"/>
              </a:spcAft>
            </a:pPr>
            <a:r>
              <a:rPr lang="ru" sz="850">
                <a:solidFill>
                  <a:srgbClr val="26202A"/>
                </a:solidFill>
                <a:latin typeface="Verdana"/>
              </a:rPr>
              <a:t>Юридические лица</a:t>
            </a:r>
          </a:p>
          <a:p>
            <a:pPr indent="0" algn="just"/>
            <a:r>
              <a:rPr lang="ru" sz="850">
                <a:solidFill>
                  <a:srgbClr val="26202A"/>
                </a:solidFill>
                <a:latin typeface="Verdana"/>
              </a:rPr>
              <a:t>Микро    Малое    Среднее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70320" y="1426464"/>
            <a:ext cx="2377440" cy="4145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01600" indent="-101600">
              <a:lnSpc>
                <a:spcPts val="2088"/>
              </a:lnSpc>
            </a:pPr>
            <a:r>
              <a:rPr lang="ru" sz="850">
                <a:solidFill>
                  <a:srgbClr val="26202A"/>
                </a:solidFill>
                <a:latin typeface="Verdana"/>
              </a:rPr>
              <a:t>Индивидуальные предприниматели Микро    Малое    Среднее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863902"/>
              </p:ext>
            </p:extLst>
          </p:nvPr>
        </p:nvGraphicFramePr>
        <p:xfrm>
          <a:off x="323088" y="2005584"/>
          <a:ext cx="8534400" cy="3066288"/>
        </p:xfrm>
        <a:graphic>
          <a:graphicData uri="http://schemas.openxmlformats.org/drawingml/2006/table">
            <a:tbl>
              <a:tblPr/>
              <a:tblGrid>
                <a:gridCol w="1944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8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14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56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88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018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93192">
                <a:tc>
                  <a:txBody>
                    <a:bodyPr/>
                    <a:lstStyle/>
                    <a:p>
                      <a:pPr marL="152400" indent="0"/>
                      <a:r>
                        <a:rPr lang="ru" sz="1200">
                          <a:solidFill>
                            <a:srgbClr val="286FB3"/>
                          </a:solidFill>
                          <a:latin typeface="Verdana"/>
                        </a:rPr>
                        <a:t>РОССИЙСКАЯ ФЕДЕРАЦИЯ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41300" indent="0" algn="r"/>
                      <a:r>
                        <a:rPr lang="ru" sz="1200" dirty="0">
                          <a:latin typeface="Verdana"/>
                        </a:rPr>
                        <a:t>5 </a:t>
                      </a:r>
                      <a:r>
                        <a:rPr lang="ru" sz="1200" dirty="0" smtClean="0">
                          <a:latin typeface="Verdana"/>
                        </a:rPr>
                        <a:t>921</a:t>
                      </a:r>
                      <a:r>
                        <a:rPr lang="en-US" sz="1200" dirty="0" smtClean="0">
                          <a:latin typeface="Verdana"/>
                        </a:rPr>
                        <a:t>,3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>
                          <a:latin typeface="Verdana"/>
                        </a:rPr>
                        <a:t>2 </a:t>
                      </a:r>
                      <a:r>
                        <a:rPr lang="ru" sz="1200" dirty="0" smtClean="0">
                          <a:latin typeface="Verdana"/>
                        </a:rPr>
                        <a:t>404</a:t>
                      </a:r>
                      <a:r>
                        <a:rPr lang="en-US" sz="1200" dirty="0" smtClean="0">
                          <a:latin typeface="Verdana"/>
                        </a:rPr>
                        <a:t>,2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225</a:t>
                      </a:r>
                      <a:r>
                        <a:rPr lang="en-US" sz="1200" dirty="0" smtClean="0">
                          <a:latin typeface="Verdana"/>
                        </a:rPr>
                        <a:t>,8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00" indent="0" algn="r"/>
                      <a:r>
                        <a:rPr lang="ru" sz="1200" dirty="0" smtClean="0">
                          <a:latin typeface="Verdana"/>
                        </a:rPr>
                        <a:t>18</a:t>
                      </a:r>
                      <a:r>
                        <a:rPr lang="en-US" sz="1200" dirty="0" smtClean="0">
                          <a:latin typeface="Verdana"/>
                        </a:rPr>
                        <a:t>,7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 algn="ctr"/>
                      <a:r>
                        <a:rPr lang="ru" sz="1200" dirty="0">
                          <a:latin typeface="Verdana"/>
                        </a:rPr>
                        <a:t>3 </a:t>
                      </a:r>
                      <a:r>
                        <a:rPr lang="ru" sz="1200" dirty="0" smtClean="0">
                          <a:latin typeface="Verdana"/>
                        </a:rPr>
                        <a:t>244</a:t>
                      </a:r>
                      <a:r>
                        <a:rPr lang="en-US" sz="1200" dirty="0" smtClean="0">
                          <a:latin typeface="Verdana"/>
                        </a:rPr>
                        <a:t>,3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28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2400" indent="0" algn="r"/>
                      <a:r>
                        <a:rPr lang="en-US" sz="1200" dirty="0" smtClean="0">
                          <a:latin typeface="Verdana"/>
                        </a:rPr>
                        <a:t>0,</a:t>
                      </a:r>
                      <a:r>
                        <a:rPr lang="ru" sz="1200" dirty="0" smtClean="0">
                          <a:latin typeface="Verdana"/>
                        </a:rPr>
                        <a:t>324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152400" indent="0"/>
                      <a:r>
                        <a:rPr lang="ru" sz="1200" dirty="0" smtClean="0">
                          <a:solidFill>
                            <a:srgbClr val="286FB3"/>
                          </a:solidFill>
                          <a:latin typeface="Verdana"/>
                        </a:rPr>
                        <a:t>Центральный </a:t>
                      </a:r>
                      <a:r>
                        <a:rPr lang="ru" sz="1200" dirty="0">
                          <a:solidFill>
                            <a:srgbClr val="286FB3"/>
                          </a:solidFill>
                          <a:latin typeface="Verdana"/>
                        </a:rPr>
                        <a:t>ФО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41300" indent="0" algn="r"/>
                      <a:r>
                        <a:rPr lang="ru" sz="1200" dirty="0">
                          <a:latin typeface="Verdana"/>
                        </a:rPr>
                        <a:t>1 </a:t>
                      </a:r>
                      <a:r>
                        <a:rPr lang="ru" sz="1200" dirty="0" smtClean="0">
                          <a:latin typeface="Verdana"/>
                        </a:rPr>
                        <a:t>814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842</a:t>
                      </a:r>
                      <a:r>
                        <a:rPr lang="en-US" sz="1200" dirty="0" smtClean="0">
                          <a:latin typeface="Verdana"/>
                        </a:rPr>
                        <a:t>,8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81</a:t>
                      </a:r>
                      <a:r>
                        <a:rPr lang="en-US" sz="1200" dirty="0" smtClean="0">
                          <a:latin typeface="Verdana"/>
                        </a:rPr>
                        <a:t>,9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00" indent="0" algn="r"/>
                      <a:r>
                        <a:rPr lang="ru" sz="1200" dirty="0" smtClean="0">
                          <a:latin typeface="Verdana"/>
                        </a:rPr>
                        <a:t>7</a:t>
                      </a:r>
                      <a:r>
                        <a:rPr lang="en-US" sz="1200" dirty="0" smtClean="0">
                          <a:latin typeface="Verdana"/>
                        </a:rPr>
                        <a:t>,4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875</a:t>
                      </a:r>
                      <a:r>
                        <a:rPr lang="en-US" sz="1200" dirty="0" smtClean="0">
                          <a:latin typeface="Verdana"/>
                        </a:rPr>
                        <a:t>,4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6</a:t>
                      </a:r>
                      <a:r>
                        <a:rPr lang="en-US" sz="1200" dirty="0" smtClean="0">
                          <a:latin typeface="Verdana"/>
                        </a:rPr>
                        <a:t>,4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2400" indent="0" algn="r"/>
                      <a:r>
                        <a:rPr lang="en-US" sz="1200" dirty="0" smtClean="0">
                          <a:latin typeface="Verdana"/>
                        </a:rPr>
                        <a:t>0,0</a:t>
                      </a:r>
                      <a:r>
                        <a:rPr lang="ru" sz="1200" dirty="0" smtClean="0">
                          <a:latin typeface="Verdana"/>
                        </a:rPr>
                        <a:t>82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marL="152400" indent="0"/>
                      <a:r>
                        <a:rPr lang="ru" sz="1200" dirty="0" smtClean="0">
                          <a:solidFill>
                            <a:srgbClr val="286FB3"/>
                          </a:solidFill>
                          <a:latin typeface="Verdana"/>
                        </a:rPr>
                        <a:t>Приволжский </a:t>
                      </a:r>
                      <a:r>
                        <a:rPr lang="ru" sz="1200" dirty="0">
                          <a:solidFill>
                            <a:srgbClr val="286FB3"/>
                          </a:solidFill>
                          <a:latin typeface="Verdana"/>
                        </a:rPr>
                        <a:t>ФО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41300" indent="0" algn="r"/>
                      <a:r>
                        <a:rPr lang="ru" sz="1200" dirty="0">
                          <a:latin typeface="Verdana"/>
                        </a:rPr>
                        <a:t>1 </a:t>
                      </a:r>
                      <a:r>
                        <a:rPr lang="ru" sz="1200" dirty="0" smtClean="0">
                          <a:latin typeface="Verdana"/>
                        </a:rPr>
                        <a:t>061</a:t>
                      </a:r>
                      <a:r>
                        <a:rPr lang="en-US" sz="1200" dirty="0" smtClean="0">
                          <a:latin typeface="Verdana"/>
                        </a:rPr>
                        <a:t>,4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412</a:t>
                      </a:r>
                      <a:r>
                        <a:rPr lang="en-US" sz="1200" dirty="0" smtClean="0">
                          <a:latin typeface="Verdana"/>
                        </a:rPr>
                        <a:t>,7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41</a:t>
                      </a:r>
                      <a:r>
                        <a:rPr lang="en-US" sz="1200" dirty="0" smtClean="0">
                          <a:latin typeface="Verdana"/>
                        </a:rPr>
                        <a:t>,</a:t>
                      </a:r>
                      <a:r>
                        <a:rPr lang="ru" sz="1200" dirty="0" smtClean="0">
                          <a:latin typeface="Verdana"/>
                        </a:rPr>
                        <a:t>5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00" indent="0" algn="r"/>
                      <a:r>
                        <a:rPr lang="ru" sz="1200" dirty="0" smtClean="0">
                          <a:latin typeface="Verdana"/>
                        </a:rPr>
                        <a:t>3</a:t>
                      </a:r>
                      <a:r>
                        <a:rPr lang="en-US" sz="1200" dirty="0" smtClean="0">
                          <a:latin typeface="Verdana"/>
                        </a:rPr>
                        <a:t>,3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597</a:t>
                      </a:r>
                      <a:r>
                        <a:rPr lang="en-US" sz="1200" dirty="0" smtClean="0">
                          <a:latin typeface="Verdana"/>
                        </a:rPr>
                        <a:t>,3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6</a:t>
                      </a:r>
                      <a:r>
                        <a:rPr lang="en-US" sz="1200" dirty="0" smtClean="0">
                          <a:latin typeface="Verdana"/>
                        </a:rPr>
                        <a:t>,5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2400" indent="0" algn="r"/>
                      <a:r>
                        <a:rPr lang="en-US" sz="1200" dirty="0" smtClean="0">
                          <a:latin typeface="Verdana"/>
                        </a:rPr>
                        <a:t>0,0</a:t>
                      </a:r>
                      <a:r>
                        <a:rPr lang="ru" sz="1200" dirty="0" smtClean="0">
                          <a:latin typeface="Verdana"/>
                        </a:rPr>
                        <a:t>79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152400" indent="0"/>
                      <a:r>
                        <a:rPr lang="ru" sz="1200" dirty="0" smtClean="0">
                          <a:solidFill>
                            <a:srgbClr val="286FB3"/>
                          </a:solidFill>
                          <a:latin typeface="Verdana"/>
                        </a:rPr>
                        <a:t>Южный </a:t>
                      </a:r>
                      <a:r>
                        <a:rPr lang="ru" sz="1200" dirty="0">
                          <a:solidFill>
                            <a:srgbClr val="286FB3"/>
                          </a:solidFill>
                          <a:latin typeface="Verdana"/>
                        </a:rPr>
                        <a:t>ФО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41300" indent="0" algn="r"/>
                      <a:r>
                        <a:rPr lang="ru" sz="1200" dirty="0" smtClean="0">
                          <a:latin typeface="Verdana"/>
                        </a:rPr>
                        <a:t>710</a:t>
                      </a:r>
                      <a:r>
                        <a:rPr lang="en-US" sz="1200" dirty="0" smtClean="0">
                          <a:latin typeface="Verdana"/>
                        </a:rPr>
                        <a:t>,3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184</a:t>
                      </a:r>
                      <a:r>
                        <a:rPr lang="en-US" sz="1200" dirty="0" smtClean="0">
                          <a:latin typeface="Verdana"/>
                        </a:rPr>
                        <a:t>,1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17</a:t>
                      </a:r>
                      <a:r>
                        <a:rPr lang="en-US" sz="1200" dirty="0" smtClean="0">
                          <a:latin typeface="Verdana"/>
                        </a:rPr>
                        <a:t>,3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00" indent="0" algn="r"/>
                      <a:r>
                        <a:rPr lang="ru" sz="1200" dirty="0" smtClean="0">
                          <a:latin typeface="Verdana"/>
                        </a:rPr>
                        <a:t>1</a:t>
                      </a:r>
                      <a:r>
                        <a:rPr lang="en-US" sz="1200" dirty="0" smtClean="0">
                          <a:latin typeface="Verdana"/>
                        </a:rPr>
                        <a:t>,4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503</a:t>
                      </a:r>
                      <a:r>
                        <a:rPr lang="en-US" sz="1200" dirty="0" smtClean="0">
                          <a:latin typeface="Verdana"/>
                        </a:rPr>
                        <a:t>,7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3</a:t>
                      </a:r>
                      <a:r>
                        <a:rPr lang="en-US" sz="1200" dirty="0" smtClean="0">
                          <a:latin typeface="Verdana"/>
                        </a:rPr>
                        <a:t>,6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2400" indent="0" algn="r"/>
                      <a:r>
                        <a:rPr lang="en-US" sz="1200" dirty="0" smtClean="0">
                          <a:latin typeface="Verdana"/>
                        </a:rPr>
                        <a:t>0,0</a:t>
                      </a:r>
                      <a:r>
                        <a:rPr lang="ru" sz="1200" dirty="0" smtClean="0">
                          <a:latin typeface="Verdana"/>
                        </a:rPr>
                        <a:t>27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marL="152400" indent="0"/>
                      <a:r>
                        <a:rPr lang="ru" sz="1200" dirty="0" smtClean="0">
                          <a:solidFill>
                            <a:srgbClr val="286FB3"/>
                          </a:solidFill>
                          <a:latin typeface="Verdana"/>
                        </a:rPr>
                        <a:t>Северо-Западный </a:t>
                      </a:r>
                      <a:r>
                        <a:rPr lang="ru" sz="1200" dirty="0">
                          <a:solidFill>
                            <a:srgbClr val="286FB3"/>
                          </a:solidFill>
                          <a:latin typeface="Verdana"/>
                        </a:rPr>
                        <a:t>ФО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41300" indent="0" algn="r"/>
                      <a:r>
                        <a:rPr lang="ru" sz="1200" dirty="0" smtClean="0">
                          <a:latin typeface="Verdana"/>
                        </a:rPr>
                        <a:t>686</a:t>
                      </a:r>
                      <a:r>
                        <a:rPr lang="en-US" sz="1200" dirty="0" smtClean="0">
                          <a:latin typeface="Verdana"/>
                        </a:rPr>
                        <a:t>,4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334</a:t>
                      </a:r>
                      <a:r>
                        <a:rPr lang="en-US" sz="1200" dirty="0" smtClean="0">
                          <a:latin typeface="Verdana"/>
                        </a:rPr>
                        <a:t>,6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29</a:t>
                      </a:r>
                      <a:r>
                        <a:rPr lang="en-US" sz="1200" dirty="0" smtClean="0">
                          <a:latin typeface="Verdana"/>
                        </a:rPr>
                        <a:t>,4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00" indent="0" algn="r"/>
                      <a:r>
                        <a:rPr lang="ru" sz="1200" dirty="0" smtClean="0">
                          <a:latin typeface="Verdana"/>
                        </a:rPr>
                        <a:t>2</a:t>
                      </a:r>
                      <a:r>
                        <a:rPr lang="en-US" sz="1200" dirty="0" smtClean="0">
                          <a:latin typeface="Verdana"/>
                        </a:rPr>
                        <a:t>,2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317</a:t>
                      </a:r>
                      <a:r>
                        <a:rPr lang="en-US" sz="1200" dirty="0" smtClean="0">
                          <a:latin typeface="Verdana"/>
                        </a:rPr>
                        <a:t>,6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2</a:t>
                      </a:r>
                      <a:r>
                        <a:rPr lang="en-US" sz="1200" dirty="0" smtClean="0">
                          <a:latin typeface="Verdana"/>
                        </a:rPr>
                        <a:t>,4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2400" indent="0" algn="r"/>
                      <a:r>
                        <a:rPr lang="en-US" sz="1200" dirty="0" smtClean="0">
                          <a:latin typeface="Verdana"/>
                        </a:rPr>
                        <a:t>0,0</a:t>
                      </a:r>
                      <a:r>
                        <a:rPr lang="ru" sz="1200" dirty="0" smtClean="0">
                          <a:latin typeface="Verdana"/>
                        </a:rPr>
                        <a:t>27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152400" indent="0"/>
                      <a:r>
                        <a:rPr lang="ru" sz="1200" dirty="0" smtClean="0">
                          <a:solidFill>
                            <a:srgbClr val="286FB3"/>
                          </a:solidFill>
                          <a:latin typeface="Verdana"/>
                        </a:rPr>
                        <a:t>Сибирский </a:t>
                      </a:r>
                      <a:r>
                        <a:rPr lang="ru" sz="1200" dirty="0">
                          <a:solidFill>
                            <a:srgbClr val="286FB3"/>
                          </a:solidFill>
                          <a:latin typeface="Verdana"/>
                        </a:rPr>
                        <a:t>ФО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41300" indent="0" algn="r"/>
                      <a:r>
                        <a:rPr lang="ru" sz="1200" dirty="0" smtClean="0">
                          <a:latin typeface="Verdana"/>
                        </a:rPr>
                        <a:t>686</a:t>
                      </a:r>
                      <a:r>
                        <a:rPr lang="en-US" sz="1200" dirty="0" smtClean="0">
                          <a:latin typeface="Verdana"/>
                        </a:rPr>
                        <a:t>,2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281</a:t>
                      </a:r>
                      <a:r>
                        <a:rPr lang="en-US" sz="1200" dirty="0" smtClean="0">
                          <a:latin typeface="Verdana"/>
                        </a:rPr>
                        <a:t>,6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24</a:t>
                      </a:r>
                      <a:r>
                        <a:rPr lang="en-US" sz="1200" dirty="0" smtClean="0">
                          <a:latin typeface="Verdana"/>
                        </a:rPr>
                        <a:t>,3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00" indent="0" algn="r"/>
                      <a:r>
                        <a:rPr lang="ru" sz="1200" dirty="0" smtClean="0">
                          <a:latin typeface="Verdana"/>
                        </a:rPr>
                        <a:t>1</a:t>
                      </a:r>
                      <a:r>
                        <a:rPr lang="en-US" sz="1200" dirty="0" smtClean="0">
                          <a:latin typeface="Verdana"/>
                        </a:rPr>
                        <a:t>,8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374</a:t>
                      </a:r>
                      <a:r>
                        <a:rPr lang="en-US" sz="1200" dirty="0" smtClean="0">
                          <a:latin typeface="Verdana"/>
                        </a:rPr>
                        <a:t>,6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3</a:t>
                      </a:r>
                      <a:r>
                        <a:rPr lang="en-US" sz="1200" dirty="0" smtClean="0">
                          <a:latin typeface="Verdana"/>
                        </a:rPr>
                        <a:t>,8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2400" indent="0" algn="r"/>
                      <a:r>
                        <a:rPr lang="en-US" sz="1200" dirty="0" smtClean="0">
                          <a:latin typeface="Verdana"/>
                        </a:rPr>
                        <a:t>0,0</a:t>
                      </a:r>
                      <a:r>
                        <a:rPr lang="ru" sz="1200" dirty="0" smtClean="0">
                          <a:latin typeface="Verdana"/>
                        </a:rPr>
                        <a:t>50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152400" indent="0"/>
                      <a:r>
                        <a:rPr lang="ru" sz="1200" dirty="0" smtClean="0">
                          <a:solidFill>
                            <a:srgbClr val="286FB3"/>
                          </a:solidFill>
                          <a:latin typeface="Verdana"/>
                        </a:rPr>
                        <a:t>Уральский </a:t>
                      </a:r>
                      <a:r>
                        <a:rPr lang="ru" sz="1200" dirty="0">
                          <a:solidFill>
                            <a:srgbClr val="286FB3"/>
                          </a:solidFill>
                          <a:latin typeface="Verdana"/>
                        </a:rPr>
                        <a:t>ФО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41300" indent="0" algn="r"/>
                      <a:r>
                        <a:rPr lang="ru" sz="1200" dirty="0" smtClean="0">
                          <a:latin typeface="Verdana"/>
                        </a:rPr>
                        <a:t>508</a:t>
                      </a:r>
                      <a:r>
                        <a:rPr lang="en-US" sz="1200" dirty="0" smtClean="0">
                          <a:latin typeface="Verdana"/>
                        </a:rPr>
                        <a:t>,6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208</a:t>
                      </a:r>
                      <a:r>
                        <a:rPr lang="en-US" sz="1200" dirty="0" smtClean="0">
                          <a:latin typeface="Verdana"/>
                        </a:rPr>
                        <a:t>,8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18</a:t>
                      </a:r>
                      <a:r>
                        <a:rPr lang="en-US" sz="1200" dirty="0" smtClean="0">
                          <a:latin typeface="Verdana"/>
                        </a:rPr>
                        <a:t>,2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00" indent="0" algn="r"/>
                      <a:r>
                        <a:rPr lang="ru" sz="1200" dirty="0" smtClean="0">
                          <a:latin typeface="Verdana"/>
                        </a:rPr>
                        <a:t>1</a:t>
                      </a:r>
                      <a:r>
                        <a:rPr lang="en-US" sz="1200" dirty="0" smtClean="0">
                          <a:latin typeface="Verdana"/>
                        </a:rPr>
                        <a:t>,5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277</a:t>
                      </a:r>
                      <a:r>
                        <a:rPr lang="en-US" sz="1200" dirty="0" smtClean="0">
                          <a:latin typeface="Verdana"/>
                        </a:rPr>
                        <a:t>,3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 smtClean="0">
                          <a:latin typeface="Verdana"/>
                        </a:rPr>
                        <a:t>2,8</a:t>
                      </a:r>
                      <a:r>
                        <a:rPr lang="en-US" sz="1200" baseline="0" dirty="0" smtClean="0">
                          <a:latin typeface="Verdana"/>
                        </a:rPr>
                        <a:t> 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2400" indent="0" algn="r"/>
                      <a:r>
                        <a:rPr lang="en-US" sz="1200" dirty="0" smtClean="0">
                          <a:latin typeface="Verdana"/>
                        </a:rPr>
                        <a:t>0,0</a:t>
                      </a:r>
                      <a:r>
                        <a:rPr lang="ru" sz="1200" dirty="0" smtClean="0">
                          <a:latin typeface="Verdana"/>
                        </a:rPr>
                        <a:t>32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3548">
                <a:tc>
                  <a:txBody>
                    <a:bodyPr/>
                    <a:lstStyle/>
                    <a:p>
                      <a:pPr marL="152400" indent="0"/>
                      <a:r>
                        <a:rPr lang="ru" sz="1200" dirty="0" smtClean="0">
                          <a:solidFill>
                            <a:srgbClr val="286FB3"/>
                          </a:solidFill>
                          <a:latin typeface="Verdana"/>
                        </a:rPr>
                        <a:t>Дальневосточный </a:t>
                      </a:r>
                      <a:r>
                        <a:rPr lang="ru" sz="1200" dirty="0">
                          <a:solidFill>
                            <a:srgbClr val="286FB3"/>
                          </a:solidFill>
                          <a:latin typeface="Verdana"/>
                        </a:rPr>
                        <a:t>ФО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41300" indent="0" algn="r"/>
                      <a:r>
                        <a:rPr lang="ru" sz="1200" dirty="0" smtClean="0">
                          <a:latin typeface="Verdana"/>
                        </a:rPr>
                        <a:t>256</a:t>
                      </a:r>
                      <a:r>
                        <a:rPr lang="en-US" sz="1200" dirty="0" smtClean="0">
                          <a:latin typeface="Verdana"/>
                        </a:rPr>
                        <a:t>,7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97</a:t>
                      </a:r>
                      <a:r>
                        <a:rPr lang="en-US" sz="1200" dirty="0" smtClean="0">
                          <a:latin typeface="Verdana"/>
                        </a:rPr>
                        <a:t>,5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8</a:t>
                      </a:r>
                      <a:r>
                        <a:rPr lang="en-US" sz="1200" dirty="0" smtClean="0">
                          <a:latin typeface="Verdana"/>
                        </a:rPr>
                        <a:t>,7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00" indent="0" algn="r"/>
                      <a:r>
                        <a:rPr lang="en-US" sz="1200" dirty="0" smtClean="0">
                          <a:latin typeface="Verdana"/>
                        </a:rPr>
                        <a:t>0,</a:t>
                      </a:r>
                      <a:r>
                        <a:rPr lang="ru" sz="1200" dirty="0" smtClean="0">
                          <a:latin typeface="Verdana"/>
                        </a:rPr>
                        <a:t>6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148</a:t>
                      </a:r>
                      <a:r>
                        <a:rPr lang="en-US" sz="1200" dirty="0" smtClean="0">
                          <a:latin typeface="Verdana"/>
                        </a:rPr>
                        <a:t>,3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1</a:t>
                      </a:r>
                      <a:r>
                        <a:rPr lang="en-US" sz="1200" dirty="0" smtClean="0">
                          <a:latin typeface="Verdana"/>
                        </a:rPr>
                        <a:t>,7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2400" indent="0" algn="r"/>
                      <a:r>
                        <a:rPr lang="en-US" sz="1200" dirty="0" smtClean="0">
                          <a:latin typeface="Verdana"/>
                        </a:rPr>
                        <a:t>0,0</a:t>
                      </a:r>
                      <a:r>
                        <a:rPr lang="ru" sz="1200" dirty="0" smtClean="0">
                          <a:latin typeface="Verdana"/>
                        </a:rPr>
                        <a:t>18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3548">
                <a:tc>
                  <a:txBody>
                    <a:bodyPr/>
                    <a:lstStyle/>
                    <a:p>
                      <a:pPr marL="152400" indent="0"/>
                      <a:r>
                        <a:rPr lang="ru" sz="1150" dirty="0" smtClean="0">
                          <a:solidFill>
                            <a:srgbClr val="286FB3"/>
                          </a:solidFill>
                          <a:latin typeface="Verdana"/>
                        </a:rPr>
                        <a:t>Северо-Кавказский </a:t>
                      </a:r>
                      <a:r>
                        <a:rPr lang="ru" sz="1150" dirty="0">
                          <a:solidFill>
                            <a:srgbClr val="286FB3"/>
                          </a:solidFill>
                          <a:latin typeface="Verdana"/>
                        </a:rPr>
                        <a:t>ФО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41300" indent="0" algn="r"/>
                      <a:r>
                        <a:rPr lang="ru" sz="1200" dirty="0" smtClean="0">
                          <a:latin typeface="Verdana"/>
                        </a:rPr>
                        <a:t>197</a:t>
                      </a:r>
                      <a:r>
                        <a:rPr lang="en-US" sz="1200" dirty="0" smtClean="0">
                          <a:latin typeface="Verdana"/>
                        </a:rPr>
                        <a:t>,8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42</a:t>
                      </a:r>
                      <a:r>
                        <a:rPr lang="en-US" sz="1200" dirty="0" smtClean="0">
                          <a:latin typeface="Verdana"/>
                        </a:rPr>
                        <a:t>,1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4</a:t>
                      </a:r>
                      <a:r>
                        <a:rPr lang="en-US" sz="1200" dirty="0" smtClean="0">
                          <a:latin typeface="Verdana"/>
                        </a:rPr>
                        <a:t>,4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00" indent="0" algn="r"/>
                      <a:r>
                        <a:rPr lang="en-US" sz="1200" dirty="0" smtClean="0">
                          <a:latin typeface="Verdana"/>
                        </a:rPr>
                        <a:t>0,</a:t>
                      </a:r>
                      <a:r>
                        <a:rPr lang="ru" sz="1200" dirty="0" smtClean="0">
                          <a:latin typeface="Verdana"/>
                        </a:rPr>
                        <a:t>4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dirty="0" smtClean="0">
                          <a:latin typeface="Verdana"/>
                        </a:rPr>
                        <a:t>150</a:t>
                      </a:r>
                      <a:r>
                        <a:rPr lang="en-US" sz="1200" dirty="0" smtClean="0">
                          <a:latin typeface="Verdana"/>
                        </a:rPr>
                        <a:t>,1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dirty="0" smtClean="0">
                          <a:latin typeface="Verdana"/>
                        </a:rPr>
                        <a:t>0,</a:t>
                      </a:r>
                      <a:r>
                        <a:rPr lang="ru" sz="1200" dirty="0" smtClean="0">
                          <a:latin typeface="Verdana"/>
                        </a:rPr>
                        <a:t>8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2400" indent="0" algn="r"/>
                      <a:r>
                        <a:rPr lang="en-US" sz="1200" dirty="0" smtClean="0">
                          <a:latin typeface="Verdana"/>
                        </a:rPr>
                        <a:t>0,00</a:t>
                      </a:r>
                      <a:r>
                        <a:rPr lang="ru" sz="1200" dirty="0" smtClean="0">
                          <a:latin typeface="Verdana"/>
                        </a:rPr>
                        <a:t>9</a:t>
                      </a:r>
                      <a:endParaRPr lang="ru" sz="1200" dirty="0">
                        <a:latin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4624583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77952" y="5699760"/>
            <a:ext cx="1932432" cy="2255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 b="1" dirty="0">
                <a:solidFill>
                  <a:srgbClr val="174F82"/>
                </a:solidFill>
                <a:latin typeface="Verdana"/>
              </a:rPr>
              <a:t>Всего = 5,921,287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15056" y="5388864"/>
            <a:ext cx="3078480" cy="9570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880"/>
              </a:lnSpc>
            </a:pPr>
            <a:r>
              <a:rPr lang="ru" sz="1300" b="1" dirty="0">
                <a:solidFill>
                  <a:srgbClr val="174F82"/>
                </a:solidFill>
                <a:latin typeface="Verdana"/>
              </a:rPr>
              <a:t>Микро = 5,648,488 (95,39%) Малые = 253,780 (4,29%) Средние = 19,019 (0,32%)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827008" y="6601968"/>
            <a:ext cx="60960" cy="1036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>
                <a:solidFill>
                  <a:srgbClr val="174F82"/>
                </a:solidFill>
                <a:latin typeface="Verdana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" y="85344"/>
            <a:ext cx="579120" cy="8351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64" y="1365504"/>
            <a:ext cx="6583680" cy="488289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65632" y="192024"/>
            <a:ext cx="5483352" cy="5394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</a:pPr>
            <a:r>
              <a:rPr lang="ru" sz="1800" b="1" dirty="0">
                <a:solidFill>
                  <a:srgbClr val="174F82"/>
                </a:solidFill>
                <a:latin typeface="Verdana"/>
              </a:rPr>
              <a:t>Что представляет собой малое и среднее</a:t>
            </a:r>
          </a:p>
          <a:p>
            <a:pPr indent="0">
              <a:lnSpc>
                <a:spcPts val="2136"/>
              </a:lnSpc>
            </a:pPr>
            <a:r>
              <a:rPr lang="ru" sz="1800" b="1" dirty="0">
                <a:solidFill>
                  <a:srgbClr val="174F82"/>
                </a:solidFill>
                <a:latin typeface="Verdana"/>
              </a:rPr>
              <a:t>предпринимательство...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6136" y="1057656"/>
            <a:ext cx="3261360" cy="2103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>
                <a:solidFill>
                  <a:srgbClr val="174F82"/>
                </a:solidFill>
                <a:latin typeface="Verdana"/>
              </a:rPr>
              <a:t>Единый федеральный реестр МСП: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02624" y="6586728"/>
            <a:ext cx="109728" cy="1310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>
                <a:solidFill>
                  <a:srgbClr val="174F82"/>
                </a:solidFill>
                <a:latin typeface="Verdana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" y="79248"/>
            <a:ext cx="579120" cy="841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0772" y="1469534"/>
            <a:ext cx="9224772" cy="401077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65632" y="192024"/>
            <a:ext cx="5483352" cy="5394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</a:pPr>
            <a:r>
              <a:rPr lang="ru" sz="1800" b="1">
                <a:solidFill>
                  <a:srgbClr val="174F82"/>
                </a:solidFill>
                <a:latin typeface="Verdana"/>
              </a:rPr>
              <a:t>Что представляет собой малое и среднее</a:t>
            </a:r>
          </a:p>
          <a:p>
            <a:pPr indent="0">
              <a:lnSpc>
                <a:spcPts val="2136"/>
              </a:lnSpc>
            </a:pPr>
            <a:r>
              <a:rPr lang="ru" sz="1800" b="1">
                <a:solidFill>
                  <a:srgbClr val="174F82"/>
                </a:solidFill>
                <a:latin typeface="Verdana"/>
              </a:rPr>
              <a:t>предпринимательство...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6136" y="1057656"/>
            <a:ext cx="3261360" cy="2103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 dirty="0">
                <a:solidFill>
                  <a:srgbClr val="174F82"/>
                </a:solidFill>
                <a:latin typeface="Verdana"/>
              </a:rPr>
              <a:t>Единый федеральный реестр МСП: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08720" y="6583680"/>
            <a:ext cx="97536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>
                <a:solidFill>
                  <a:srgbClr val="174F82"/>
                </a:solidFill>
                <a:latin typeface="Verdana"/>
              </a:rPr>
              <a:t>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" y="85344"/>
            <a:ext cx="579120" cy="8351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71728" y="204216"/>
            <a:ext cx="2990088" cy="2529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570"/>
              </a:spcAft>
            </a:pPr>
            <a:r>
              <a:rPr lang="ru" sz="1700" b="1">
                <a:solidFill>
                  <a:srgbClr val="174F82"/>
                </a:solidFill>
                <a:latin typeface="Verdana"/>
              </a:rPr>
              <a:t>Нацпроект МСП - это...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6992" y="1057656"/>
            <a:ext cx="3276600" cy="2103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3570"/>
              </a:spcBef>
              <a:spcAft>
                <a:spcPts val="630"/>
              </a:spcAft>
            </a:pPr>
            <a:r>
              <a:rPr lang="ru" sz="2000" b="1" dirty="0">
                <a:solidFill>
                  <a:srgbClr val="174F82"/>
                </a:solidFill>
                <a:latin typeface="Verdana"/>
              </a:rPr>
              <a:t>5</a:t>
            </a:r>
            <a:r>
              <a:rPr lang="ru" sz="2000" b="1" dirty="0" smtClean="0">
                <a:solidFill>
                  <a:srgbClr val="174F82"/>
                </a:solidFill>
                <a:latin typeface="Verdana"/>
              </a:rPr>
              <a:t> </a:t>
            </a:r>
            <a:r>
              <a:rPr lang="ru" sz="2000" b="1" dirty="0">
                <a:solidFill>
                  <a:srgbClr val="174F82"/>
                </a:solidFill>
                <a:latin typeface="Verdana"/>
              </a:rPr>
              <a:t>Федеральных проектов (ФП):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6824" y="1405128"/>
            <a:ext cx="7677912" cy="2941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Bef>
                <a:spcPts val="630"/>
              </a:spcBef>
              <a:spcAft>
                <a:spcPts val="300"/>
              </a:spcAft>
            </a:pPr>
            <a:r>
              <a:rPr lang="ru" sz="2000" dirty="0">
                <a:solidFill>
                  <a:srgbClr val="174F82"/>
                </a:solidFill>
                <a:latin typeface="Verdana"/>
              </a:rPr>
              <a:t>1.    Улучшение условий ведения предпринимательской деятельности;</a:t>
            </a:r>
          </a:p>
          <a:p>
            <a:pPr marL="282956" marR="406400" indent="-254000">
              <a:lnSpc>
                <a:spcPts val="2016"/>
              </a:lnSpc>
              <a:spcAft>
                <a:spcPts val="300"/>
              </a:spcAft>
            </a:pPr>
            <a:r>
              <a:rPr lang="ru" sz="2000" b="1" dirty="0" smtClean="0">
                <a:solidFill>
                  <a:srgbClr val="174F82"/>
                </a:solidFill>
                <a:latin typeface="Verdana"/>
              </a:rPr>
              <a:t>2.    </a:t>
            </a:r>
            <a:r>
              <a:rPr lang="ru" sz="2000" b="1" dirty="0">
                <a:solidFill>
                  <a:srgbClr val="174F82"/>
                </a:solidFill>
                <a:latin typeface="Verdana"/>
              </a:rPr>
              <a:t>Расширение доступа субъектов МСП к финансовым ресурсам, в том числе к льготному финансированию;</a:t>
            </a:r>
          </a:p>
          <a:p>
            <a:pPr marL="371856" indent="-342900">
              <a:lnSpc>
                <a:spcPts val="1968"/>
              </a:lnSpc>
              <a:spcAft>
                <a:spcPts val="300"/>
              </a:spcAft>
              <a:buAutoNum type="arabicPeriod" startAt="3"/>
            </a:pPr>
            <a:r>
              <a:rPr lang="ru" sz="2000" dirty="0" smtClean="0">
                <a:solidFill>
                  <a:srgbClr val="174F82"/>
                </a:solidFill>
                <a:latin typeface="Verdana"/>
              </a:rPr>
              <a:t>Создание </a:t>
            </a:r>
            <a:r>
              <a:rPr lang="ru" sz="2000" dirty="0">
                <a:solidFill>
                  <a:srgbClr val="174F82"/>
                </a:solidFill>
                <a:latin typeface="Verdana"/>
              </a:rPr>
              <a:t>системы акселерации субъектов </a:t>
            </a:r>
            <a:r>
              <a:rPr lang="ru" sz="2000" dirty="0" smtClean="0">
                <a:solidFill>
                  <a:srgbClr val="174F82"/>
                </a:solidFill>
                <a:latin typeface="Verdana"/>
              </a:rPr>
              <a:t>МСП;</a:t>
            </a:r>
          </a:p>
          <a:p>
            <a:pPr marL="371856" indent="-342900">
              <a:lnSpc>
                <a:spcPts val="1968"/>
              </a:lnSpc>
              <a:spcAft>
                <a:spcPts val="300"/>
              </a:spcAft>
              <a:buAutoNum type="arabicPeriod" startAt="3"/>
            </a:pPr>
            <a:r>
              <a:rPr lang="ru" sz="2000" dirty="0" smtClean="0">
                <a:solidFill>
                  <a:srgbClr val="174F82"/>
                </a:solidFill>
                <a:latin typeface="Verdana"/>
              </a:rPr>
              <a:t>Создание системы поддержки фермеров и развитие сельской кооперации;</a:t>
            </a:r>
          </a:p>
          <a:p>
            <a:pPr marL="371856" indent="-342900">
              <a:lnSpc>
                <a:spcPts val="1968"/>
              </a:lnSpc>
              <a:spcAft>
                <a:spcPts val="300"/>
              </a:spcAft>
              <a:buAutoNum type="arabicPeriod" startAt="3"/>
            </a:pPr>
            <a:r>
              <a:rPr lang="ru" sz="2000" dirty="0" smtClean="0">
                <a:solidFill>
                  <a:srgbClr val="174F82"/>
                </a:solidFill>
                <a:latin typeface="Verdana"/>
              </a:rPr>
              <a:t>Популяризация предпринимательства;</a:t>
            </a:r>
          </a:p>
          <a:p>
            <a:pPr marL="371856" indent="-342900">
              <a:lnSpc>
                <a:spcPts val="1968"/>
              </a:lnSpc>
              <a:buAutoNum type="arabicPeriod" startAt="3"/>
            </a:pPr>
            <a:endParaRPr lang="ru" sz="1300" dirty="0">
              <a:solidFill>
                <a:srgbClr val="174F82"/>
              </a:solidFill>
              <a:latin typeface="Verdan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6824" y="4389120"/>
            <a:ext cx="7266432" cy="7955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304"/>
              </a:lnSpc>
            </a:pPr>
            <a:endParaRPr lang="ru" sz="1300" dirty="0">
              <a:solidFill>
                <a:srgbClr val="174F82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3119" y="4877789"/>
            <a:ext cx="1540088" cy="64631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 dirty="0">
                <a:solidFill>
                  <a:srgbClr val="174F82"/>
                </a:solidFill>
                <a:latin typeface="Verdana"/>
              </a:rPr>
              <a:t>3 </a:t>
            </a:r>
            <a:r>
              <a:rPr lang="ru" sz="2000" b="1" dirty="0" smtClean="0">
                <a:solidFill>
                  <a:srgbClr val="174F82"/>
                </a:solidFill>
                <a:latin typeface="Verdana"/>
              </a:rPr>
              <a:t>главных</a:t>
            </a:r>
          </a:p>
          <a:p>
            <a:pPr indent="0"/>
            <a:r>
              <a:rPr lang="ru" sz="2000" b="1" dirty="0" smtClean="0">
                <a:solidFill>
                  <a:srgbClr val="174F82"/>
                </a:solidFill>
                <a:latin typeface="Verdana"/>
              </a:rPr>
              <a:t> </a:t>
            </a:r>
            <a:r>
              <a:rPr lang="en-US" sz="2000" b="1" dirty="0">
                <a:solidFill>
                  <a:srgbClr val="174F82"/>
                </a:solidFill>
                <a:latin typeface="Verdana"/>
              </a:rPr>
              <a:t>KPI: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485301"/>
              </p:ext>
            </p:extLst>
          </p:nvPr>
        </p:nvGraphicFramePr>
        <p:xfrm>
          <a:off x="2129295" y="4389120"/>
          <a:ext cx="5940049" cy="1825752"/>
        </p:xfrm>
        <a:graphic>
          <a:graphicData uri="http://schemas.openxmlformats.org/drawingml/2006/table">
            <a:tbl>
              <a:tblPr/>
              <a:tblGrid>
                <a:gridCol w="38944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5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01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8224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000" b="1" dirty="0">
                          <a:solidFill>
                            <a:srgbClr val="174F82"/>
                          </a:solidFill>
                          <a:latin typeface="Verdana"/>
                        </a:rPr>
                        <a:t>Целевой показатель</a:t>
                      </a:r>
                    </a:p>
                  </a:txBody>
                  <a:tcPr marL="0" marR="0" marT="0" marB="0" anchor="ctr"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solidFill>
                            <a:srgbClr val="174F82"/>
                          </a:solidFill>
                          <a:latin typeface="Verdana"/>
                        </a:rPr>
                        <a:t>Значение</a:t>
                      </a:r>
                    </a:p>
                  </a:txBody>
                  <a:tcPr marL="0" marR="0" marT="0" marB="0" anchor="ctr"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ru" sz="1000" b="1">
                          <a:solidFill>
                            <a:srgbClr val="174F82"/>
                          </a:solidFill>
                          <a:latin typeface="Verdana"/>
                        </a:rPr>
                        <a:t>2024</a:t>
                      </a:r>
                    </a:p>
                  </a:txBody>
                  <a:tcPr marL="0" marR="0" marT="0" marB="0" anchor="ctr">
                    <a:solidFill>
                      <a:srgbClr val="C7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352">
                <a:tc v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solidFill>
                            <a:srgbClr val="174F82"/>
                          </a:solidFill>
                          <a:latin typeface="Verdana"/>
                        </a:rPr>
                        <a:t>сегодня</a:t>
                      </a:r>
                    </a:p>
                  </a:txBody>
                  <a:tcPr marL="0" marR="0" marT="0" marB="0"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solidFill>
                            <a:srgbClr val="174F82"/>
                          </a:solidFill>
                          <a:latin typeface="Verdana"/>
                        </a:rPr>
                        <a:t>год</a:t>
                      </a:r>
                    </a:p>
                  </a:txBody>
                  <a:tcPr marL="0" marR="0" marT="0" marB="0">
                    <a:solidFill>
                      <a:srgbClr val="C7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848">
                <a:tc>
                  <a:txBody>
                    <a:bodyPr/>
                    <a:lstStyle/>
                    <a:p>
                      <a:pPr indent="0"/>
                      <a:r>
                        <a:rPr lang="ru" sz="1800" b="1" dirty="0">
                          <a:solidFill>
                            <a:srgbClr val="174F82"/>
                          </a:solidFill>
                          <a:latin typeface="Verdana"/>
                        </a:rPr>
                        <a:t>Численность занятых в МСП, в млн чел</a:t>
                      </a:r>
                    </a:p>
                  </a:txBody>
                  <a:tcPr marL="0" marR="0" marT="0" marB="0" anchor="ctr"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 kern="1200" dirty="0">
                          <a:solidFill>
                            <a:srgbClr val="174F82"/>
                          </a:solidFill>
                          <a:latin typeface="Verdana"/>
                          <a:ea typeface="+mn-ea"/>
                          <a:cs typeface="+mn-cs"/>
                        </a:rPr>
                        <a:t>19,2</a:t>
                      </a:r>
                    </a:p>
                  </a:txBody>
                  <a:tcPr marL="0" marR="0" marT="0" marB="0" anchor="ctr">
                    <a:solidFill>
                      <a:srgbClr val="ECF0F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 kern="1200" dirty="0">
                          <a:solidFill>
                            <a:srgbClr val="174F82"/>
                          </a:solidFill>
                          <a:latin typeface="Verdana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solidFill>
                      <a:srgbClr val="EC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848">
                <a:tc>
                  <a:txBody>
                    <a:bodyPr/>
                    <a:lstStyle/>
                    <a:p>
                      <a:pPr indent="0"/>
                      <a:r>
                        <a:rPr lang="ru" sz="1800" b="1" dirty="0">
                          <a:solidFill>
                            <a:srgbClr val="174F82"/>
                          </a:solidFill>
                          <a:latin typeface="Verdana"/>
                        </a:rPr>
                        <a:t>Доля МСП в ВВП, %</a:t>
                      </a:r>
                    </a:p>
                  </a:txBody>
                  <a:tcPr marL="0" marR="0" marT="0" marB="0" anchor="ctr"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 kern="1200" dirty="0">
                          <a:solidFill>
                            <a:srgbClr val="174F82"/>
                          </a:solidFill>
                          <a:latin typeface="Verdana"/>
                          <a:ea typeface="+mn-ea"/>
                          <a:cs typeface="+mn-cs"/>
                        </a:rPr>
                        <a:t>22,3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 kern="1200" dirty="0">
                          <a:solidFill>
                            <a:srgbClr val="174F82"/>
                          </a:solidFill>
                          <a:latin typeface="Verdana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indent="0"/>
                      <a:r>
                        <a:rPr lang="ru" sz="1800" b="1" dirty="0">
                          <a:solidFill>
                            <a:srgbClr val="174F82"/>
                          </a:solidFill>
                          <a:latin typeface="Verdana"/>
                        </a:rPr>
                        <a:t>Доля МСП в несырьевом экспорте</a:t>
                      </a:r>
                    </a:p>
                  </a:txBody>
                  <a:tcPr marL="0" marR="0" marT="0" marB="0" anchor="ctr">
                    <a:solidFill>
                      <a:srgbClr val="C7D9F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 kern="1200" dirty="0">
                          <a:solidFill>
                            <a:srgbClr val="174F82"/>
                          </a:solidFill>
                          <a:latin typeface="Verdana"/>
                          <a:ea typeface="+mn-ea"/>
                          <a:cs typeface="+mn-cs"/>
                        </a:rPr>
                        <a:t>8,6</a:t>
                      </a:r>
                    </a:p>
                  </a:txBody>
                  <a:tcPr marL="0" marR="0" marT="0" marB="0" anchor="b">
                    <a:solidFill>
                      <a:srgbClr val="ECF0F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 kern="1200" dirty="0">
                          <a:solidFill>
                            <a:srgbClr val="174F82"/>
                          </a:solidFill>
                          <a:latin typeface="Verdana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b">
                    <a:solidFill>
                      <a:srgbClr val="EC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805672" y="6583680"/>
            <a:ext cx="103632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>
                <a:solidFill>
                  <a:srgbClr val="174F82"/>
                </a:solidFill>
                <a:latin typeface="Verdana"/>
              </a:rPr>
              <a:t>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" y="97536"/>
            <a:ext cx="484632" cy="8016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4" y="3886200"/>
            <a:ext cx="9001698" cy="19301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62584" y="201168"/>
            <a:ext cx="7955280" cy="530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" sz="1700" b="1">
                <a:solidFill>
                  <a:srgbClr val="174F82"/>
                </a:solidFill>
                <a:latin typeface="Verdana"/>
              </a:rPr>
              <a:t>ФП «Расширение доступа субъектов МСП к финансовым ресурсам, в том числе льготному финансированию» - это...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088" y="1063752"/>
            <a:ext cx="8543544" cy="2657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1260"/>
              </a:spcBef>
              <a:spcAft>
                <a:spcPts val="630"/>
              </a:spcAft>
            </a:pPr>
            <a:r>
              <a:rPr lang="ru" sz="1300" b="1" dirty="0">
                <a:solidFill>
                  <a:srgbClr val="174F82"/>
                </a:solidFill>
                <a:latin typeface="Verdana"/>
              </a:rPr>
              <a:t>5 задач:</a:t>
            </a:r>
          </a:p>
          <a:p>
            <a:pPr marL="457200" indent="-254000">
              <a:lnSpc>
                <a:spcPts val="1992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1.    Упрощение доступа к льготному финансированию, в том числе ежегодное увеличение объема льготных кредитов, выдаваемых субъектам малого и среднего предпринимательства, включая индивидуальных предпринимателей;</a:t>
            </a:r>
          </a:p>
          <a:p>
            <a:pPr marL="457200" indent="-254000">
              <a:lnSpc>
                <a:spcPts val="1992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2.    Развитие инструментов биржевого рынка (фондового рынка) для использования субъектами МСП в целях получения доступа к дополнительным источникам финансирования;</a:t>
            </a:r>
          </a:p>
          <a:p>
            <a:pPr marL="203200" indent="0" algn="just">
              <a:spcAft>
                <a:spcPts val="630"/>
              </a:spcAft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3.    Обеспечение доступа инструментов лизинга для субъектов МСП;</a:t>
            </a:r>
          </a:p>
          <a:p>
            <a:pPr marL="457200" indent="-254000">
              <a:lnSpc>
                <a:spcPts val="1992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4.    Повышение доступности финансирования микро и малого бизнеса за счет микрофинансовых организаций и </a:t>
            </a:r>
            <a:r>
              <a:rPr lang="ru" sz="1300" b="1" i="1" dirty="0" smtClean="0">
                <a:solidFill>
                  <a:srgbClr val="FF0000"/>
                </a:solidFill>
                <a:latin typeface="Verdana"/>
              </a:rPr>
              <a:t>краундфандинга</a:t>
            </a:r>
            <a:r>
              <a:rPr lang="ru" sz="1300" b="1" i="1" dirty="0" smtClean="0">
                <a:solidFill>
                  <a:srgbClr val="174F82"/>
                </a:solidFill>
                <a:latin typeface="Verdana"/>
              </a:rPr>
              <a:t>;</a:t>
            </a:r>
            <a:endParaRPr lang="ru" sz="1300" b="1" i="1" dirty="0">
              <a:solidFill>
                <a:srgbClr val="174F82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088" y="6019800"/>
            <a:ext cx="8583168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ru" sz="1300" b="1" dirty="0" smtClean="0">
                <a:solidFill>
                  <a:srgbClr val="174F82"/>
                </a:solidFill>
                <a:latin typeface="Verdana"/>
              </a:rPr>
              <a:t>Предложение: добавить задачу:</a:t>
            </a:r>
            <a:endParaRPr lang="ru" sz="1300" b="1" dirty="0">
              <a:solidFill>
                <a:srgbClr val="174F82"/>
              </a:solidFill>
              <a:latin typeface="Verdana"/>
            </a:endParaRPr>
          </a:p>
          <a:p>
            <a:pPr marL="190500" indent="0"/>
            <a:r>
              <a:rPr lang="ru" sz="1300" b="1" dirty="0" smtClean="0">
                <a:solidFill>
                  <a:srgbClr val="174F82"/>
                </a:solidFill>
                <a:latin typeface="Verdana"/>
              </a:rPr>
              <a:t>5. </a:t>
            </a:r>
            <a:r>
              <a:rPr lang="ru" sz="1300" b="1" dirty="0">
                <a:solidFill>
                  <a:srgbClr val="174F82"/>
                </a:solidFill>
                <a:latin typeface="Verdana"/>
              </a:rPr>
              <a:t>Стимулирование банков и МФО к финансированию субъектов МСП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088" y="6605016"/>
            <a:ext cx="8583168" cy="1127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000">
                <a:solidFill>
                  <a:srgbClr val="174F82"/>
                </a:solidFill>
                <a:latin typeface="Verdana"/>
              </a:rPr>
              <a:t>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" y="85344"/>
            <a:ext cx="579120" cy="8351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9536" y="201168"/>
            <a:ext cx="6873240" cy="530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" sz="1700" b="1">
                <a:solidFill>
                  <a:srgbClr val="174F82"/>
                </a:solidFill>
                <a:latin typeface="Verdana"/>
              </a:rPr>
              <a:t>Стимулирование банков и МФО к финансированию субъектов МСП - это...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3944" y="1045464"/>
            <a:ext cx="8473440" cy="4218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688"/>
              </a:lnSpc>
              <a:spcBef>
                <a:spcPts val="1260"/>
              </a:spcBef>
            </a:pPr>
            <a:r>
              <a:rPr lang="ru" sz="1400" i="1" u="sng" dirty="0">
                <a:solidFill>
                  <a:srgbClr val="174F82"/>
                </a:solidFill>
                <a:latin typeface="Verdana"/>
              </a:rPr>
              <a:t>Регулирование</a:t>
            </a:r>
            <a:r>
              <a:rPr lang="ru" sz="1150" b="1" u="sng" dirty="0">
                <a:solidFill>
                  <a:srgbClr val="174F82"/>
                </a:solidFill>
                <a:latin typeface="Verdana"/>
              </a:rPr>
              <a:t>, </a:t>
            </a:r>
            <a:r>
              <a:rPr lang="ru" sz="1400" i="1" u="sng" dirty="0">
                <a:solidFill>
                  <a:srgbClr val="174F82"/>
                </a:solidFill>
                <a:latin typeface="Verdana"/>
              </a:rPr>
              <a:t>направленное на расширение доступности финансирования:</a:t>
            </a:r>
          </a:p>
          <a:p>
            <a:pPr indent="0" algn="just">
              <a:lnSpc>
                <a:spcPts val="2688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1.    Снижение себестоимости выдачи небольших (до 5 млн рублей) кредитов:</a:t>
            </a:r>
          </a:p>
          <a:p>
            <a:pPr marL="482600" indent="0" algn="just">
              <a:lnSpc>
                <a:spcPts val="2688"/>
              </a:lnSpc>
            </a:pPr>
            <a:r>
              <a:rPr lang="ru" sz="1300" dirty="0" smtClean="0">
                <a:solidFill>
                  <a:srgbClr val="174F82"/>
                </a:solidFill>
                <a:latin typeface="Verdana"/>
              </a:rPr>
              <a:t>•    Увеличнеие размера ссуды, включаемой в ПОС с 0,5% до 2%</a:t>
            </a:r>
            <a:r>
              <a:rPr lang="en-US" sz="1300" dirty="0" smtClean="0">
                <a:solidFill>
                  <a:srgbClr val="174F82"/>
                </a:solidFill>
                <a:latin typeface="Verdana"/>
              </a:rPr>
              <a:t> </a:t>
            </a:r>
            <a:r>
              <a:rPr lang="ru-RU" sz="1300" dirty="0" smtClean="0">
                <a:solidFill>
                  <a:srgbClr val="174F82"/>
                </a:solidFill>
                <a:latin typeface="Verdana"/>
              </a:rPr>
              <a:t>от капитала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;</a:t>
            </a:r>
          </a:p>
          <a:p>
            <a:pPr marL="482600" indent="0" algn="just">
              <a:lnSpc>
                <a:spcPts val="2688"/>
              </a:lnSpc>
            </a:pPr>
            <a:r>
              <a:rPr lang="ru" sz="1300" dirty="0" smtClean="0">
                <a:solidFill>
                  <a:srgbClr val="174F82"/>
                </a:solidFill>
                <a:latin typeface="Verdana"/>
              </a:rPr>
              <a:t>•    </a:t>
            </a:r>
            <a:r>
              <a:rPr lang="ru" sz="1300" dirty="0">
                <a:solidFill>
                  <a:srgbClr val="174F82"/>
                </a:solidFill>
                <a:latin typeface="Verdana"/>
              </a:rPr>
              <a:t>Получение и хранение любой информации в электронном виде;</a:t>
            </a:r>
          </a:p>
          <a:p>
            <a:pPr marL="482600" indent="0" algn="just">
              <a:lnSpc>
                <a:spcPts val="2688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  </a:t>
            </a:r>
            <a:r>
              <a:rPr lang="ru" sz="1300" dirty="0">
                <a:solidFill>
                  <a:srgbClr val="174F82"/>
                </a:solidFill>
                <a:latin typeface="Verdana"/>
              </a:rPr>
              <a:t>Получение информации о предприятии от гос.органов в электронном виде;</a:t>
            </a:r>
          </a:p>
          <a:p>
            <a:pPr marL="762000" indent="-279400">
              <a:lnSpc>
                <a:spcPts val="2400"/>
              </a:lnSpc>
            </a:pPr>
            <a:r>
              <a:rPr lang="ru" sz="1300" dirty="0">
                <a:solidFill>
                  <a:srgbClr val="174F82"/>
                </a:solidFill>
                <a:latin typeface="Verdana"/>
              </a:rPr>
              <a:t>•    Оценка платежеспособности клиента 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на основе финансовых потоков </a:t>
            </a:r>
            <a:r>
              <a:rPr lang="en-US" sz="1300" dirty="0" err="1" smtClean="0">
                <a:solidFill>
                  <a:srgbClr val="174F82"/>
                </a:solidFill>
                <a:latin typeface="Verdana"/>
              </a:rPr>
              <a:t>BigDate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;</a:t>
            </a:r>
          </a:p>
          <a:p>
            <a:pPr marL="762000" indent="-279400">
              <a:lnSpc>
                <a:spcPts val="2400"/>
              </a:lnSpc>
            </a:pPr>
            <a:r>
              <a:rPr lang="ru" sz="1300" dirty="0" smtClean="0">
                <a:solidFill>
                  <a:srgbClr val="174F82"/>
                </a:solidFill>
                <a:latin typeface="Verdana"/>
              </a:rPr>
              <a:t>....................................................................................................................</a:t>
            </a:r>
            <a:endParaRPr lang="ru" sz="1300" dirty="0">
              <a:solidFill>
                <a:srgbClr val="174F82"/>
              </a:solidFill>
              <a:latin typeface="Verdana"/>
            </a:endParaRPr>
          </a:p>
          <a:p>
            <a:pPr indent="0" algn="just">
              <a:lnSpc>
                <a:spcPts val="2688"/>
              </a:lnSpc>
            </a:pPr>
            <a:r>
              <a:rPr lang="en-US" sz="1300" dirty="0" smtClean="0">
                <a:solidFill>
                  <a:srgbClr val="174F82"/>
                </a:solidFill>
                <a:latin typeface="Verdana"/>
              </a:rPr>
              <a:t>2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.    </a:t>
            </a:r>
            <a:r>
              <a:rPr lang="ru" sz="1300" dirty="0">
                <a:solidFill>
                  <a:srgbClr val="174F82"/>
                </a:solidFill>
                <a:latin typeface="Verdana"/>
              </a:rPr>
              <a:t>Увеличение размера кредитов для банков с базовой лицензией для включения в ПОС;</a:t>
            </a:r>
          </a:p>
          <a:p>
            <a:pPr indent="0" algn="just">
              <a:lnSpc>
                <a:spcPts val="2688"/>
              </a:lnSpc>
            </a:pPr>
            <a:r>
              <a:rPr lang="en-US" sz="1300" dirty="0">
                <a:solidFill>
                  <a:srgbClr val="174F82"/>
                </a:solidFill>
                <a:latin typeface="Verdana"/>
              </a:rPr>
              <a:t>3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.    </a:t>
            </a:r>
            <a:r>
              <a:rPr lang="ru" sz="1300" dirty="0">
                <a:solidFill>
                  <a:srgbClr val="174F82"/>
                </a:solidFill>
                <a:latin typeface="Verdana"/>
              </a:rPr>
              <a:t>Снижение коэффициента использования капитала для микробизнеса до 0,5;</a:t>
            </a:r>
          </a:p>
          <a:p>
            <a:pPr marL="368300" indent="-368300">
              <a:lnSpc>
                <a:spcPts val="2400"/>
              </a:lnSpc>
            </a:pPr>
            <a:r>
              <a:rPr lang="en-US" sz="1300" dirty="0">
                <a:solidFill>
                  <a:srgbClr val="174F82"/>
                </a:solidFill>
                <a:latin typeface="Verdana"/>
              </a:rPr>
              <a:t>4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.    </a:t>
            </a:r>
            <a:r>
              <a:rPr lang="ru" sz="1300" dirty="0">
                <a:solidFill>
                  <a:srgbClr val="174F82"/>
                </a:solidFill>
                <a:latin typeface="Verdana"/>
              </a:rPr>
              <a:t>Уменьшение коэффициента использования капитала банков под кредиты малого и среднего предпринимательства до 0,75 независимо от включения кредита в ПОС;</a:t>
            </a:r>
          </a:p>
          <a:p>
            <a:pPr marL="342900" indent="-342900" algn="just">
              <a:spcAft>
                <a:spcPts val="1050"/>
              </a:spcAft>
              <a:buAutoNum type="arabicPeriod" startAt="5"/>
            </a:pPr>
            <a:r>
              <a:rPr lang="ru" sz="1300" dirty="0" smtClean="0">
                <a:solidFill>
                  <a:srgbClr val="174F82"/>
                </a:solidFill>
                <a:latin typeface="Verdana"/>
              </a:rPr>
              <a:t>«</a:t>
            </a:r>
            <a:r>
              <a:rPr lang="ru-RU" sz="1300" dirty="0" smtClean="0">
                <a:solidFill>
                  <a:srgbClr val="174F82"/>
                </a:solidFill>
                <a:latin typeface="Verdana"/>
              </a:rPr>
              <a:t>Регулятивная п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есочница</a:t>
            </a:r>
            <a:r>
              <a:rPr lang="ru" sz="1300" dirty="0">
                <a:solidFill>
                  <a:srgbClr val="174F82"/>
                </a:solidFill>
                <a:latin typeface="Verdana"/>
              </a:rPr>
              <a:t>» =&gt; «Лаборатория регулятивных инноваций</a:t>
            </a:r>
            <a:r>
              <a:rPr lang="ru" sz="1300" dirty="0" smtClean="0">
                <a:solidFill>
                  <a:srgbClr val="174F82"/>
                </a:solidFill>
                <a:latin typeface="Verdana"/>
              </a:rPr>
              <a:t>»</a:t>
            </a:r>
          </a:p>
          <a:p>
            <a:pPr marL="342900" indent="-342900" algn="just">
              <a:spcAft>
                <a:spcPts val="1050"/>
              </a:spcAft>
              <a:buAutoNum type="arabicPeriod" startAt="5"/>
            </a:pPr>
            <a:endParaRPr lang="ru" sz="1300" dirty="0">
              <a:solidFill>
                <a:srgbClr val="174F82"/>
              </a:solidFill>
              <a:latin typeface="Verdana"/>
            </a:endParaRPr>
          </a:p>
          <a:p>
            <a:pPr indent="0" algn="just"/>
            <a:r>
              <a:rPr lang="ru" sz="1300" b="1" i="1" dirty="0" smtClean="0">
                <a:solidFill>
                  <a:srgbClr val="174F82"/>
                </a:solidFill>
                <a:latin typeface="Verdana"/>
              </a:rPr>
              <a:t>6.    </a:t>
            </a:r>
            <a:r>
              <a:rPr lang="en-US" sz="1300" b="1" i="1" dirty="0">
                <a:solidFill>
                  <a:srgbClr val="174F82"/>
                </a:solidFill>
                <a:latin typeface="Verdana"/>
              </a:rPr>
              <a:t>To be continued...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05672" y="6583680"/>
            <a:ext cx="100584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50" b="1" i="1" dirty="0">
                <a:solidFill>
                  <a:srgbClr val="174F82"/>
                </a:solidFill>
                <a:latin typeface="Arial"/>
              </a:rPr>
              <a:t>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" y="97536"/>
            <a:ext cx="484632" cy="8016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62584" y="201168"/>
            <a:ext cx="7955280" cy="530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2136"/>
              </a:lnSpc>
            </a:pPr>
            <a:r>
              <a:rPr lang="ru-RU" b="1" dirty="0">
                <a:solidFill>
                  <a:srgbClr val="174F82"/>
                </a:solidFill>
                <a:latin typeface="Verdana"/>
              </a:rPr>
              <a:t>«Дорожная карта Центрального Банка по развитию финансирования субъектов МСП»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088" y="1063752"/>
            <a:ext cx="8543544" cy="2657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1260"/>
              </a:spcBef>
              <a:spcAft>
                <a:spcPts val="630"/>
              </a:spcAft>
            </a:pPr>
            <a:endParaRPr lang="ru" sz="1300" b="1" i="1" dirty="0" smtClean="0">
              <a:solidFill>
                <a:srgbClr val="174F82"/>
              </a:solidFill>
              <a:latin typeface="Verdana"/>
            </a:endParaRPr>
          </a:p>
          <a:p>
            <a:pPr>
              <a:spcBef>
                <a:spcPts val="600"/>
              </a:spcBef>
            </a:pPr>
            <a:r>
              <a:rPr lang="ru-RU" sz="1900" b="1" i="1" dirty="0">
                <a:solidFill>
                  <a:srgbClr val="174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19.10.18 </a:t>
            </a:r>
            <a:r>
              <a:rPr lang="ru-RU" sz="1900" b="1" i="1" dirty="0" smtClean="0">
                <a:solidFill>
                  <a:srgbClr val="174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-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в силу Указание ЦБ РФ №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4874-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от 26.07.18г. (зарегистрирован в Минюсте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03.10.18г.) – изменения в 590-П.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600"/>
              </a:spcBef>
            </a:pPr>
            <a:r>
              <a:rPr lang="en-US" sz="1900" b="1" i="1" dirty="0" smtClean="0">
                <a:solidFill>
                  <a:srgbClr val="174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ru" sz="1900" b="1" i="1" dirty="0" smtClean="0">
                <a:solidFill>
                  <a:srgbClr val="174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.10.18 года </a:t>
            </a:r>
            <a:r>
              <a:rPr lang="en-US" sz="1900" b="1" i="1" dirty="0" smtClean="0">
                <a:solidFill>
                  <a:srgbClr val="174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Центральным Банком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дорожной карты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финансирования субъектов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МСП.</a:t>
            </a:r>
          </a:p>
          <a:p>
            <a:pPr indent="0">
              <a:spcBef>
                <a:spcPts val="600"/>
              </a:spcBef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ней отсутствуют большинство предложений со слайда  8.</a:t>
            </a:r>
          </a:p>
          <a:p>
            <a:pPr indent="0">
              <a:spcBef>
                <a:spcPts val="600"/>
              </a:spcBef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документах присутствуют: 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ссуды, включаемой в ПОС с 0,5% до 1,5% от капитала банка;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Корпорации МСП отнесено к обеспечению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качества;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 перечня информации, которая, помимо официальной отчетности, может использоваться для анализа финансового положения заемщика – субъекта МСП;</a:t>
            </a:r>
            <a:endParaRPr lang="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прочее</a:t>
            </a:r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endParaRPr lang="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" sz="2000" b="1" dirty="0" smtClean="0">
                <a:solidFill>
                  <a:srgbClr val="174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15.10.18г. - АРБ </a:t>
            </a:r>
            <a:r>
              <a:rPr lang="ru" sz="2000" b="1" dirty="0">
                <a:solidFill>
                  <a:srgbClr val="174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запустило сбор </a:t>
            </a:r>
            <a:r>
              <a:rPr lang="ru" sz="2000" b="1" dirty="0" smtClean="0">
                <a:solidFill>
                  <a:srgbClr val="174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замечаний </a:t>
            </a:r>
            <a:r>
              <a:rPr lang="ru" sz="2000" b="1" dirty="0">
                <a:solidFill>
                  <a:srgbClr val="174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предложений </a:t>
            </a:r>
            <a:r>
              <a:rPr lang="ru" sz="2000" b="1" dirty="0" smtClean="0">
                <a:solidFill>
                  <a:srgbClr val="174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банков к </a:t>
            </a:r>
            <a:r>
              <a:rPr lang="ru" sz="2000" b="1" dirty="0">
                <a:solidFill>
                  <a:srgbClr val="174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дорожной карте ЦБ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5171" y="6523348"/>
            <a:ext cx="8583168" cy="24157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000" dirty="0" smtClean="0">
                <a:solidFill>
                  <a:srgbClr val="174F82"/>
                </a:solidFill>
                <a:latin typeface="Verdana"/>
              </a:rPr>
              <a:t>9</a:t>
            </a:r>
            <a:endParaRPr lang="ru" sz="1000" dirty="0">
              <a:solidFill>
                <a:srgbClr val="174F82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26542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1249</Words>
  <Application>Microsoft Office PowerPoint</Application>
  <PresentationFormat>Экран (4:3)</PresentationFormat>
  <Paragraphs>208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Verdana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Serge Grigoryan</dc:creator>
  <cp:keywords/>
  <cp:lastModifiedBy>111</cp:lastModifiedBy>
  <cp:revision>16</cp:revision>
  <cp:lastPrinted>2018-10-15T16:15:52Z</cp:lastPrinted>
  <dcterms:modified xsi:type="dcterms:W3CDTF">2018-10-16T13:22:23Z</dcterms:modified>
</cp:coreProperties>
</file>