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  <p:sldMasterId id="2147483685" r:id="rId4"/>
    <p:sldMasterId id="2147483698" r:id="rId5"/>
    <p:sldMasterId id="2147483711" r:id="rId6"/>
    <p:sldMasterId id="2147483724" r:id="rId7"/>
  </p:sldMasterIdLst>
  <p:notesMasterIdLst>
    <p:notesMasterId r:id="rId76"/>
  </p:notesMasterIdLst>
  <p:sldIdLst>
    <p:sldId id="284" r:id="rId8"/>
    <p:sldId id="285" r:id="rId9"/>
    <p:sldId id="347" r:id="rId10"/>
    <p:sldId id="349" r:id="rId11"/>
    <p:sldId id="350" r:id="rId12"/>
    <p:sldId id="351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48" r:id="rId22"/>
    <p:sldId id="360" r:id="rId23"/>
    <p:sldId id="294" r:id="rId24"/>
    <p:sldId id="330" r:id="rId25"/>
    <p:sldId id="295" r:id="rId26"/>
    <p:sldId id="297" r:id="rId27"/>
    <p:sldId id="298" r:id="rId28"/>
    <p:sldId id="299" r:id="rId29"/>
    <p:sldId id="301" r:id="rId30"/>
    <p:sldId id="302" r:id="rId31"/>
    <p:sldId id="303" r:id="rId32"/>
    <p:sldId id="304" r:id="rId33"/>
    <p:sldId id="300" r:id="rId34"/>
    <p:sldId id="305" r:id="rId35"/>
    <p:sldId id="306" r:id="rId36"/>
    <p:sldId id="310" r:id="rId37"/>
    <p:sldId id="311" r:id="rId38"/>
    <p:sldId id="307" r:id="rId39"/>
    <p:sldId id="308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326" r:id="rId49"/>
    <p:sldId id="327" r:id="rId50"/>
    <p:sldId id="328" r:id="rId51"/>
    <p:sldId id="329" r:id="rId52"/>
    <p:sldId id="322" r:id="rId53"/>
    <p:sldId id="321" r:id="rId54"/>
    <p:sldId id="331" r:id="rId55"/>
    <p:sldId id="332" r:id="rId56"/>
    <p:sldId id="333" r:id="rId57"/>
    <p:sldId id="336" r:id="rId58"/>
    <p:sldId id="337" r:id="rId59"/>
    <p:sldId id="338" r:id="rId60"/>
    <p:sldId id="339" r:id="rId61"/>
    <p:sldId id="341" r:id="rId62"/>
    <p:sldId id="342" r:id="rId63"/>
    <p:sldId id="334" r:id="rId64"/>
    <p:sldId id="335" r:id="rId65"/>
    <p:sldId id="343" r:id="rId66"/>
    <p:sldId id="344" r:id="rId67"/>
    <p:sldId id="345" r:id="rId68"/>
    <p:sldId id="340" r:id="rId69"/>
    <p:sldId id="323" r:id="rId70"/>
    <p:sldId id="324" r:id="rId71"/>
    <p:sldId id="325" r:id="rId72"/>
    <p:sldId id="260" r:id="rId73"/>
    <p:sldId id="271" r:id="rId74"/>
    <p:sldId id="273" r:id="rId75"/>
  </p:sldIdLst>
  <p:sldSz cx="9144000" cy="6858000" type="screen4x3"/>
  <p:notesSz cx="6858000" cy="9144000"/>
  <p:defaultTextStyle>
    <a:defPPr>
      <a:defRPr lang="ru-RU"/>
    </a:defPPr>
    <a:lvl1pPr algn="l" defTabSz="457059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059" algn="l" defTabSz="457059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118" algn="l" defTabSz="457059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180" algn="l" defTabSz="457059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239" algn="l" defTabSz="457059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5298" algn="l" defTabSz="914118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2360" algn="l" defTabSz="914118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199416" algn="l" defTabSz="914118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6478" algn="l" defTabSz="914118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140" autoAdjust="0"/>
  </p:normalViewPr>
  <p:slideViewPr>
    <p:cSldViewPr snapToGrid="0" snapToObjects="1">
      <p:cViewPr>
        <p:scale>
          <a:sx n="70" d="100"/>
          <a:sy n="70" d="100"/>
        </p:scale>
        <p:origin x="-13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avel:Desktop:&#1060;&#1080;&#1085;&#1072;&#1085;&#1089;&#1086;&#1074;&#1099;&#1081;%20&#1091;&#1085;&#1080;&#1074;&#1077;&#1088;&#1089;&#1080;&#1090;&#1077;&#1090;:&#1054;&#1088;&#1075;&#1072;&#1085;&#1080;&#1079;&#1072;&#1094;&#1080;&#1086;&#1085;&#1085;&#1099;&#1077;%20&#1074;&#1086;&#1087;&#1088;&#1086;&#1089;&#1099;:&#1054;&#1088;&#1075;&#1072;&#1085;&#1080;&#1079;&#1072;&#1094;&#1080;&#1086;&#1085;&#1085;&#1099;&#1077;%20&#1074;&#1086;&#1087;&#1088;&#1086;&#1089;&#1099;%20-%20&#1088;&#1072;&#1073;&#1086;&#1095;&#1072;&#1103;%20&#1090;&#1072;&#1073;&#1083;&#1080;&#1094;&#1072;%20(&#1076;&#1083;&#1103;%20&#1087;&#1088;&#1077;&#1079;&#1077;&#1085;&#1090;&#1072;&#1094;&#1080;&#1081;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1800" b="1" i="0" u="none" strike="noStrike">
                <a:solidFill>
                  <a:srgbClr val="3F3F3F"/>
                </a:solidFill>
                <a:latin typeface="Helv"/>
              </a:defRPr>
            </a:pPr>
            <a:r>
              <a:rPr lang="ru-RU" sz="1800" b="1" i="0" u="none" strike="noStrike">
                <a:solidFill>
                  <a:srgbClr val="3F3F3F"/>
                </a:solidFill>
                <a:latin typeface="Helv"/>
              </a:rPr>
              <a:t>Портфель</a:t>
            </a:r>
          </a:p>
        </c:rich>
      </c:tx>
      <c:layout>
        <c:manualLayout>
          <c:xMode val="edge"/>
          <c:yMode val="edge"/>
          <c:x val="0.393229"/>
          <c:y val="0"/>
          <c:w val="0.21354200000000001"/>
          <c:h val="9.0044700000000005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5.0000000000000001E-3"/>
          <c:y val="9.0044700000000005E-2"/>
          <c:w val="0.99"/>
          <c:h val="0.89745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Series1</c:v>
                </c:pt>
              </c:strCache>
            </c:strRef>
          </c:tx>
          <c:spPr>
            <a:solidFill>
              <a:srgbClr val="499BC9"/>
            </a:solidFill>
            <a:ln w="12700" cap="flat">
              <a:noFill/>
              <a:miter lim="400000"/>
            </a:ln>
            <a:effectLst>
              <a:outerShdw dist="38100" dir="2700000" algn="tl">
                <a:srgbClr val="000000">
                  <a:alpha val="100000"/>
                </a:srgbClr>
              </a:outerShdw>
            </a:effectLst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6EC038"/>
              </a:solidFill>
              <a:ln w="12700" cap="flat">
                <a:noFill/>
                <a:miter lim="400000"/>
              </a:ln>
              <a:effectLst>
                <a:outerShdw dist="38100" dir="2700000" algn="tl">
                  <a:srgbClr val="000000">
                    <a:alpha val="100000"/>
                  </a:srgbClr>
                </a:outerShdw>
              </a:effectLst>
            </c:spPr>
          </c:dPt>
          <c:dPt>
            <c:idx val="2"/>
            <c:bubble3D val="0"/>
            <c:spPr>
              <a:solidFill>
                <a:srgbClr val="F1D130"/>
              </a:solidFill>
              <a:ln w="12700" cap="flat">
                <a:noFill/>
                <a:miter lim="400000"/>
              </a:ln>
              <a:effectLst>
                <a:outerShdw dist="38100" dir="2700000" algn="tl">
                  <a:srgbClr val="000000">
                    <a:alpha val="100000"/>
                  </a:srgbClr>
                </a:outerShdw>
              </a:effectLst>
            </c:spPr>
          </c:dPt>
          <c:dPt>
            <c:idx val="3"/>
            <c:bubble3D val="0"/>
            <c:spPr>
              <a:solidFill>
                <a:srgbClr val="FFA93A"/>
              </a:solidFill>
              <a:ln w="12700" cap="flat">
                <a:noFill/>
                <a:miter lim="400000"/>
              </a:ln>
              <a:effectLst>
                <a:outerShdw dist="38100" dir="2700000" algn="tl">
                  <a:srgbClr val="000000">
                    <a:alpha val="100000"/>
                  </a:srgbClr>
                </a:outerShdw>
              </a:effectLst>
            </c:spPr>
          </c:dPt>
          <c:dLbls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700" b="1" i="0" u="none" strike="noStrike">
                      <a:solidFill>
                        <a:srgbClr val="000000"/>
                      </a:solidFill>
                      <a:latin typeface="Helv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1500" b="1" i="0" u="none" strike="noStrike">
                      <a:solidFill>
                        <a:srgbClr val="000000"/>
                      </a:solidFill>
                      <a:latin typeface="Helv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1500" b="1" i="0" u="none" strike="noStrike">
                      <a:solidFill>
                        <a:srgbClr val="000000"/>
                      </a:solidFill>
                      <a:latin typeface="Helv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%" sourceLinked="0"/>
            <c:txPr>
              <a:bodyPr/>
              <a:lstStyle/>
              <a:p>
                <a:pPr>
                  <a:defRPr sz="1900" b="1" i="0" u="none" strike="noStrike">
                    <a:solidFill>
                      <a:srgbClr val="000000"/>
                    </a:solidFill>
                    <a:latin typeface="Helv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12</c:v>
                </c:pt>
                <c:pt idx="1">
                  <c:v>5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gradFill flip="none" rotWithShape="1">
      <a:gsLst>
        <a:gs pos="0">
          <a:srgbClr val="FFFFFF"/>
        </a:gs>
        <a:gs pos="38999">
          <a:srgbClr val="FFFFFF"/>
        </a:gs>
        <a:gs pos="100000">
          <a:srgbClr val="BFBFBF"/>
        </a:gs>
      </a:gsLst>
      <a:path path="circle">
        <a:fillToRect l="37721" t="-19636" r="62278" b="119636"/>
      </a:path>
    </a:gradFill>
    <a:ln w="12700" cap="flat">
      <a:solidFill>
        <a:srgbClr val="C0C0C0"/>
      </a:solidFill>
      <a:prstDash val="solid"/>
      <a:round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18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847695921543899E-2"/>
          <c:y val="0.123889425568924"/>
          <c:w val="0.582728357141852"/>
          <c:h val="0.75222114886215097"/>
        </c:manualLayout>
      </c:layout>
      <c:pie3D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Итог!$A$1:$A$3</c:f>
              <c:strCache>
                <c:ptCount val="3"/>
                <c:pt idx="0">
                  <c:v>1-ая аттестация</c:v>
                </c:pt>
                <c:pt idx="1">
                  <c:v>2-ая аттестация</c:v>
                </c:pt>
                <c:pt idx="2">
                  <c:v>Экзамен</c:v>
                </c:pt>
              </c:strCache>
            </c:strRef>
          </c:cat>
          <c:val>
            <c:numRef>
              <c:f>Итог!$B$1:$B$3</c:f>
              <c:numCache>
                <c:formatCode>General</c:formatCode>
                <c:ptCount val="3"/>
                <c:pt idx="0">
                  <c:v>20</c:v>
                </c:pt>
                <c:pt idx="1">
                  <c:v>20</c:v>
                </c:pt>
                <c:pt idx="2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060224649407697"/>
          <c:y val="0.32352212819786302"/>
          <c:w val="0.28889878837800698"/>
          <c:h val="0.35295574360427401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ln>
      <a:solidFill>
        <a:schemeClr val="tx2"/>
      </a:solidFill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335FBB1B-A3BA-4F70-94F7-0A5670548CB2}" type="datetimeFigureOut">
              <a:rPr lang="ru-RU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1A573F0F-CAEB-4A74-A752-16710D49AC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1892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1pPr>
    <a:lvl2pPr marL="457059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2pPr>
    <a:lvl3pPr marL="914118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3pPr>
    <a:lvl4pPr marL="137118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4pPr>
    <a:lvl5pPr marL="1828239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5pPr>
    <a:lvl6pPr marL="2285298" algn="l" defTabSz="914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60" algn="l" defTabSz="914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16" algn="l" defTabSz="914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78" algn="l" defTabSz="914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AACA2-6EDC-44A4-87F8-EDAEACA00440}" type="datetime1">
              <a:rPr lang="ru-RU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69567-4F7F-4933-9D3F-70F62A1CEE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522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A71C6-F434-459A-9B70-E18CE3C767FB}" type="datetime1">
              <a:rPr lang="ru-RU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AFCB7-8146-44CA-8718-360408040A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63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BD6DA-3AFB-4AF2-B527-2D9D4CB31ABD}" type="datetime1">
              <a:rPr lang="ru-RU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318DA-E00B-4109-B9F5-F9DD2623B9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675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64344" y="705445"/>
            <a:ext cx="8215313" cy="1026914"/>
          </a:xfrm>
          <a:prstGeom prst="rect">
            <a:avLst/>
          </a:prstGeom>
        </p:spPr>
        <p:txBody>
          <a:bodyPr/>
          <a:lstStyle>
            <a:lvl1pPr>
              <a:defRPr sz="4400" spc="697"/>
            </a:lvl1pPr>
          </a:lstStyle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64344" y="357187"/>
            <a:ext cx="8215313" cy="357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700" cap="all" spc="270"/>
            </a:lvl1pPr>
            <a:lvl2pPr marL="0" indent="160729">
              <a:spcBef>
                <a:spcPts val="0"/>
              </a:spcBef>
              <a:buClrTx/>
              <a:buSzTx/>
              <a:buNone/>
              <a:defRPr sz="1700" cap="all" spc="270"/>
            </a:lvl2pPr>
            <a:lvl3pPr marL="0" indent="321457">
              <a:spcBef>
                <a:spcPts val="0"/>
              </a:spcBef>
              <a:buClrTx/>
              <a:buSzTx/>
              <a:buNone/>
              <a:defRPr sz="1700" cap="all" spc="270"/>
            </a:lvl3pPr>
            <a:lvl4pPr marL="0" indent="482186">
              <a:spcBef>
                <a:spcPts val="0"/>
              </a:spcBef>
              <a:buClrTx/>
              <a:buSzTx/>
              <a:buNone/>
              <a:defRPr sz="1700" cap="all" spc="270"/>
            </a:lvl4pPr>
            <a:lvl5pPr marL="0" indent="642915">
              <a:spcBef>
                <a:spcPts val="0"/>
              </a:spcBef>
              <a:buClrTx/>
              <a:buSzTx/>
              <a:buNone/>
              <a:defRPr sz="1700" cap="all" spc="27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68435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79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9614E-E37E-41D6-AA86-B1708121433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A1D8B-71F1-44D4-9EFC-622C713297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20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9CB31-1D83-4B6B-A51C-C97DD466836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9E2C5-0E3C-49D3-A224-1709C7F49A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331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6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1C678-5498-4976-A4E6-F8D17E93911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6FE29-A163-4B76-B964-4D2D22E420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87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1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1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A8A73-F44B-41B5-8E8A-A822877B4F7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2EA04-640C-4AA2-A2FD-98071CA1C6B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7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C00A5-88F0-45CE-B22D-7369BA6A055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6A359-F230-4371-A231-7F8E673415A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4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5F6E5-A91E-494B-80C4-A41A3FF32B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92D1D-1BDC-459C-853F-C466132A952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91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E1F7F-C334-4A4F-ACF8-7625892A66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8107B-DF6A-486F-8DBB-F16996D825A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6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182C4-7551-467D-8EC1-AFB19B0DC260}" type="datetime1">
              <a:rPr lang="ru-RU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C6BFA-3737-4B35-BD41-E6F7DE1EA8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189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FF5A9-7A07-4A3F-8F49-7AE2A569C15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9AD0C-FECF-4FC8-AA12-E6BE21BFED6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15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8" indent="0">
              <a:buNone/>
              <a:defRPr sz="2400"/>
            </a:lvl3pPr>
            <a:lvl4pPr marL="1371180" indent="0">
              <a:buNone/>
              <a:defRPr sz="2000"/>
            </a:lvl4pPr>
            <a:lvl5pPr marL="1828239" indent="0">
              <a:buNone/>
              <a:defRPr sz="2000"/>
            </a:lvl5pPr>
            <a:lvl6pPr marL="2285298" indent="0">
              <a:buNone/>
              <a:defRPr sz="2000"/>
            </a:lvl6pPr>
            <a:lvl7pPr marL="2742360" indent="0">
              <a:buNone/>
              <a:defRPr sz="2000"/>
            </a:lvl7pPr>
            <a:lvl8pPr marL="3199416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9E642-B7CC-4575-B7DA-2FE140EE6D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51E78-1FCB-4623-AA16-8E55F4CE1EC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643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4D4E7-D276-45BB-B620-B2D5BC93184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5EF7C-9161-4590-876E-D5C99198AB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83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D74B6-62A4-45CE-90CE-E8BEC95368D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26.10.2017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3FE23-A005-4AB9-B587-798B71B2B81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608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357188" y="3643313"/>
            <a:ext cx="842962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05" tIns="35705" rIns="35705" bIns="35705" anchor="ctr"/>
          <a:lstStyle/>
          <a:p>
            <a:pPr defTabSz="32135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357188" y="2116336"/>
            <a:ext cx="8429625" cy="142875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357188" y="3911203"/>
            <a:ext cx="8429625" cy="58043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1pPr>
            <a:lvl2pPr marL="0" indent="160679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2pPr>
            <a:lvl3pPr marL="0" indent="321357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3pPr>
            <a:lvl4pPr marL="0" indent="482038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4pPr>
            <a:lvl5pPr marL="0" indent="642717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852767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572132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pic" idx="13"/>
          </p:nvPr>
        </p:nvSpPr>
        <p:spPr>
          <a:xfrm>
            <a:off x="437561" y="830461"/>
            <a:ext cx="8268891" cy="3991570"/>
          </a:xfrm>
          <a:prstGeom prst="rect">
            <a:avLst/>
          </a:prstGeom>
          <a:ln w="9525">
            <a:round/>
          </a:ln>
        </p:spPr>
        <p:txBody>
          <a:bodyPr lIns="64270" tIns="32135" rIns="64270" bIns="32135" anchor="t">
            <a:noAutofit/>
          </a:bodyPr>
          <a:lstStyle/>
          <a:p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357188" y="4991701"/>
            <a:ext cx="8429625" cy="785813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357188" y="5813233"/>
            <a:ext cx="8429625" cy="58935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1pPr>
            <a:lvl2pPr marL="0" indent="160679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2pPr>
            <a:lvl3pPr marL="0" indent="321357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3pPr>
            <a:lvl4pPr marL="0" indent="482038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4pPr>
            <a:lvl5pPr marL="0" indent="642717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201094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357188" y="2714625"/>
            <a:ext cx="8429625" cy="142875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501619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pic" sz="half" idx="13"/>
          </p:nvPr>
        </p:nvSpPr>
        <p:spPr>
          <a:xfrm>
            <a:off x="4785131" y="690365"/>
            <a:ext cx="3920134" cy="5295305"/>
          </a:xfrm>
          <a:prstGeom prst="rect">
            <a:avLst/>
          </a:prstGeom>
          <a:ln w="9525">
            <a:round/>
          </a:ln>
        </p:spPr>
        <p:txBody>
          <a:bodyPr lIns="64270" tIns="32135" rIns="64270" bIns="32135" anchor="t">
            <a:noAutofit/>
          </a:bodyPr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357191" y="1687717"/>
            <a:ext cx="4098727" cy="4268391"/>
          </a:xfrm>
          <a:prstGeom prst="rect">
            <a:avLst/>
          </a:prstGeom>
        </p:spPr>
        <p:txBody>
          <a:bodyPr anchor="t"/>
          <a:lstStyle/>
          <a:p>
            <a:r>
              <a:t>Текст заголовка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357191" y="821537"/>
            <a:ext cx="4098727" cy="58935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1pPr>
            <a:lvl2pPr marL="0" indent="160679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2pPr>
            <a:lvl3pPr marL="0" indent="321357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3pPr>
            <a:lvl4pPr marL="0" indent="482038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4pPr>
            <a:lvl5pPr marL="0" indent="642717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495654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357187" y="1812727"/>
            <a:ext cx="843559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05" tIns="35705" rIns="35705" bIns="35705" anchor="ctr"/>
          <a:lstStyle/>
          <a:p>
            <a:pPr defTabSz="32135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2" name="Shape 52"/>
          <p:cNvSpPr/>
          <p:nvPr/>
        </p:nvSpPr>
        <p:spPr>
          <a:xfrm flipV="1">
            <a:off x="357188" y="6500812"/>
            <a:ext cx="8429625" cy="2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05" tIns="35705" rIns="35705" bIns="35705" anchor="ctr"/>
          <a:lstStyle/>
          <a:p>
            <a:pPr defTabSz="32135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3" name="Shape 53"/>
          <p:cNvSpPr/>
          <p:nvPr/>
        </p:nvSpPr>
        <p:spPr>
          <a:xfrm flipV="1">
            <a:off x="357188" y="357194"/>
            <a:ext cx="8429625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05" tIns="35705" rIns="35705" bIns="35705" anchor="ctr"/>
          <a:lstStyle/>
          <a:p>
            <a:pPr defTabSz="32135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040694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357188" y="1812727"/>
            <a:ext cx="842962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05" tIns="35705" rIns="35705" bIns="35705" anchor="ctr"/>
          <a:lstStyle/>
          <a:p>
            <a:pPr defTabSz="32135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3" name="Shape 63"/>
          <p:cNvSpPr/>
          <p:nvPr/>
        </p:nvSpPr>
        <p:spPr>
          <a:xfrm flipV="1">
            <a:off x="357188" y="6500812"/>
            <a:ext cx="8429625" cy="2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05" tIns="35705" rIns="35705" bIns="35705" anchor="ctr"/>
          <a:lstStyle/>
          <a:p>
            <a:pPr defTabSz="32135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4" name="Shape 64"/>
          <p:cNvSpPr/>
          <p:nvPr/>
        </p:nvSpPr>
        <p:spPr>
          <a:xfrm flipV="1">
            <a:off x="357188" y="357194"/>
            <a:ext cx="8429625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05" tIns="35705" rIns="35705" bIns="35705" anchor="ctr"/>
          <a:lstStyle/>
          <a:p>
            <a:pPr defTabSz="32135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idx="1"/>
          </p:nvPr>
        </p:nvSpPr>
        <p:spPr>
          <a:xfrm>
            <a:off x="357188" y="2134195"/>
            <a:ext cx="8429625" cy="4027289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864416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6233F-F999-4D8F-AB0A-49FD72CED702}" type="datetime1">
              <a:rPr lang="ru-RU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D84E5-FAFF-41F3-8440-3FC79F2BF6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3220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357188" y="1812727"/>
            <a:ext cx="842962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05" tIns="35705" rIns="35705" bIns="35705" anchor="ctr"/>
          <a:lstStyle/>
          <a:p>
            <a:pPr defTabSz="32135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5" name="Shape 75"/>
          <p:cNvSpPr/>
          <p:nvPr/>
        </p:nvSpPr>
        <p:spPr>
          <a:xfrm flipV="1">
            <a:off x="357188" y="6500812"/>
            <a:ext cx="8429625" cy="2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05" tIns="35705" rIns="35705" bIns="35705" anchor="ctr"/>
          <a:lstStyle/>
          <a:p>
            <a:pPr defTabSz="32135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6" name="Shape 76"/>
          <p:cNvSpPr/>
          <p:nvPr/>
        </p:nvSpPr>
        <p:spPr>
          <a:xfrm flipV="1">
            <a:off x="357188" y="357194"/>
            <a:ext cx="8429625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05" tIns="35705" rIns="35705" bIns="35705" anchor="ctr"/>
          <a:lstStyle/>
          <a:p>
            <a:pPr defTabSz="32135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7" name="Shape 77"/>
          <p:cNvSpPr>
            <a:spLocks noGrp="1"/>
          </p:cNvSpPr>
          <p:nvPr>
            <p:ph type="pic" sz="half" idx="13"/>
          </p:nvPr>
        </p:nvSpPr>
        <p:spPr>
          <a:xfrm>
            <a:off x="436379" y="2105724"/>
            <a:ext cx="3884415" cy="3884415"/>
          </a:xfrm>
          <a:prstGeom prst="rect">
            <a:avLst/>
          </a:prstGeom>
          <a:ln w="9525">
            <a:round/>
          </a:ln>
        </p:spPr>
        <p:txBody>
          <a:bodyPr lIns="64270" tIns="32135" rIns="64270" bIns="32135" anchor="t">
            <a:noAutofit/>
          </a:bodyPr>
          <a:lstStyle/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sz="half" idx="1"/>
          </p:nvPr>
        </p:nvSpPr>
        <p:spPr>
          <a:xfrm>
            <a:off x="4768453" y="2089547"/>
            <a:ext cx="4027289" cy="3884414"/>
          </a:xfrm>
          <a:prstGeom prst="rect">
            <a:avLst/>
          </a:prstGeom>
        </p:spPr>
        <p:txBody>
          <a:bodyPr/>
          <a:lstStyle>
            <a:lvl1pPr marL="258874" indent="-258874">
              <a:spcBef>
                <a:spcPts val="2250"/>
              </a:spcBef>
              <a:buSzPct val="30000"/>
              <a:buBlip>
                <a:blip r:embed="rId2"/>
              </a:buBlip>
              <a:defRPr sz="2100"/>
            </a:lvl1pPr>
            <a:lvl2pPr marL="517747" indent="-258874">
              <a:spcBef>
                <a:spcPts val="2250"/>
              </a:spcBef>
              <a:buSzPct val="30000"/>
              <a:buBlip>
                <a:blip r:embed="rId2"/>
              </a:buBlip>
              <a:defRPr sz="2100"/>
            </a:lvl2pPr>
            <a:lvl3pPr marL="776616" indent="-258874">
              <a:spcBef>
                <a:spcPts val="2250"/>
              </a:spcBef>
              <a:buSzPct val="30000"/>
              <a:buBlip>
                <a:blip r:embed="rId2"/>
              </a:buBlip>
              <a:defRPr sz="2100"/>
            </a:lvl3pPr>
            <a:lvl4pPr marL="1035489" indent="-258874">
              <a:spcBef>
                <a:spcPts val="2250"/>
              </a:spcBef>
              <a:buSzPct val="30000"/>
              <a:buBlip>
                <a:blip r:embed="rId2"/>
              </a:buBlip>
              <a:defRPr sz="2100"/>
            </a:lvl4pPr>
            <a:lvl5pPr marL="1294361" indent="-258874">
              <a:spcBef>
                <a:spcPts val="2250"/>
              </a:spcBef>
              <a:buSzPct val="30000"/>
              <a:buBlip>
                <a:blip r:embed="rId2"/>
              </a:buBlip>
              <a:defRPr sz="21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95444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078120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pic" sz="quarter" idx="13"/>
          </p:nvPr>
        </p:nvSpPr>
        <p:spPr>
          <a:xfrm>
            <a:off x="4679156" y="687587"/>
            <a:ext cx="4027289" cy="2536031"/>
          </a:xfrm>
          <a:prstGeom prst="rect">
            <a:avLst/>
          </a:prstGeom>
          <a:ln w="9525">
            <a:round/>
          </a:ln>
        </p:spPr>
        <p:txBody>
          <a:bodyPr lIns="64270" tIns="32135" rIns="64270" bIns="32135" anchor="t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pic" sz="quarter" idx="14"/>
          </p:nvPr>
        </p:nvSpPr>
        <p:spPr>
          <a:xfrm>
            <a:off x="4679156" y="3518297"/>
            <a:ext cx="4027289" cy="2562820"/>
          </a:xfrm>
          <a:prstGeom prst="rect">
            <a:avLst/>
          </a:prstGeom>
          <a:ln w="9525">
            <a:round/>
          </a:ln>
        </p:spPr>
        <p:txBody>
          <a:bodyPr lIns="64270" tIns="32135" rIns="64270" bIns="32135" anchor="t">
            <a:noAutofit/>
          </a:bodyPr>
          <a:lstStyle/>
          <a:p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pic" sz="half" idx="15"/>
          </p:nvPr>
        </p:nvSpPr>
        <p:spPr>
          <a:xfrm>
            <a:off x="436373" y="685898"/>
            <a:ext cx="3920134" cy="5393532"/>
          </a:xfrm>
          <a:prstGeom prst="rect">
            <a:avLst/>
          </a:prstGeom>
          <a:ln w="9525">
            <a:round/>
          </a:ln>
        </p:spPr>
        <p:txBody>
          <a:bodyPr lIns="64270" tIns="32135" rIns="64270" bIns="32135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1764717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body" sz="quarter" idx="13"/>
          </p:nvPr>
        </p:nvSpPr>
        <p:spPr>
          <a:xfrm>
            <a:off x="357188" y="4161240"/>
            <a:ext cx="8429625" cy="52456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SzTx/>
              <a:buNone/>
              <a:defRPr sz="2100" i="1">
                <a:solidFill>
                  <a:srgbClr val="9D9D9D"/>
                </a:solidFill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4"/>
          </p:nvPr>
        </p:nvSpPr>
        <p:spPr>
          <a:xfrm>
            <a:off x="892975" y="2971694"/>
            <a:ext cx="7358063" cy="53956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2500"/>
            </a:lvl1pPr>
          </a:lstStyle>
          <a:p>
            <a:r>
              <a:t>«Место ввода цитаты».</a:t>
            </a:r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632883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270" tIns="32135" rIns="64270" bIns="32135" anchor="t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139406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093059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357188" y="3643313"/>
            <a:ext cx="842962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07" tIns="35707" rIns="35707" bIns="35707" anchor="ctr"/>
          <a:lstStyle/>
          <a:p>
            <a:pPr defTabSz="321374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357188" y="2116336"/>
            <a:ext cx="8429625" cy="142875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357188" y="3911203"/>
            <a:ext cx="8429625" cy="58043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1pPr>
            <a:lvl2pPr marL="0" indent="160688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2pPr>
            <a:lvl3pPr marL="0" indent="321374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3pPr>
            <a:lvl4pPr marL="0" indent="482062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4pPr>
            <a:lvl5pPr marL="0" indent="642750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852767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306498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pic" idx="13"/>
          </p:nvPr>
        </p:nvSpPr>
        <p:spPr>
          <a:xfrm>
            <a:off x="437560" y="830461"/>
            <a:ext cx="8268891" cy="3991570"/>
          </a:xfrm>
          <a:prstGeom prst="rect">
            <a:avLst/>
          </a:prstGeom>
          <a:ln w="9525">
            <a:round/>
          </a:ln>
        </p:spPr>
        <p:txBody>
          <a:bodyPr lIns="64274" tIns="32137" rIns="64274" bIns="32137" anchor="t">
            <a:noAutofit/>
          </a:bodyPr>
          <a:lstStyle/>
          <a:p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357188" y="4991700"/>
            <a:ext cx="8429625" cy="785813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357188" y="5813232"/>
            <a:ext cx="8429625" cy="58935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1pPr>
            <a:lvl2pPr marL="0" indent="160688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2pPr>
            <a:lvl3pPr marL="0" indent="321374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3pPr>
            <a:lvl4pPr marL="0" indent="482062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4pPr>
            <a:lvl5pPr marL="0" indent="642750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98294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357188" y="2714625"/>
            <a:ext cx="8429625" cy="142875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269643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pic" sz="half" idx="13"/>
          </p:nvPr>
        </p:nvSpPr>
        <p:spPr>
          <a:xfrm>
            <a:off x="4785131" y="690365"/>
            <a:ext cx="3920134" cy="5295305"/>
          </a:xfrm>
          <a:prstGeom prst="rect">
            <a:avLst/>
          </a:prstGeom>
          <a:ln w="9525">
            <a:round/>
          </a:ln>
        </p:spPr>
        <p:txBody>
          <a:bodyPr lIns="64274" tIns="32137" rIns="64274" bIns="32137" anchor="t">
            <a:noAutofit/>
          </a:bodyPr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357191" y="1687716"/>
            <a:ext cx="4098727" cy="4268391"/>
          </a:xfrm>
          <a:prstGeom prst="rect">
            <a:avLst/>
          </a:prstGeom>
        </p:spPr>
        <p:txBody>
          <a:bodyPr anchor="t"/>
          <a:lstStyle/>
          <a:p>
            <a:r>
              <a:t>Текст заголовка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357191" y="821536"/>
            <a:ext cx="4098727" cy="58935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1pPr>
            <a:lvl2pPr marL="0" indent="160688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2pPr>
            <a:lvl3pPr marL="0" indent="321374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3pPr>
            <a:lvl4pPr marL="0" indent="482062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4pPr>
            <a:lvl5pPr marL="0" indent="642750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14073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F59D0-C6BC-469F-853A-28F05894BDC0}" type="datetime1">
              <a:rPr lang="ru-RU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8BD7F-E81B-42E7-9AB6-DF546275AF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1161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357187" y="1812727"/>
            <a:ext cx="843559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07" tIns="35707" rIns="35707" bIns="35707" anchor="ctr"/>
          <a:lstStyle/>
          <a:p>
            <a:pPr defTabSz="321374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2" name="Shape 52"/>
          <p:cNvSpPr/>
          <p:nvPr/>
        </p:nvSpPr>
        <p:spPr>
          <a:xfrm flipV="1">
            <a:off x="357188" y="6500812"/>
            <a:ext cx="8429625" cy="2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07" tIns="35707" rIns="35707" bIns="35707" anchor="ctr"/>
          <a:lstStyle/>
          <a:p>
            <a:pPr defTabSz="321374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3" name="Shape 53"/>
          <p:cNvSpPr/>
          <p:nvPr/>
        </p:nvSpPr>
        <p:spPr>
          <a:xfrm flipV="1">
            <a:off x="357188" y="357193"/>
            <a:ext cx="8429625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07" tIns="35707" rIns="35707" bIns="35707" anchor="ctr"/>
          <a:lstStyle/>
          <a:p>
            <a:pPr defTabSz="321374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024193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357188" y="1812727"/>
            <a:ext cx="842962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07" tIns="35707" rIns="35707" bIns="35707" anchor="ctr"/>
          <a:lstStyle/>
          <a:p>
            <a:pPr defTabSz="321374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3" name="Shape 63"/>
          <p:cNvSpPr/>
          <p:nvPr/>
        </p:nvSpPr>
        <p:spPr>
          <a:xfrm flipV="1">
            <a:off x="357188" y="6500812"/>
            <a:ext cx="8429625" cy="2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07" tIns="35707" rIns="35707" bIns="35707" anchor="ctr"/>
          <a:lstStyle/>
          <a:p>
            <a:pPr defTabSz="321374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4" name="Shape 64"/>
          <p:cNvSpPr/>
          <p:nvPr/>
        </p:nvSpPr>
        <p:spPr>
          <a:xfrm flipV="1">
            <a:off x="357188" y="357193"/>
            <a:ext cx="8429625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07" tIns="35707" rIns="35707" bIns="35707" anchor="ctr"/>
          <a:lstStyle/>
          <a:p>
            <a:pPr defTabSz="321374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idx="1"/>
          </p:nvPr>
        </p:nvSpPr>
        <p:spPr>
          <a:xfrm>
            <a:off x="357188" y="2134195"/>
            <a:ext cx="8429625" cy="4027289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345406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357188" y="1812727"/>
            <a:ext cx="842962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07" tIns="35707" rIns="35707" bIns="35707" anchor="ctr"/>
          <a:lstStyle/>
          <a:p>
            <a:pPr defTabSz="321374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5" name="Shape 75"/>
          <p:cNvSpPr/>
          <p:nvPr/>
        </p:nvSpPr>
        <p:spPr>
          <a:xfrm flipV="1">
            <a:off x="357188" y="6500812"/>
            <a:ext cx="8429625" cy="2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07" tIns="35707" rIns="35707" bIns="35707" anchor="ctr"/>
          <a:lstStyle/>
          <a:p>
            <a:pPr defTabSz="321374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6" name="Shape 76"/>
          <p:cNvSpPr/>
          <p:nvPr/>
        </p:nvSpPr>
        <p:spPr>
          <a:xfrm flipV="1">
            <a:off x="357188" y="357193"/>
            <a:ext cx="8429625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07" tIns="35707" rIns="35707" bIns="35707" anchor="ctr"/>
          <a:lstStyle/>
          <a:p>
            <a:pPr defTabSz="321374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7" name="Shape 77"/>
          <p:cNvSpPr>
            <a:spLocks noGrp="1"/>
          </p:cNvSpPr>
          <p:nvPr>
            <p:ph type="pic" sz="half" idx="13"/>
          </p:nvPr>
        </p:nvSpPr>
        <p:spPr>
          <a:xfrm>
            <a:off x="436378" y="2105723"/>
            <a:ext cx="3884415" cy="3884415"/>
          </a:xfrm>
          <a:prstGeom prst="rect">
            <a:avLst/>
          </a:prstGeom>
          <a:ln w="9525">
            <a:round/>
          </a:ln>
        </p:spPr>
        <p:txBody>
          <a:bodyPr lIns="64274" tIns="32137" rIns="64274" bIns="32137" anchor="t">
            <a:noAutofit/>
          </a:bodyPr>
          <a:lstStyle/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sz="half" idx="1"/>
          </p:nvPr>
        </p:nvSpPr>
        <p:spPr>
          <a:xfrm>
            <a:off x="4768453" y="2089547"/>
            <a:ext cx="4027289" cy="3884414"/>
          </a:xfrm>
          <a:prstGeom prst="rect">
            <a:avLst/>
          </a:prstGeom>
        </p:spPr>
        <p:txBody>
          <a:bodyPr/>
          <a:lstStyle>
            <a:lvl1pPr marL="258887" indent="-258887">
              <a:spcBef>
                <a:spcPts val="2250"/>
              </a:spcBef>
              <a:buSzPct val="30000"/>
              <a:buBlip>
                <a:blip r:embed="rId2"/>
              </a:buBlip>
              <a:defRPr sz="2100"/>
            </a:lvl1pPr>
            <a:lvl2pPr marL="517773" indent="-258887">
              <a:spcBef>
                <a:spcPts val="2250"/>
              </a:spcBef>
              <a:buSzPct val="30000"/>
              <a:buBlip>
                <a:blip r:embed="rId2"/>
              </a:buBlip>
              <a:defRPr sz="2100"/>
            </a:lvl2pPr>
            <a:lvl3pPr marL="776656" indent="-258887">
              <a:spcBef>
                <a:spcPts val="2250"/>
              </a:spcBef>
              <a:buSzPct val="30000"/>
              <a:buBlip>
                <a:blip r:embed="rId2"/>
              </a:buBlip>
              <a:defRPr sz="2100"/>
            </a:lvl3pPr>
            <a:lvl4pPr marL="1035542" indent="-258887">
              <a:spcBef>
                <a:spcPts val="2250"/>
              </a:spcBef>
              <a:buSzPct val="30000"/>
              <a:buBlip>
                <a:blip r:embed="rId2"/>
              </a:buBlip>
              <a:defRPr sz="2100"/>
            </a:lvl4pPr>
            <a:lvl5pPr marL="1294427" indent="-258887">
              <a:spcBef>
                <a:spcPts val="2250"/>
              </a:spcBef>
              <a:buSzPct val="30000"/>
              <a:buBlip>
                <a:blip r:embed="rId2"/>
              </a:buBlip>
              <a:defRPr sz="21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3433841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781583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pic" sz="quarter" idx="13"/>
          </p:nvPr>
        </p:nvSpPr>
        <p:spPr>
          <a:xfrm>
            <a:off x="4679156" y="687587"/>
            <a:ext cx="4027289" cy="2536031"/>
          </a:xfrm>
          <a:prstGeom prst="rect">
            <a:avLst/>
          </a:prstGeom>
          <a:ln w="9525">
            <a:round/>
          </a:ln>
        </p:spPr>
        <p:txBody>
          <a:bodyPr lIns="64274" tIns="32137" rIns="64274" bIns="32137" anchor="t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pic" sz="quarter" idx="14"/>
          </p:nvPr>
        </p:nvSpPr>
        <p:spPr>
          <a:xfrm>
            <a:off x="4679156" y="3518297"/>
            <a:ext cx="4027289" cy="2562820"/>
          </a:xfrm>
          <a:prstGeom prst="rect">
            <a:avLst/>
          </a:prstGeom>
          <a:ln w="9525">
            <a:round/>
          </a:ln>
        </p:spPr>
        <p:txBody>
          <a:bodyPr lIns="64274" tIns="32137" rIns="64274" bIns="32137" anchor="t">
            <a:noAutofit/>
          </a:bodyPr>
          <a:lstStyle/>
          <a:p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pic" sz="half" idx="15"/>
          </p:nvPr>
        </p:nvSpPr>
        <p:spPr>
          <a:xfrm>
            <a:off x="436373" y="685898"/>
            <a:ext cx="3920134" cy="5393532"/>
          </a:xfrm>
          <a:prstGeom prst="rect">
            <a:avLst/>
          </a:prstGeom>
          <a:ln w="9525">
            <a:round/>
          </a:ln>
        </p:spPr>
        <p:txBody>
          <a:bodyPr lIns="64274" tIns="32137" rIns="64274" bIns="32137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56443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body" sz="quarter" idx="13"/>
          </p:nvPr>
        </p:nvSpPr>
        <p:spPr>
          <a:xfrm>
            <a:off x="357188" y="4161239"/>
            <a:ext cx="8429625" cy="52456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SzTx/>
              <a:buNone/>
              <a:defRPr sz="2100" i="1">
                <a:solidFill>
                  <a:srgbClr val="9D9D9D"/>
                </a:solidFill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4"/>
          </p:nvPr>
        </p:nvSpPr>
        <p:spPr>
          <a:xfrm>
            <a:off x="892974" y="2971694"/>
            <a:ext cx="7358063" cy="53956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2500"/>
            </a:lvl1pPr>
          </a:lstStyle>
          <a:p>
            <a:r>
              <a:t>«Место ввода цитаты».</a:t>
            </a:r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4156066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274" tIns="32137" rIns="64274" bIns="32137" anchor="t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3976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770075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357188" y="3643313"/>
            <a:ext cx="842962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1" tIns="35711" rIns="35711" bIns="35711" anchor="ctr"/>
          <a:lstStyle/>
          <a:p>
            <a:pPr defTabSz="32140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357188" y="2116336"/>
            <a:ext cx="8429625" cy="142875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357188" y="3911203"/>
            <a:ext cx="8429625" cy="58043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1pPr>
            <a:lvl2pPr marL="0" indent="160704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2pPr>
            <a:lvl3pPr marL="0" indent="321407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3pPr>
            <a:lvl4pPr marL="0" indent="482111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4pPr>
            <a:lvl5pPr marL="0" indent="642816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852767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9122241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pic" idx="13"/>
          </p:nvPr>
        </p:nvSpPr>
        <p:spPr>
          <a:xfrm>
            <a:off x="437558" y="830461"/>
            <a:ext cx="8268891" cy="3991570"/>
          </a:xfrm>
          <a:prstGeom prst="rect">
            <a:avLst/>
          </a:prstGeom>
          <a:ln w="9525">
            <a:round/>
          </a:ln>
        </p:spPr>
        <p:txBody>
          <a:bodyPr lIns="64281" tIns="32140" rIns="64281" bIns="32140" anchor="t">
            <a:noAutofit/>
          </a:bodyPr>
          <a:lstStyle/>
          <a:p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357188" y="4991698"/>
            <a:ext cx="8429625" cy="785813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357188" y="5813230"/>
            <a:ext cx="8429625" cy="58935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1pPr>
            <a:lvl2pPr marL="0" indent="160704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2pPr>
            <a:lvl3pPr marL="0" indent="321407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3pPr>
            <a:lvl4pPr marL="0" indent="482111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4pPr>
            <a:lvl5pPr marL="0" indent="642816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18148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D6049-929C-47E3-8778-F129683E7A81}" type="datetime1">
              <a:rPr lang="ru-RU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D399F-1C02-4D0E-84C6-42278020A7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7477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357188" y="2714625"/>
            <a:ext cx="8429625" cy="142875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160770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pic" sz="half" idx="13"/>
          </p:nvPr>
        </p:nvSpPr>
        <p:spPr>
          <a:xfrm>
            <a:off x="4785131" y="690365"/>
            <a:ext cx="3920134" cy="5295305"/>
          </a:xfrm>
          <a:prstGeom prst="rect">
            <a:avLst/>
          </a:prstGeom>
          <a:ln w="9525">
            <a:round/>
          </a:ln>
        </p:spPr>
        <p:txBody>
          <a:bodyPr lIns="64281" tIns="32140" rIns="64281" bIns="32140" anchor="t">
            <a:noAutofit/>
          </a:bodyPr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357190" y="1687714"/>
            <a:ext cx="4098727" cy="4268391"/>
          </a:xfrm>
          <a:prstGeom prst="rect">
            <a:avLst/>
          </a:prstGeom>
        </p:spPr>
        <p:txBody>
          <a:bodyPr anchor="t"/>
          <a:lstStyle/>
          <a:p>
            <a:r>
              <a:t>Текст заголовка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357190" y="821534"/>
            <a:ext cx="4098727" cy="58935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1pPr>
            <a:lvl2pPr marL="0" indent="160704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2pPr>
            <a:lvl3pPr marL="0" indent="321407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3pPr>
            <a:lvl4pPr marL="0" indent="482111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4pPr>
            <a:lvl5pPr marL="0" indent="642816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0934255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357187" y="1812727"/>
            <a:ext cx="843559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1" tIns="35711" rIns="35711" bIns="35711" anchor="ctr"/>
          <a:lstStyle/>
          <a:p>
            <a:pPr defTabSz="32140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2" name="Shape 52"/>
          <p:cNvSpPr/>
          <p:nvPr/>
        </p:nvSpPr>
        <p:spPr>
          <a:xfrm flipV="1">
            <a:off x="357188" y="6500812"/>
            <a:ext cx="8429625" cy="2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1" tIns="35711" rIns="35711" bIns="35711" anchor="ctr"/>
          <a:lstStyle/>
          <a:p>
            <a:pPr defTabSz="32140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3" name="Shape 53"/>
          <p:cNvSpPr/>
          <p:nvPr/>
        </p:nvSpPr>
        <p:spPr>
          <a:xfrm flipV="1">
            <a:off x="357188" y="357191"/>
            <a:ext cx="8429625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1" tIns="35711" rIns="35711" bIns="35711" anchor="ctr"/>
          <a:lstStyle/>
          <a:p>
            <a:pPr defTabSz="32140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1532381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357188" y="1812727"/>
            <a:ext cx="842962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1" tIns="35711" rIns="35711" bIns="35711" anchor="ctr"/>
          <a:lstStyle/>
          <a:p>
            <a:pPr defTabSz="32140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3" name="Shape 63"/>
          <p:cNvSpPr/>
          <p:nvPr/>
        </p:nvSpPr>
        <p:spPr>
          <a:xfrm flipV="1">
            <a:off x="357188" y="6500812"/>
            <a:ext cx="8429625" cy="2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1" tIns="35711" rIns="35711" bIns="35711" anchor="ctr"/>
          <a:lstStyle/>
          <a:p>
            <a:pPr defTabSz="32140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4" name="Shape 64"/>
          <p:cNvSpPr/>
          <p:nvPr/>
        </p:nvSpPr>
        <p:spPr>
          <a:xfrm flipV="1">
            <a:off x="357188" y="357191"/>
            <a:ext cx="8429625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1" tIns="35711" rIns="35711" bIns="35711" anchor="ctr"/>
          <a:lstStyle/>
          <a:p>
            <a:pPr defTabSz="32140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idx="1"/>
          </p:nvPr>
        </p:nvSpPr>
        <p:spPr>
          <a:xfrm>
            <a:off x="357188" y="2134195"/>
            <a:ext cx="8429625" cy="4027289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6292789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357188" y="1812727"/>
            <a:ext cx="842962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1" tIns="35711" rIns="35711" bIns="35711" anchor="ctr"/>
          <a:lstStyle/>
          <a:p>
            <a:pPr defTabSz="32140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5" name="Shape 75"/>
          <p:cNvSpPr/>
          <p:nvPr/>
        </p:nvSpPr>
        <p:spPr>
          <a:xfrm flipV="1">
            <a:off x="357188" y="6500812"/>
            <a:ext cx="8429625" cy="2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1" tIns="35711" rIns="35711" bIns="35711" anchor="ctr"/>
          <a:lstStyle/>
          <a:p>
            <a:pPr defTabSz="32140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6" name="Shape 76"/>
          <p:cNvSpPr/>
          <p:nvPr/>
        </p:nvSpPr>
        <p:spPr>
          <a:xfrm flipV="1">
            <a:off x="357188" y="357191"/>
            <a:ext cx="8429625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1" tIns="35711" rIns="35711" bIns="35711" anchor="ctr"/>
          <a:lstStyle/>
          <a:p>
            <a:pPr defTabSz="32140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7" name="Shape 77"/>
          <p:cNvSpPr>
            <a:spLocks noGrp="1"/>
          </p:cNvSpPr>
          <p:nvPr>
            <p:ph type="pic" sz="half" idx="13"/>
          </p:nvPr>
        </p:nvSpPr>
        <p:spPr>
          <a:xfrm>
            <a:off x="436376" y="2105721"/>
            <a:ext cx="3884415" cy="3884415"/>
          </a:xfrm>
          <a:prstGeom prst="rect">
            <a:avLst/>
          </a:prstGeom>
          <a:ln w="9525">
            <a:round/>
          </a:ln>
        </p:spPr>
        <p:txBody>
          <a:bodyPr lIns="64281" tIns="32140" rIns="64281" bIns="32140" anchor="t">
            <a:noAutofit/>
          </a:bodyPr>
          <a:lstStyle/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sz="half" idx="1"/>
          </p:nvPr>
        </p:nvSpPr>
        <p:spPr>
          <a:xfrm>
            <a:off x="4768453" y="2089547"/>
            <a:ext cx="4027289" cy="3884414"/>
          </a:xfrm>
          <a:prstGeom prst="rect">
            <a:avLst/>
          </a:prstGeom>
        </p:spPr>
        <p:txBody>
          <a:bodyPr/>
          <a:lstStyle>
            <a:lvl1pPr marL="258913" indent="-258913">
              <a:spcBef>
                <a:spcPts val="2250"/>
              </a:spcBef>
              <a:buSzPct val="30000"/>
              <a:buBlip>
                <a:blip r:embed="rId2"/>
              </a:buBlip>
              <a:defRPr sz="2100"/>
            </a:lvl1pPr>
            <a:lvl2pPr marL="517825" indent="-258913">
              <a:spcBef>
                <a:spcPts val="2250"/>
              </a:spcBef>
              <a:buSzPct val="30000"/>
              <a:buBlip>
                <a:blip r:embed="rId2"/>
              </a:buBlip>
              <a:defRPr sz="2100"/>
            </a:lvl2pPr>
            <a:lvl3pPr marL="776735" indent="-258913">
              <a:spcBef>
                <a:spcPts val="2250"/>
              </a:spcBef>
              <a:buSzPct val="30000"/>
              <a:buBlip>
                <a:blip r:embed="rId2"/>
              </a:buBlip>
              <a:defRPr sz="2100"/>
            </a:lvl3pPr>
            <a:lvl4pPr marL="1035648" indent="-258913">
              <a:spcBef>
                <a:spcPts val="2250"/>
              </a:spcBef>
              <a:buSzPct val="30000"/>
              <a:buBlip>
                <a:blip r:embed="rId2"/>
              </a:buBlip>
              <a:defRPr sz="2100"/>
            </a:lvl4pPr>
            <a:lvl5pPr marL="1294560" indent="-258913">
              <a:spcBef>
                <a:spcPts val="2250"/>
              </a:spcBef>
              <a:buSzPct val="30000"/>
              <a:buBlip>
                <a:blip r:embed="rId2"/>
              </a:buBlip>
              <a:defRPr sz="21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6294609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8597846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pic" sz="quarter" idx="13"/>
          </p:nvPr>
        </p:nvSpPr>
        <p:spPr>
          <a:xfrm>
            <a:off x="4679156" y="687587"/>
            <a:ext cx="4027289" cy="2536031"/>
          </a:xfrm>
          <a:prstGeom prst="rect">
            <a:avLst/>
          </a:prstGeom>
          <a:ln w="9525">
            <a:round/>
          </a:ln>
        </p:spPr>
        <p:txBody>
          <a:bodyPr lIns="64281" tIns="32140" rIns="64281" bIns="32140" anchor="t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pic" sz="quarter" idx="14"/>
          </p:nvPr>
        </p:nvSpPr>
        <p:spPr>
          <a:xfrm>
            <a:off x="4679156" y="3518297"/>
            <a:ext cx="4027289" cy="2562820"/>
          </a:xfrm>
          <a:prstGeom prst="rect">
            <a:avLst/>
          </a:prstGeom>
          <a:ln w="9525">
            <a:round/>
          </a:ln>
        </p:spPr>
        <p:txBody>
          <a:bodyPr lIns="64281" tIns="32140" rIns="64281" bIns="32140" anchor="t">
            <a:noAutofit/>
          </a:bodyPr>
          <a:lstStyle/>
          <a:p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pic" sz="half" idx="15"/>
          </p:nvPr>
        </p:nvSpPr>
        <p:spPr>
          <a:xfrm>
            <a:off x="436373" y="685898"/>
            <a:ext cx="3920134" cy="5393532"/>
          </a:xfrm>
          <a:prstGeom prst="rect">
            <a:avLst/>
          </a:prstGeom>
          <a:ln w="9525">
            <a:round/>
          </a:ln>
        </p:spPr>
        <p:txBody>
          <a:bodyPr lIns="64281" tIns="32140" rIns="64281" bIns="32140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639687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body" sz="quarter" idx="13"/>
          </p:nvPr>
        </p:nvSpPr>
        <p:spPr>
          <a:xfrm>
            <a:off x="357188" y="4161237"/>
            <a:ext cx="8429625" cy="52456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SzTx/>
              <a:buNone/>
              <a:defRPr sz="2100" i="1">
                <a:solidFill>
                  <a:srgbClr val="9D9D9D"/>
                </a:solidFill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4"/>
          </p:nvPr>
        </p:nvSpPr>
        <p:spPr>
          <a:xfrm>
            <a:off x="892972" y="2971694"/>
            <a:ext cx="7358063" cy="53956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2500"/>
            </a:lvl1pPr>
          </a:lstStyle>
          <a:p>
            <a:r>
              <a:t>«Место ввода цитаты».</a:t>
            </a:r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774566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281" tIns="32140" rIns="64281" bIns="32140" anchor="t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913389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xfrm>
            <a:off x="8536606" y="6161485"/>
            <a:ext cx="267694" cy="2721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554988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8762F-242A-422C-B60F-BF8583367950}" type="datetime1">
              <a:rPr lang="ru-RU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4CB14-C560-452C-B70E-5044F03D76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5105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357188" y="3643313"/>
            <a:ext cx="842962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7" tIns="35717" rIns="35717" bIns="35717" anchor="ctr"/>
          <a:lstStyle/>
          <a:p>
            <a:pPr defTabSz="32145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357188" y="2116336"/>
            <a:ext cx="8429625" cy="142875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357188" y="3911203"/>
            <a:ext cx="8429625" cy="58043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1pPr>
            <a:lvl2pPr marL="0" indent="160729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2pPr>
            <a:lvl3pPr marL="0" indent="321457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3pPr>
            <a:lvl4pPr marL="0" indent="482186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4pPr>
            <a:lvl5pPr marL="0" indent="642915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8527675" y="6161484"/>
            <a:ext cx="277317" cy="27218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680595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pic" idx="13"/>
          </p:nvPr>
        </p:nvSpPr>
        <p:spPr>
          <a:xfrm>
            <a:off x="437555" y="830461"/>
            <a:ext cx="8268891" cy="3991570"/>
          </a:xfrm>
          <a:prstGeom prst="rect">
            <a:avLst/>
          </a:prstGeom>
          <a:ln w="9525">
            <a:round/>
          </a:ln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357188" y="4991695"/>
            <a:ext cx="8429625" cy="785813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357188" y="5813227"/>
            <a:ext cx="8429625" cy="58935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1pPr>
            <a:lvl2pPr marL="0" indent="160729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2pPr>
            <a:lvl3pPr marL="0" indent="321457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3pPr>
            <a:lvl4pPr marL="0" indent="482186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4pPr>
            <a:lvl5pPr marL="0" indent="642915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5503561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357188" y="2714625"/>
            <a:ext cx="8429625" cy="142875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2557146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pic" sz="half" idx="13"/>
          </p:nvPr>
        </p:nvSpPr>
        <p:spPr>
          <a:xfrm>
            <a:off x="4785131" y="690363"/>
            <a:ext cx="3920134" cy="5295305"/>
          </a:xfrm>
          <a:prstGeom prst="rect">
            <a:avLst/>
          </a:prstGeom>
          <a:ln w="9525">
            <a:round/>
          </a:ln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357187" y="1687711"/>
            <a:ext cx="4098727" cy="4268391"/>
          </a:xfrm>
          <a:prstGeom prst="rect">
            <a:avLst/>
          </a:prstGeom>
        </p:spPr>
        <p:txBody>
          <a:bodyPr anchor="t"/>
          <a:lstStyle/>
          <a:p>
            <a:r>
              <a:t>Текст заголовка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357187" y="821531"/>
            <a:ext cx="4098727" cy="58935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1pPr>
            <a:lvl2pPr marL="0" indent="160729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2pPr>
            <a:lvl3pPr marL="0" indent="321457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3pPr>
            <a:lvl4pPr marL="0" indent="482186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4pPr>
            <a:lvl5pPr marL="0" indent="642915">
              <a:lnSpc>
                <a:spcPct val="120000"/>
              </a:lnSpc>
              <a:spcBef>
                <a:spcPts val="0"/>
              </a:spcBef>
              <a:buSzTx/>
              <a:buNone/>
              <a:defRPr sz="1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157058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357187" y="1812727"/>
            <a:ext cx="843559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7" tIns="35717" rIns="35717" bIns="35717" anchor="ctr"/>
          <a:lstStyle/>
          <a:p>
            <a:pPr defTabSz="32145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2" name="Shape 52"/>
          <p:cNvSpPr/>
          <p:nvPr/>
        </p:nvSpPr>
        <p:spPr>
          <a:xfrm flipV="1">
            <a:off x="357188" y="6500811"/>
            <a:ext cx="8429625" cy="2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7" tIns="35717" rIns="35717" bIns="35717" anchor="ctr"/>
          <a:lstStyle/>
          <a:p>
            <a:pPr defTabSz="32145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3" name="Shape 53"/>
          <p:cNvSpPr/>
          <p:nvPr/>
        </p:nvSpPr>
        <p:spPr>
          <a:xfrm flipV="1">
            <a:off x="357188" y="357188"/>
            <a:ext cx="8429625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7" tIns="35717" rIns="35717" bIns="35717" anchor="ctr"/>
          <a:lstStyle/>
          <a:p>
            <a:pPr defTabSz="32145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3608406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357188" y="1812727"/>
            <a:ext cx="842962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7" tIns="35717" rIns="35717" bIns="35717" anchor="ctr"/>
          <a:lstStyle/>
          <a:p>
            <a:pPr defTabSz="32145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3" name="Shape 63"/>
          <p:cNvSpPr/>
          <p:nvPr/>
        </p:nvSpPr>
        <p:spPr>
          <a:xfrm flipV="1">
            <a:off x="357188" y="6500811"/>
            <a:ext cx="8429625" cy="2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7" tIns="35717" rIns="35717" bIns="35717" anchor="ctr"/>
          <a:lstStyle/>
          <a:p>
            <a:pPr defTabSz="32145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4" name="Shape 64"/>
          <p:cNvSpPr/>
          <p:nvPr/>
        </p:nvSpPr>
        <p:spPr>
          <a:xfrm flipV="1">
            <a:off x="357188" y="357188"/>
            <a:ext cx="8429625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7" tIns="35717" rIns="35717" bIns="35717" anchor="ctr"/>
          <a:lstStyle/>
          <a:p>
            <a:pPr defTabSz="32145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idx="1"/>
          </p:nvPr>
        </p:nvSpPr>
        <p:spPr>
          <a:xfrm>
            <a:off x="357188" y="2134195"/>
            <a:ext cx="8429625" cy="4027289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6195042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357188" y="1812727"/>
            <a:ext cx="842962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7" tIns="35717" rIns="35717" bIns="35717" anchor="ctr"/>
          <a:lstStyle/>
          <a:p>
            <a:pPr defTabSz="32145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5" name="Shape 75"/>
          <p:cNvSpPr/>
          <p:nvPr/>
        </p:nvSpPr>
        <p:spPr>
          <a:xfrm flipV="1">
            <a:off x="357188" y="6500811"/>
            <a:ext cx="8429625" cy="2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7" tIns="35717" rIns="35717" bIns="35717" anchor="ctr"/>
          <a:lstStyle/>
          <a:p>
            <a:pPr defTabSz="32145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6" name="Shape 76"/>
          <p:cNvSpPr/>
          <p:nvPr/>
        </p:nvSpPr>
        <p:spPr>
          <a:xfrm flipV="1">
            <a:off x="357188" y="357188"/>
            <a:ext cx="8429625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7" tIns="35717" rIns="35717" bIns="35717" anchor="ctr"/>
          <a:lstStyle/>
          <a:p>
            <a:pPr defTabSz="32145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7" name="Shape 77"/>
          <p:cNvSpPr>
            <a:spLocks noGrp="1"/>
          </p:cNvSpPr>
          <p:nvPr>
            <p:ph type="pic" sz="half" idx="13"/>
          </p:nvPr>
        </p:nvSpPr>
        <p:spPr>
          <a:xfrm>
            <a:off x="436373" y="2105718"/>
            <a:ext cx="3884415" cy="3884415"/>
          </a:xfrm>
          <a:prstGeom prst="rect">
            <a:avLst/>
          </a:prstGeom>
          <a:ln w="9525">
            <a:round/>
          </a:ln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sz="half" idx="1"/>
          </p:nvPr>
        </p:nvSpPr>
        <p:spPr>
          <a:xfrm>
            <a:off x="4768453" y="2089547"/>
            <a:ext cx="4027289" cy="3884414"/>
          </a:xfrm>
          <a:prstGeom prst="rect">
            <a:avLst/>
          </a:prstGeom>
        </p:spPr>
        <p:txBody>
          <a:bodyPr/>
          <a:lstStyle>
            <a:lvl1pPr marL="258952" indent="-258952">
              <a:spcBef>
                <a:spcPts val="2250"/>
              </a:spcBef>
              <a:buSzPct val="30000"/>
              <a:buBlip>
                <a:blip r:embed="rId2"/>
              </a:buBlip>
              <a:defRPr sz="2100"/>
            </a:lvl1pPr>
            <a:lvl2pPr marL="517903" indent="-258952">
              <a:spcBef>
                <a:spcPts val="2250"/>
              </a:spcBef>
              <a:buSzPct val="30000"/>
              <a:buBlip>
                <a:blip r:embed="rId2"/>
              </a:buBlip>
              <a:defRPr sz="2100"/>
            </a:lvl2pPr>
            <a:lvl3pPr marL="776855" indent="-258952">
              <a:spcBef>
                <a:spcPts val="2250"/>
              </a:spcBef>
              <a:buSzPct val="30000"/>
              <a:buBlip>
                <a:blip r:embed="rId2"/>
              </a:buBlip>
              <a:defRPr sz="2100"/>
            </a:lvl3pPr>
            <a:lvl4pPr marL="1035807" indent="-258952">
              <a:spcBef>
                <a:spcPts val="2250"/>
              </a:spcBef>
              <a:buSzPct val="30000"/>
              <a:buBlip>
                <a:blip r:embed="rId2"/>
              </a:buBlip>
              <a:defRPr sz="2100"/>
            </a:lvl4pPr>
            <a:lvl5pPr marL="1294759" indent="-258952">
              <a:spcBef>
                <a:spcPts val="2250"/>
              </a:spcBef>
              <a:buSzPct val="30000"/>
              <a:buBlip>
                <a:blip r:embed="rId2"/>
              </a:buBlip>
              <a:defRPr sz="21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510416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4575088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pic" sz="quarter" idx="13"/>
          </p:nvPr>
        </p:nvSpPr>
        <p:spPr>
          <a:xfrm>
            <a:off x="4679156" y="687586"/>
            <a:ext cx="4027289" cy="2536031"/>
          </a:xfrm>
          <a:prstGeom prst="rect">
            <a:avLst/>
          </a:prstGeom>
          <a:ln w="9525">
            <a:round/>
          </a:ln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pic" sz="quarter" idx="14"/>
          </p:nvPr>
        </p:nvSpPr>
        <p:spPr>
          <a:xfrm>
            <a:off x="4679156" y="3518297"/>
            <a:ext cx="4027289" cy="2562820"/>
          </a:xfrm>
          <a:prstGeom prst="rect">
            <a:avLst/>
          </a:prstGeom>
          <a:ln w="9525">
            <a:round/>
          </a:ln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pic" sz="half" idx="15"/>
          </p:nvPr>
        </p:nvSpPr>
        <p:spPr>
          <a:xfrm>
            <a:off x="436373" y="685898"/>
            <a:ext cx="3920134" cy="5393532"/>
          </a:xfrm>
          <a:prstGeom prst="rect">
            <a:avLst/>
          </a:prstGeom>
          <a:ln w="9525">
            <a:round/>
          </a:ln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6402407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body" sz="quarter" idx="13"/>
          </p:nvPr>
        </p:nvSpPr>
        <p:spPr>
          <a:xfrm>
            <a:off x="357188" y="4161234"/>
            <a:ext cx="8429625" cy="52456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SzTx/>
              <a:buNone/>
              <a:defRPr sz="2100" i="1">
                <a:solidFill>
                  <a:srgbClr val="9D9D9D"/>
                </a:solidFill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4"/>
          </p:nvPr>
        </p:nvSpPr>
        <p:spPr>
          <a:xfrm>
            <a:off x="892969" y="2974579"/>
            <a:ext cx="7358063" cy="53379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2500"/>
            </a:lvl1pPr>
          </a:lstStyle>
          <a:p>
            <a:r>
              <a:t>«Место ввода цитаты».</a:t>
            </a:r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0901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76D4B-40E8-4F90-81A8-F2616D7EC481}" type="datetime1">
              <a:rPr lang="ru-RU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151B8-48D3-4BE6-927D-9AF390072A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0868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9298651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354751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F794-9466-404D-AD36-02A702D2B31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26.10.2017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B328-2113-4EA1-908A-19EB0DED3DD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592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F794-9466-404D-AD36-02A702D2B31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26.10.2017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B328-2113-4EA1-908A-19EB0DED3DD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348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F794-9466-404D-AD36-02A702D2B31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26.10.2017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B328-2113-4EA1-908A-19EB0DED3DD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678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F794-9466-404D-AD36-02A702D2B31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26.10.2017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B328-2113-4EA1-908A-19EB0DED3DD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24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F794-9466-404D-AD36-02A702D2B31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26.10.2017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B328-2113-4EA1-908A-19EB0DED3DD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684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F794-9466-404D-AD36-02A702D2B31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26.10.2017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B328-2113-4EA1-908A-19EB0DED3DD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14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F794-9466-404D-AD36-02A702D2B31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26.10.2017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B328-2113-4EA1-908A-19EB0DED3DD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778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F794-9466-404D-AD36-02A702D2B31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26.10.2017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B328-2113-4EA1-908A-19EB0DED3DD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00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845BF-7A5C-4115-A6AC-1E46CE38043D}" type="datetime1">
              <a:rPr lang="ru-RU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0967C-A569-44AD-8005-664C50E13D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3616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F794-9466-404D-AD36-02A702D2B31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26.10.2017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B328-2113-4EA1-908A-19EB0DED3DD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209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F794-9466-404D-AD36-02A702D2B31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26.10.2017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B328-2113-4EA1-908A-19EB0DED3DD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501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F794-9466-404D-AD36-02A702D2B312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26.10.2017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FB328-2113-4EA1-908A-19EB0DED3DD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686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8" indent="0">
              <a:buNone/>
              <a:defRPr sz="2400"/>
            </a:lvl3pPr>
            <a:lvl4pPr marL="1371180" indent="0">
              <a:buNone/>
              <a:defRPr sz="2000"/>
            </a:lvl4pPr>
            <a:lvl5pPr marL="1828239" indent="0">
              <a:buNone/>
              <a:defRPr sz="2000"/>
            </a:lvl5pPr>
            <a:lvl6pPr marL="2285298" indent="0">
              <a:buNone/>
              <a:defRPr sz="2000"/>
            </a:lvl6pPr>
            <a:lvl7pPr marL="2742360" indent="0">
              <a:buNone/>
              <a:defRPr sz="2000"/>
            </a:lvl7pPr>
            <a:lvl8pPr marL="3199416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FF490-3A9C-4715-99F2-C1A47CF0CCD5}" type="datetime1">
              <a:rPr lang="ru-RU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23099-9BE4-4D0A-9074-5F20EAFDB2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147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6" rIns="91411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wrap="square" lIns="91411" tIns="45706" rIns="91411" bIns="45706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C311DFCD-8993-497D-A285-67CD3A6EB5DF}" type="datetime1">
              <a:rPr lang="ru-RU"/>
              <a:pPr>
                <a:defRPr/>
              </a:pPr>
              <a:t>26.10.2017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8"/>
            <a:ext cx="2895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wrap="square" lIns="91411" tIns="45706" rIns="91411" bIns="45706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C67CD42D-35C6-4CFD-8628-B65193CE1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6" r:id="rId12"/>
  </p:sldLayoutIdLst>
  <p:hf hdr="0" ftr="0" dt="0"/>
  <p:txStyles>
    <p:titleStyle>
      <a:lvl1pPr algn="ctr" defTabSz="457059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pitchFamily="34" charset="0"/>
        </a:defRPr>
      </a:lvl1pPr>
      <a:lvl2pPr algn="ctr" defTabSz="457059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2pPr>
      <a:lvl3pPr algn="ctr" defTabSz="457059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3pPr>
      <a:lvl4pPr algn="ctr" defTabSz="457059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4pPr>
      <a:lvl5pPr algn="ctr" defTabSz="457059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pitchFamily="34" charset="0"/>
        </a:defRPr>
      </a:lvl5pPr>
      <a:lvl6pPr marL="457059" algn="ctr" defTabSz="457059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118" algn="ctr" defTabSz="457059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180" algn="ctr" defTabSz="457059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239" algn="ctr" defTabSz="457059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796" indent="-342796" algn="l" defTabSz="45705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1pPr>
      <a:lvl2pPr marL="742722" indent="-285662" algn="l" defTabSz="45705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2pPr>
      <a:lvl3pPr marL="1142647" indent="-228529" algn="l" defTabSz="45705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599708" indent="-228529" algn="l" defTabSz="45705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2056770" indent="-228529" algn="l" defTabSz="457059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3830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8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9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6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1" tIns="45706" rIns="91411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925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1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10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118">
              <a:defRPr/>
            </a:pPr>
            <a:fld id="{BE1CB9E9-3530-49DA-9260-17E3791AB605}" type="datetime1">
              <a:rPr kumimoji="0" lang="ru-RU" smtClean="0">
                <a:solidFill>
                  <a:prstClr val="black">
                    <a:tint val="75000"/>
                  </a:prstClr>
                </a:solidFill>
              </a:rPr>
              <a:pPr defTabSz="914118">
                <a:defRPr/>
              </a:pPr>
              <a:t>26.10.2017</a:t>
            </a:fld>
            <a:endParaRPr kumimoji="0"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410"/>
            <a:ext cx="2895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118">
              <a:defRPr/>
            </a:pPr>
            <a:endParaRPr kumimoji="0"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10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118">
              <a:defRPr/>
            </a:pPr>
            <a:fld id="{8E9F7505-0340-411F-82B2-A8A7714035EB}" type="slidenum">
              <a:rPr kumimoji="0" lang="ru-RU" smtClean="0">
                <a:solidFill>
                  <a:prstClr val="black">
                    <a:tint val="75000"/>
                  </a:prstClr>
                </a:solidFill>
              </a:rPr>
              <a:pPr defTabSz="914118">
                <a:defRPr/>
              </a:pPr>
              <a:t>‹#›</a:t>
            </a:fld>
            <a:endParaRPr kumimoji="0"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7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11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18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23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796" indent="-34279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2" indent="-28566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7" indent="-22852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8" indent="-22852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0" indent="-22852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30" indent="-228529" algn="l" defTabSz="9141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8" indent="-228529" algn="l" defTabSz="9141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9" indent="-228529" algn="l" defTabSz="9141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6" indent="-228529" algn="l" defTabSz="91411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flipV="1">
            <a:off x="357188" y="6500812"/>
            <a:ext cx="8429625" cy="2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05" tIns="35705" rIns="35705" bIns="35705" anchor="ctr"/>
          <a:lstStyle/>
          <a:p>
            <a:pPr defTabSz="32135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" name="Shape 3"/>
          <p:cNvSpPr/>
          <p:nvPr/>
        </p:nvSpPr>
        <p:spPr>
          <a:xfrm flipV="1">
            <a:off x="357188" y="357194"/>
            <a:ext cx="8429625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05" tIns="35705" rIns="35705" bIns="35705" anchor="ctr"/>
          <a:lstStyle/>
          <a:p>
            <a:pPr defTabSz="32135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357188" y="687586"/>
            <a:ext cx="8429625" cy="5473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05" tIns="35705" rIns="35705" bIns="35705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357188" y="419695"/>
            <a:ext cx="8429625" cy="1339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05" tIns="35705" rIns="35705" bIns="35705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536605" y="6161484"/>
            <a:ext cx="277317" cy="272186"/>
          </a:xfrm>
          <a:prstGeom prst="rect">
            <a:avLst/>
          </a:prstGeom>
          <a:ln w="12700">
            <a:miter lim="400000"/>
          </a:ln>
        </p:spPr>
        <p:txBody>
          <a:bodyPr wrap="none" lIns="35705" tIns="35705" rIns="35705" bIns="35705">
            <a:spAutoFit/>
          </a:bodyPr>
          <a:lstStyle>
            <a:lvl1pPr>
              <a:defRPr sz="1300"/>
            </a:lvl1pPr>
          </a:lstStyle>
          <a:p>
            <a:pPr algn="ctr" defTabSz="410625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ru-RU" kern="0" smtClean="0">
                <a:solidFill>
                  <a:srgbClr val="606060"/>
                </a:solidFill>
                <a:latin typeface="Gill Sans"/>
                <a:sym typeface="Gill Sans"/>
              </a:rPr>
              <a:pPr algn="ctr" defTabSz="410625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ru-RU" kern="0">
              <a:solidFill>
                <a:srgbClr val="606060"/>
              </a:solidFill>
              <a:latin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5003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/>
  <p:txStyles>
    <p:titleStyle>
      <a:lvl1pPr marL="0" marR="0" indent="0" algn="l" defTabSz="41062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1pPr>
      <a:lvl2pPr marL="0" marR="0" indent="160679" algn="l" defTabSz="41062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2pPr>
      <a:lvl3pPr marL="0" marR="0" indent="321357" algn="l" defTabSz="41062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3pPr>
      <a:lvl4pPr marL="0" marR="0" indent="482038" algn="l" defTabSz="41062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4pPr>
      <a:lvl5pPr marL="0" marR="0" indent="642717" algn="l" defTabSz="41062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5pPr>
      <a:lvl6pPr marL="0" marR="0" indent="803397" algn="l" defTabSz="41062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6pPr>
      <a:lvl7pPr marL="0" marR="0" indent="964075" algn="l" defTabSz="41062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7pPr>
      <a:lvl8pPr marL="0" marR="0" indent="1124756" algn="l" defTabSz="41062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8pPr>
      <a:lvl9pPr marL="0" marR="0" indent="1285434" algn="l" defTabSz="41062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9pPr>
    </p:titleStyle>
    <p:bodyStyle>
      <a:lvl1pPr marL="294579" marR="0" indent="-294579" algn="l" defTabSz="410625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1pPr>
      <a:lvl2pPr marL="589158" marR="0" indent="-294579" algn="l" defTabSz="410625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2pPr>
      <a:lvl3pPr marL="883738" marR="0" indent="-294579" algn="l" defTabSz="410625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3pPr>
      <a:lvl4pPr marL="1178315" marR="0" indent="-294579" algn="l" defTabSz="410625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4pPr>
      <a:lvl5pPr marL="1472893" marR="0" indent="-294579" algn="l" defTabSz="410625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5pPr>
      <a:lvl6pPr marL="1767475" marR="0" indent="-294579" algn="l" defTabSz="410625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6pPr>
      <a:lvl7pPr marL="2062050" marR="0" indent="-294579" algn="l" defTabSz="410625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7pPr>
      <a:lvl8pPr marL="2356629" marR="0" indent="-294579" algn="l" defTabSz="410625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8pPr>
      <a:lvl9pPr marL="2651207" marR="0" indent="-294579" algn="l" defTabSz="410625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41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160679" algn="ctr" defTabSz="41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321357" algn="ctr" defTabSz="41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482038" algn="ctr" defTabSz="41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642717" algn="ctr" defTabSz="41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803397" algn="ctr" defTabSz="41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964075" algn="ctr" defTabSz="41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124756" algn="ctr" defTabSz="41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285434" algn="ctr" defTabSz="4106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flipV="1">
            <a:off x="357188" y="6500812"/>
            <a:ext cx="8429625" cy="2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07" tIns="35707" rIns="35707" bIns="35707" anchor="ctr"/>
          <a:lstStyle/>
          <a:p>
            <a:pPr defTabSz="321374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" name="Shape 3"/>
          <p:cNvSpPr/>
          <p:nvPr/>
        </p:nvSpPr>
        <p:spPr>
          <a:xfrm flipV="1">
            <a:off x="357188" y="357193"/>
            <a:ext cx="8429625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07" tIns="35707" rIns="35707" bIns="35707" anchor="ctr"/>
          <a:lstStyle/>
          <a:p>
            <a:pPr defTabSz="321374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357188" y="687586"/>
            <a:ext cx="8429625" cy="5473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07" tIns="35707" rIns="35707" bIns="35707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357188" y="419695"/>
            <a:ext cx="8429625" cy="1339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07" tIns="35707" rIns="35707" bIns="35707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536605" y="6161484"/>
            <a:ext cx="277317" cy="272186"/>
          </a:xfrm>
          <a:prstGeom prst="rect">
            <a:avLst/>
          </a:prstGeom>
          <a:ln w="12700">
            <a:miter lim="400000"/>
          </a:ln>
        </p:spPr>
        <p:txBody>
          <a:bodyPr wrap="none" lIns="35707" tIns="35707" rIns="35707" bIns="35707">
            <a:spAutoFit/>
          </a:bodyPr>
          <a:lstStyle>
            <a:lvl1pPr>
              <a:defRPr sz="1300"/>
            </a:lvl1pPr>
          </a:lstStyle>
          <a:p>
            <a:pPr algn="ctr" defTabSz="410646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ru-RU" kern="0" smtClean="0">
                <a:solidFill>
                  <a:srgbClr val="606060"/>
                </a:solidFill>
                <a:latin typeface="Gill Sans"/>
                <a:sym typeface="Gill Sans"/>
              </a:rPr>
              <a:pPr algn="ctr" defTabSz="410646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ru-RU" kern="0">
              <a:solidFill>
                <a:srgbClr val="606060"/>
              </a:solidFill>
              <a:latin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0350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med"/>
  <p:txStyles>
    <p:titleStyle>
      <a:lvl1pPr marL="0" marR="0" indent="0" algn="l" defTabSz="4106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1pPr>
      <a:lvl2pPr marL="0" marR="0" indent="160688" algn="l" defTabSz="4106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2pPr>
      <a:lvl3pPr marL="0" marR="0" indent="321374" algn="l" defTabSz="4106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3pPr>
      <a:lvl4pPr marL="0" marR="0" indent="482062" algn="l" defTabSz="4106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4pPr>
      <a:lvl5pPr marL="0" marR="0" indent="642750" algn="l" defTabSz="4106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5pPr>
      <a:lvl6pPr marL="0" marR="0" indent="803438" algn="l" defTabSz="4106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6pPr>
      <a:lvl7pPr marL="0" marR="0" indent="964124" algn="l" defTabSz="4106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7pPr>
      <a:lvl8pPr marL="0" marR="0" indent="1124814" algn="l" defTabSz="4106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8pPr>
      <a:lvl9pPr marL="0" marR="0" indent="1285500" algn="l" defTabSz="4106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9pPr>
    </p:titleStyle>
    <p:bodyStyle>
      <a:lvl1pPr marL="294594" marR="0" indent="-294594" algn="l" defTabSz="410646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1pPr>
      <a:lvl2pPr marL="589188" marR="0" indent="-294594" algn="l" defTabSz="410646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2pPr>
      <a:lvl3pPr marL="883783" marR="0" indent="-294594" algn="l" defTabSz="410646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3pPr>
      <a:lvl4pPr marL="1178375" marR="0" indent="-294594" algn="l" defTabSz="410646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4pPr>
      <a:lvl5pPr marL="1472968" marR="0" indent="-294594" algn="l" defTabSz="410646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5pPr>
      <a:lvl6pPr marL="1767565" marR="0" indent="-294594" algn="l" defTabSz="410646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6pPr>
      <a:lvl7pPr marL="2062156" marR="0" indent="-294594" algn="l" defTabSz="410646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7pPr>
      <a:lvl8pPr marL="2356750" marR="0" indent="-294594" algn="l" defTabSz="410646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8pPr>
      <a:lvl9pPr marL="2651343" marR="0" indent="-294594" algn="l" defTabSz="410646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4106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160688" algn="ctr" defTabSz="4106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321374" algn="ctr" defTabSz="4106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482062" algn="ctr" defTabSz="4106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642750" algn="ctr" defTabSz="4106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803438" algn="ctr" defTabSz="4106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964124" algn="ctr" defTabSz="4106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124814" algn="ctr" defTabSz="4106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285500" algn="ctr" defTabSz="4106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flipV="1">
            <a:off x="357188" y="6500812"/>
            <a:ext cx="8429625" cy="2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1" tIns="35711" rIns="35711" bIns="35711" anchor="ctr"/>
          <a:lstStyle/>
          <a:p>
            <a:pPr defTabSz="32140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" name="Shape 3"/>
          <p:cNvSpPr/>
          <p:nvPr/>
        </p:nvSpPr>
        <p:spPr>
          <a:xfrm flipV="1">
            <a:off x="357188" y="357191"/>
            <a:ext cx="8429625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1" tIns="35711" rIns="35711" bIns="35711" anchor="ctr"/>
          <a:lstStyle/>
          <a:p>
            <a:pPr defTabSz="32140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357188" y="687586"/>
            <a:ext cx="8429625" cy="5473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1" tIns="35711" rIns="35711" bIns="35711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357188" y="419695"/>
            <a:ext cx="8429625" cy="1339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1" tIns="35711" rIns="35711" bIns="35711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536605" y="6161484"/>
            <a:ext cx="277317" cy="272186"/>
          </a:xfrm>
          <a:prstGeom prst="rect">
            <a:avLst/>
          </a:prstGeom>
          <a:ln w="12700">
            <a:miter lim="400000"/>
          </a:ln>
        </p:spPr>
        <p:txBody>
          <a:bodyPr wrap="none" lIns="35711" tIns="35711" rIns="35711" bIns="35711">
            <a:spAutoFit/>
          </a:bodyPr>
          <a:lstStyle>
            <a:lvl1pPr>
              <a:defRPr sz="1300"/>
            </a:lvl1pPr>
          </a:lstStyle>
          <a:p>
            <a:pPr algn="ctr" defTabSz="410688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ru-RU" kern="0" smtClean="0">
                <a:solidFill>
                  <a:srgbClr val="606060"/>
                </a:solidFill>
                <a:latin typeface="Gill Sans"/>
                <a:sym typeface="Gill Sans"/>
              </a:rPr>
              <a:pPr algn="ctr" defTabSz="410688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ru-RU" kern="0">
              <a:solidFill>
                <a:srgbClr val="606060"/>
              </a:solidFill>
              <a:latin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181344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 spd="med"/>
  <p:txStyles>
    <p:titleStyle>
      <a:lvl1pPr marL="0" marR="0" indent="0" algn="l" defTabSz="41068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1pPr>
      <a:lvl2pPr marL="0" marR="0" indent="160704" algn="l" defTabSz="41068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2pPr>
      <a:lvl3pPr marL="0" marR="0" indent="321407" algn="l" defTabSz="41068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3pPr>
      <a:lvl4pPr marL="0" marR="0" indent="482111" algn="l" defTabSz="41068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4pPr>
      <a:lvl5pPr marL="0" marR="0" indent="642816" algn="l" defTabSz="41068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5pPr>
      <a:lvl6pPr marL="0" marR="0" indent="803520" algn="l" defTabSz="41068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6pPr>
      <a:lvl7pPr marL="0" marR="0" indent="964224" algn="l" defTabSz="41068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7pPr>
      <a:lvl8pPr marL="0" marR="0" indent="1124930" algn="l" defTabSz="41068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8pPr>
      <a:lvl9pPr marL="0" marR="0" indent="1285631" algn="l" defTabSz="41068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9pPr>
    </p:titleStyle>
    <p:bodyStyle>
      <a:lvl1pPr marL="294624" marR="0" indent="-294624" algn="l" defTabSz="41068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1pPr>
      <a:lvl2pPr marL="589248" marR="0" indent="-294624" algn="l" defTabSz="41068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2pPr>
      <a:lvl3pPr marL="883873" marR="0" indent="-294624" algn="l" defTabSz="41068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3pPr>
      <a:lvl4pPr marL="1178495" marR="0" indent="-294624" algn="l" defTabSz="41068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4pPr>
      <a:lvl5pPr marL="1473120" marR="0" indent="-294624" algn="l" defTabSz="41068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5pPr>
      <a:lvl6pPr marL="1767745" marR="0" indent="-294624" algn="l" defTabSz="41068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6pPr>
      <a:lvl7pPr marL="2062367" marR="0" indent="-294624" algn="l" defTabSz="41068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7pPr>
      <a:lvl8pPr marL="2356992" marR="0" indent="-294624" algn="l" defTabSz="41068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8pPr>
      <a:lvl9pPr marL="2651615" marR="0" indent="-294624" algn="l" defTabSz="410688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160704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321407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482111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642816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803520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964224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124930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285631" algn="ctr" defTabSz="4106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flipV="1">
            <a:off x="357188" y="6500811"/>
            <a:ext cx="8429625" cy="2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7" tIns="35717" rIns="35717" bIns="35717" anchor="ctr"/>
          <a:lstStyle/>
          <a:p>
            <a:pPr defTabSz="32145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" name="Shape 3"/>
          <p:cNvSpPr/>
          <p:nvPr/>
        </p:nvSpPr>
        <p:spPr>
          <a:xfrm flipV="1">
            <a:off x="357188" y="357188"/>
            <a:ext cx="8429625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35717" tIns="35717" rIns="35717" bIns="35717" anchor="ctr"/>
          <a:lstStyle/>
          <a:p>
            <a:pPr defTabSz="321457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357188" y="687586"/>
            <a:ext cx="8429625" cy="5473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357188" y="419695"/>
            <a:ext cx="8429625" cy="1339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536605" y="6161484"/>
            <a:ext cx="277317" cy="272186"/>
          </a:xfrm>
          <a:prstGeom prst="rect">
            <a:avLst/>
          </a:prstGeom>
          <a:ln w="12700">
            <a:miter lim="400000"/>
          </a:ln>
        </p:spPr>
        <p:txBody>
          <a:bodyPr wrap="none" lIns="35717" tIns="35717" rIns="35717" bIns="35717">
            <a:spAutoFit/>
          </a:bodyPr>
          <a:lstStyle>
            <a:lvl1pPr>
              <a:defRPr sz="1300"/>
            </a:lvl1pPr>
          </a:lstStyle>
          <a:p>
            <a:pPr algn="ctr"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606060"/>
                </a:solidFill>
                <a:latin typeface="Gill Sans"/>
                <a:sym typeface="Gill Sans"/>
              </a:rPr>
              <a:pPr algn="ctr"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606060"/>
              </a:solidFill>
              <a:latin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8334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ransition spd="med"/>
  <p:txStyles>
    <p:titleStyle>
      <a:lvl1pPr marL="0" marR="0" indent="0" algn="l" defTabSz="410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1pPr>
      <a:lvl2pPr marL="0" marR="0" indent="160729" algn="l" defTabSz="410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2pPr>
      <a:lvl3pPr marL="0" marR="0" indent="321457" algn="l" defTabSz="410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3pPr>
      <a:lvl4pPr marL="0" marR="0" indent="482186" algn="l" defTabSz="410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4pPr>
      <a:lvl5pPr marL="0" marR="0" indent="642915" algn="l" defTabSz="410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5pPr>
      <a:lvl6pPr marL="0" marR="0" indent="803643" algn="l" defTabSz="410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6pPr>
      <a:lvl7pPr marL="0" marR="0" indent="964372" algn="l" defTabSz="410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7pPr>
      <a:lvl8pPr marL="0" marR="0" indent="1125101" algn="l" defTabSz="410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8pPr>
      <a:lvl9pPr marL="0" marR="0" indent="1285829" algn="l" defTabSz="410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9pPr>
    </p:titleStyle>
    <p:bodyStyle>
      <a:lvl1pPr marL="294669" marR="0" indent="-2946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1pPr>
      <a:lvl2pPr marL="589338" marR="0" indent="-2946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2pPr>
      <a:lvl3pPr marL="884008" marR="0" indent="-2946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3pPr>
      <a:lvl4pPr marL="1178677" marR="0" indent="-2946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4pPr>
      <a:lvl5pPr marL="1473346" marR="0" indent="-2946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5pPr>
      <a:lvl6pPr marL="1768015" marR="0" indent="-2946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6pPr>
      <a:lvl7pPr marL="2062684" marR="0" indent="-2946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7pPr>
      <a:lvl8pPr marL="2357354" marR="0" indent="-2946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8pPr>
      <a:lvl9pPr marL="2652023" marR="0" indent="-294669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2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kumimoji="0"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5F09F794-9466-404D-AD36-02A702D2B312}" type="datetimeFigureOut">
              <a:rPr kumimoji="0"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26.10.2017</a:t>
            </a:fld>
            <a:endParaRPr kumimoji="0"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kumimoji="0"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3FEFB328-2113-4EA1-908A-19EB0DED3DD1}" type="slidenum">
              <a:rPr kumimoji="0"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962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iaguseva@fa.ru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JPG"/><Relationship Id="rId4" Type="http://schemas.openxmlformats.org/officeDocument/2006/relationships/hyperlink" Target="mailto:nice25@mail.ru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tb.ru/group/press/news/releases/519105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mailto:nice25@mail.ru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"/><Relationship Id="rId3" Type="http://schemas.openxmlformats.org/officeDocument/2006/relationships/image" Target="../media/image34.tif"/><Relationship Id="rId7" Type="http://schemas.openxmlformats.org/officeDocument/2006/relationships/image" Target="../media/image38.t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11" Type="http://schemas.openxmlformats.org/officeDocument/2006/relationships/image" Target="../media/image42.tif"/><Relationship Id="rId5" Type="http://schemas.openxmlformats.org/officeDocument/2006/relationships/image" Target="../media/image36.tif"/><Relationship Id="rId10" Type="http://schemas.openxmlformats.org/officeDocument/2006/relationships/image" Target="../media/image41.tiff"/><Relationship Id="rId4" Type="http://schemas.openxmlformats.org/officeDocument/2006/relationships/image" Target="../media/image35.tif"/><Relationship Id="rId9" Type="http://schemas.openxmlformats.org/officeDocument/2006/relationships/image" Target="../media/image40.ti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mailto:iaguseva@fa.ru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hyperlink" Target="mailto:nice25@mail.ru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4465" y="2169994"/>
            <a:ext cx="6820930" cy="2279176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РОЛЬ ПРЕПОДАВАТЕЛЯ В СОВРЕМЕННОМ ОБРАЗОВАТЕЛЬНОМ ПРОЦЕССЕ: ТРЕНЕР, ИГРОК ИЛИ ИГРОТЕХНИК?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71700" y="4585648"/>
            <a:ext cx="4800600" cy="1053152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80000"/>
              </a:lnSpc>
            </a:pPr>
            <a:endParaRPr lang="ru-RU" sz="2800" dirty="0">
              <a:solidFill>
                <a:srgbClr val="898989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800" dirty="0">
                <a:solidFill>
                  <a:srgbClr val="002060"/>
                </a:solidFill>
              </a:rPr>
              <a:t>Гусева Ирина Алексеевна</a:t>
            </a:r>
          </a:p>
          <a:p>
            <a:pPr eaLnBrk="1" hangingPunct="1">
              <a:lnSpc>
                <a:spcPct val="80000"/>
              </a:lnSpc>
            </a:pPr>
            <a:r>
              <a:rPr lang="ru-RU" sz="1500" dirty="0">
                <a:solidFill>
                  <a:srgbClr val="002060"/>
                </a:solidFill>
              </a:rPr>
              <a:t>К.э.н., доцент </a:t>
            </a:r>
            <a:endParaRPr lang="ru-RU" sz="15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15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1500" dirty="0" smtClean="0">
                <a:solidFill>
                  <a:srgbClr val="002060"/>
                </a:solidFill>
              </a:rPr>
              <a:t>26 ОКТЯБРЯ 2017 г.</a:t>
            </a:r>
          </a:p>
          <a:p>
            <a:pPr eaLnBrk="1" hangingPunct="1">
              <a:lnSpc>
                <a:spcPct val="80000"/>
              </a:lnSpc>
            </a:pPr>
            <a:endParaRPr lang="en-US" sz="1500" dirty="0">
              <a:solidFill>
                <a:srgbClr val="898989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1500" dirty="0">
              <a:solidFill>
                <a:srgbClr val="898989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1500" dirty="0">
              <a:solidFill>
                <a:srgbClr val="898989"/>
              </a:solidFill>
            </a:endParaRP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2411760" y="609118"/>
            <a:ext cx="4050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3" y="129894"/>
            <a:ext cx="3593857" cy="16355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05620" y="609460"/>
            <a:ext cx="2751521" cy="1200329"/>
          </a:xfrm>
          <a:prstGeom prst="rect">
            <a:avLst/>
          </a:prstGeom>
          <a:noFill/>
        </p:spPr>
        <p:txBody>
          <a:bodyPr wrap="square" lIns="91411" tIns="45706" rIns="91411" bIns="45706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>Департамент финансовых рынков и банков</a:t>
            </a:r>
          </a:p>
        </p:txBody>
      </p:sp>
    </p:spTree>
    <p:extLst>
      <p:ext uri="{BB962C8B-B14F-4D97-AF65-F5344CB8AC3E}">
        <p14:creationId xmlns:p14="http://schemas.microsoft.com/office/powerpoint/2010/main" val="2491131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7264"/>
            <a:ext cx="8229600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6600"/>
                </a:solidFill>
                <a:latin typeface="PFDinTextCompPro-Medium-Identity-H"/>
              </a:rPr>
              <a:t>НОВЫЕ ПРОФЕССИИ В ОБЛАСТИ ОБРАЗОВАНИЯ (до 2020)</a:t>
            </a:r>
            <a:r>
              <a:rPr lang="ru-RU" sz="2800" b="1" dirty="0" smtClean="0">
                <a:solidFill>
                  <a:srgbClr val="006600"/>
                </a:solidFill>
                <a:latin typeface="BlissPro-Bold"/>
              </a:rPr>
              <a:t>:</a:t>
            </a:r>
            <a:endParaRPr lang="ru-RU" sz="2800" b="1" dirty="0">
              <a:solidFill>
                <a:srgbClr val="0066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854" y="1460264"/>
            <a:ext cx="8099946" cy="4665909"/>
          </a:xfrm>
        </p:spPr>
        <p:txBody>
          <a:bodyPr/>
          <a:lstStyle/>
          <a:p>
            <a:r>
              <a:rPr lang="ru-RU" sz="2000" dirty="0" smtClean="0">
                <a:latin typeface="PFDinTextCompPro-Medium-Identity-H"/>
              </a:rPr>
              <a:t>КООРДИНАТОР ОБРАЗОВАТЕЛЬНОЙ ОНЛАЙН-ПЛАТФОРМЫ</a:t>
            </a:r>
          </a:p>
          <a:p>
            <a:endParaRPr lang="ru-RU" sz="2000" dirty="0" smtClean="0">
              <a:latin typeface="PFDinTextCompPro-Medium-Identity-H"/>
            </a:endParaRPr>
          </a:p>
          <a:p>
            <a:r>
              <a:rPr lang="ru-RU" sz="2000" dirty="0" smtClean="0">
                <a:latin typeface="PFDinTextCompPro-Medium-Identity-H"/>
              </a:rPr>
              <a:t>МЕНТОР СТАРТАПОВ </a:t>
            </a:r>
          </a:p>
          <a:p>
            <a:endParaRPr lang="ru-RU" sz="2000" dirty="0" smtClean="0">
              <a:latin typeface="PFDinTextCompPro-Medium-Identity-H"/>
            </a:endParaRPr>
          </a:p>
          <a:p>
            <a:r>
              <a:rPr lang="ru-RU" sz="2000" dirty="0" smtClean="0">
                <a:latin typeface="PFDinTextCompPro-Medium-Identity-H"/>
              </a:rPr>
              <a:t>МОДЕРАТОР </a:t>
            </a:r>
          </a:p>
          <a:p>
            <a:endParaRPr lang="ru-RU" sz="2000" dirty="0" smtClean="0">
              <a:latin typeface="PFDinTextCompPro-Medium-Identity-H"/>
            </a:endParaRPr>
          </a:p>
          <a:p>
            <a:r>
              <a:rPr lang="ru-RU" sz="2000" dirty="0" smtClean="0">
                <a:latin typeface="PFDinTextCompPro-Medium-Identity-H"/>
              </a:rPr>
              <a:t>ИГРОМАСТЕР</a:t>
            </a:r>
          </a:p>
          <a:p>
            <a:endParaRPr lang="ru-RU" sz="2000" dirty="0" smtClean="0">
              <a:latin typeface="PFDinTextCompPro-Medium-Identity-H"/>
            </a:endParaRPr>
          </a:p>
          <a:p>
            <a:r>
              <a:rPr lang="ru-RU" sz="2000" dirty="0" smtClean="0">
                <a:latin typeface="PFDinTextCompPro-Medium-Identity-H"/>
              </a:rPr>
              <a:t>ТЬЮТОР</a:t>
            </a:r>
          </a:p>
          <a:p>
            <a:endParaRPr lang="ru-RU" sz="2000" dirty="0" smtClean="0">
              <a:latin typeface="PFDinTextCompPro-Medium-Identity-H"/>
            </a:endParaRPr>
          </a:p>
          <a:p>
            <a:r>
              <a:rPr lang="ru-RU" sz="2000" dirty="0" smtClean="0">
                <a:latin typeface="PFDinTextCompPro-Medium-Identity-H"/>
              </a:rPr>
              <a:t>ОРГАНИЗАТОР ПРОЕКТНОГО ОБУЧЕНИЯ</a:t>
            </a:r>
          </a:p>
          <a:p>
            <a:endParaRPr lang="ru-RU" sz="2000" dirty="0" smtClean="0">
              <a:latin typeface="PFDinTextCompPro-Medium-Identity-H"/>
            </a:endParaRPr>
          </a:p>
          <a:p>
            <a:r>
              <a:rPr lang="ru-RU" sz="2000" dirty="0" smtClean="0">
                <a:latin typeface="PFDinTextCompPro-Medium-Identity-H"/>
              </a:rPr>
              <a:t>ЭКОПРОПОВЕДНИК</a:t>
            </a:r>
          </a:p>
          <a:p>
            <a:endParaRPr lang="ru-RU" sz="2000" dirty="0">
              <a:latin typeface="PFDinTextCompPro-Medium-Identity-H"/>
            </a:endParaRPr>
          </a:p>
          <a:p>
            <a:endParaRPr lang="ru-RU" sz="2000" dirty="0">
              <a:latin typeface="PFDinTextCompPro-Medium-Identity-H"/>
            </a:endParaRPr>
          </a:p>
          <a:p>
            <a:endParaRPr lang="ru-RU" sz="2000" dirty="0" smtClean="0">
              <a:latin typeface="PFDinTextCompPro-Medium-Identity-H"/>
            </a:endParaRPr>
          </a:p>
          <a:p>
            <a:pPr marL="0" indent="0">
              <a:buNone/>
            </a:pPr>
            <a:endParaRPr lang="ru-RU" sz="2000" dirty="0" smtClean="0">
              <a:latin typeface="PFDinTextCompPro-Medium-Identity-H"/>
            </a:endParaRPr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39E2C5-0E3C-49D3-A224-1709C7F49A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502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7264"/>
            <a:ext cx="8229600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6600"/>
                </a:solidFill>
                <a:latin typeface="PFDinTextCompPro-Medium-Identity-H"/>
              </a:rPr>
              <a:t>НОВЫЕ ПРОФЕССИИ В ОБЛАСТИ ОБРАЗОВАНИЯ (после 2020)</a:t>
            </a:r>
            <a:r>
              <a:rPr lang="ru-RU" sz="2800" b="1" dirty="0" smtClean="0">
                <a:solidFill>
                  <a:srgbClr val="006600"/>
                </a:solidFill>
                <a:latin typeface="BlissPro-Bold"/>
              </a:rPr>
              <a:t>:</a:t>
            </a:r>
            <a:endParaRPr lang="ru-RU" sz="2800" b="1" dirty="0">
              <a:solidFill>
                <a:srgbClr val="0066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854" y="1787857"/>
            <a:ext cx="8099946" cy="4338316"/>
          </a:xfrm>
        </p:spPr>
        <p:txBody>
          <a:bodyPr/>
          <a:lstStyle/>
          <a:p>
            <a:r>
              <a:rPr lang="ru-RU" sz="2000" dirty="0" smtClean="0">
                <a:solidFill>
                  <a:srgbClr val="006600"/>
                </a:solidFill>
                <a:latin typeface="PFDinTextCompPro-Medium-Identity-H"/>
              </a:rPr>
              <a:t>ТРЕНЕР </a:t>
            </a:r>
            <a:r>
              <a:rPr lang="ru-RU" sz="2000" dirty="0">
                <a:solidFill>
                  <a:srgbClr val="006600"/>
                </a:solidFill>
                <a:latin typeface="PFDinTextCompPro-Medium-Identity-H"/>
              </a:rPr>
              <a:t>ПО МАЙНД-ФИТНЕСУ </a:t>
            </a:r>
            <a:r>
              <a:rPr lang="ru-RU" sz="2000" dirty="0" smtClean="0">
                <a:latin typeface="PFDinTextCompPro-Medium-Identity-H"/>
              </a:rPr>
              <a:t>(Специалист</a:t>
            </a:r>
            <a:r>
              <a:rPr lang="ru-RU" sz="2000" dirty="0">
                <a:latin typeface="PFDinTextCompPro-Medium-Identity-H"/>
              </a:rPr>
              <a:t>, </a:t>
            </a:r>
            <a:r>
              <a:rPr lang="ru-RU" sz="2000" dirty="0" smtClean="0">
                <a:latin typeface="PFDinTextCompPro-Medium-Identity-H"/>
              </a:rPr>
              <a:t>который разрабатывает </a:t>
            </a:r>
            <a:r>
              <a:rPr lang="ru-RU" sz="2000" dirty="0">
                <a:latin typeface="PFDinTextCompPro-Medium-Identity-H"/>
              </a:rPr>
              <a:t>программы развития </a:t>
            </a:r>
            <a:r>
              <a:rPr lang="ru-RU" sz="2000" dirty="0" smtClean="0">
                <a:latin typeface="PFDinTextCompPro-Medium-Identity-H"/>
              </a:rPr>
              <a:t>индивидуальных </a:t>
            </a:r>
            <a:r>
              <a:rPr lang="ru-RU" sz="2000" dirty="0">
                <a:latin typeface="PFDinTextCompPro-Medium-Identity-H"/>
              </a:rPr>
              <a:t>когнитивных навыков (например, память, </a:t>
            </a:r>
            <a:r>
              <a:rPr lang="ru-RU" sz="2000" dirty="0" smtClean="0">
                <a:latin typeface="PFDinTextCompPro-Medium-Identity-H"/>
              </a:rPr>
              <a:t>концентрация </a:t>
            </a:r>
            <a:r>
              <a:rPr lang="ru-RU" sz="2000" dirty="0">
                <a:latin typeface="PFDinTextCompPro-Medium-Identity-H"/>
              </a:rPr>
              <a:t>внимания, скорость чтения, устный счет и др.) с </a:t>
            </a:r>
            <a:r>
              <a:rPr lang="ru-RU" sz="2000" dirty="0" smtClean="0">
                <a:latin typeface="PFDinTextCompPro-Medium-Identity-H"/>
              </a:rPr>
              <a:t>помощью специальных </a:t>
            </a:r>
            <a:r>
              <a:rPr lang="ru-RU" sz="2000" dirty="0">
                <a:latin typeface="PFDinTextCompPro-Medium-Identity-H"/>
              </a:rPr>
              <a:t>программ и устройств с учетом особенностей </a:t>
            </a:r>
            <a:r>
              <a:rPr lang="ru-RU" sz="2000" dirty="0" err="1" smtClean="0">
                <a:latin typeface="PFDinTextCompPro-Medium-Identity-H"/>
              </a:rPr>
              <a:t>психотипа</a:t>
            </a:r>
            <a:r>
              <a:rPr lang="ru-RU" sz="2000" dirty="0" smtClean="0">
                <a:latin typeface="PFDinTextCompPro-Medium-Identity-H"/>
              </a:rPr>
              <a:t> </a:t>
            </a:r>
            <a:r>
              <a:rPr lang="ru-RU" sz="2000" dirty="0">
                <a:latin typeface="PFDinTextCompPro-Medium-Identity-H"/>
              </a:rPr>
              <a:t>и задач </a:t>
            </a:r>
            <a:r>
              <a:rPr lang="ru-RU" sz="2000" dirty="0" smtClean="0">
                <a:latin typeface="PFDinTextCompPro-Medium-Identity-H"/>
              </a:rPr>
              <a:t>пользователя)</a:t>
            </a:r>
          </a:p>
          <a:p>
            <a:endParaRPr lang="ru-RU" sz="2000" dirty="0" smtClean="0">
              <a:latin typeface="PFDinTextCompPro-Medium-Identity-H"/>
            </a:endParaRPr>
          </a:p>
          <a:p>
            <a:r>
              <a:rPr lang="ru-RU" sz="2000" dirty="0" smtClean="0">
                <a:latin typeface="PFDinTextCompPro-Medium-Identity-H"/>
              </a:rPr>
              <a:t>РАЗРАБОТЧИК ОБРАЗОВАТЕЛЬНЫХ ТРАЕКТОРИЙ</a:t>
            </a:r>
          </a:p>
          <a:p>
            <a:endParaRPr lang="ru-RU" sz="2000" dirty="0" smtClean="0">
              <a:latin typeface="PFDinTextCompPro-Medium-Identity-H"/>
            </a:endParaRPr>
          </a:p>
          <a:p>
            <a:r>
              <a:rPr lang="ru-RU" sz="2000" dirty="0">
                <a:solidFill>
                  <a:srgbClr val="006600"/>
                </a:solidFill>
                <a:latin typeface="PFDinTextCompPro-Medium-Identity-H"/>
              </a:rPr>
              <a:t>РАЗРАБОТЧИК ИНСТРУМЕНТОВ ОБУЧЕНИЯ СОСТОЯНИЯМ СОЗНАНИЯ (высокая концентрация</a:t>
            </a:r>
            <a:r>
              <a:rPr lang="ru-RU" sz="2000" dirty="0" smtClean="0">
                <a:solidFill>
                  <a:srgbClr val="006600"/>
                </a:solidFill>
                <a:latin typeface="PFDinTextCompPro-Medium-Identity-H"/>
              </a:rPr>
              <a:t>, расслабление</a:t>
            </a:r>
            <a:r>
              <a:rPr lang="ru-RU" sz="2000" dirty="0">
                <a:solidFill>
                  <a:srgbClr val="006600"/>
                </a:solidFill>
                <a:latin typeface="PFDinTextCompPro-Medium-Identity-H"/>
              </a:rPr>
              <a:t>, повышенные творческие способности и др</a:t>
            </a:r>
            <a:r>
              <a:rPr lang="ru-RU" sz="2000" dirty="0" smtClean="0">
                <a:solidFill>
                  <a:srgbClr val="006600"/>
                </a:solidFill>
                <a:latin typeface="PFDinTextCompPro-Medium-Identity-H"/>
              </a:rPr>
              <a:t>.)</a:t>
            </a:r>
          </a:p>
          <a:p>
            <a:endParaRPr lang="ru-RU" sz="2000" dirty="0">
              <a:latin typeface="PFDinTextCompPro-Medium-Identity-H"/>
            </a:endParaRPr>
          </a:p>
          <a:p>
            <a:endParaRPr lang="ru-RU" sz="2000" dirty="0">
              <a:latin typeface="PFDinTextCompPro-Medium-Identity-H"/>
            </a:endParaRPr>
          </a:p>
          <a:p>
            <a:endParaRPr lang="ru-RU" sz="2000" dirty="0">
              <a:latin typeface="PFDinTextCompPro-Medium-Identity-H"/>
            </a:endParaRPr>
          </a:p>
          <a:p>
            <a:endParaRPr lang="ru-RU" sz="2000" dirty="0">
              <a:latin typeface="PFDinTextCompPro-Medium-Identity-H"/>
            </a:endParaRPr>
          </a:p>
          <a:p>
            <a:endParaRPr lang="ru-RU" sz="2000" dirty="0" smtClean="0">
              <a:latin typeface="PFDinTextCompPro-Medium-Identity-H"/>
            </a:endParaRPr>
          </a:p>
          <a:p>
            <a:pPr marL="0" indent="0">
              <a:buNone/>
            </a:pPr>
            <a:endParaRPr lang="ru-RU" sz="2000" dirty="0" smtClean="0">
              <a:latin typeface="PFDinTextCompPro-Medium-Identity-H"/>
            </a:endParaRPr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39E2C5-0E3C-49D3-A224-1709C7F49A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758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7264"/>
            <a:ext cx="8229600" cy="1143000"/>
          </a:xfrm>
        </p:spPr>
        <p:txBody>
          <a:bodyPr/>
          <a:lstStyle/>
          <a:p>
            <a:r>
              <a:rPr lang="ru-RU" sz="2800" b="1" dirty="0">
                <a:solidFill>
                  <a:srgbClr val="C42127"/>
                </a:solidFill>
                <a:latin typeface="PFDinTextCompPro-Medium-Identity-H"/>
              </a:rPr>
              <a:t>УСТАРЕВАЮЩИЕ ИНТЕЛЛЕКТУАЛЬНЫЕ </a:t>
            </a:r>
            <a:r>
              <a:rPr lang="ru-RU" sz="2800" b="1" dirty="0" smtClean="0">
                <a:solidFill>
                  <a:srgbClr val="C42127"/>
                </a:solidFill>
                <a:latin typeface="PFDinTextCompPro-Medium-Identity-H"/>
              </a:rPr>
              <a:t>ПРОФЕССИИ (до 2020 г.)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854" y="1787857"/>
            <a:ext cx="8099946" cy="4338316"/>
          </a:xfrm>
        </p:spPr>
        <p:txBody>
          <a:bodyPr/>
          <a:lstStyle/>
          <a:p>
            <a:r>
              <a:rPr lang="ru-RU" sz="2000" dirty="0" smtClean="0">
                <a:latin typeface="PFDinTextCompPro-Medium-Identity-H"/>
              </a:rPr>
              <a:t>БУХГАЛТЕР</a:t>
            </a:r>
          </a:p>
          <a:p>
            <a:endParaRPr lang="ru-RU" sz="2000" dirty="0" smtClean="0">
              <a:latin typeface="PFDinTextCompPro-Medium-Identity-H"/>
            </a:endParaRPr>
          </a:p>
          <a:p>
            <a:r>
              <a:rPr lang="ru-RU" sz="2000" dirty="0" smtClean="0">
                <a:latin typeface="PFDinTextCompPro-Medium-Identity-H"/>
              </a:rPr>
              <a:t>МЕНЕДЖЕР ПО КРЕДИТАМ</a:t>
            </a:r>
          </a:p>
          <a:p>
            <a:endParaRPr lang="ru-RU" sz="2000" dirty="0">
              <a:latin typeface="PFDinTextCompPro-Medium-Identity-H"/>
            </a:endParaRPr>
          </a:p>
          <a:p>
            <a:r>
              <a:rPr lang="ru-RU" sz="2000" dirty="0" smtClean="0">
                <a:latin typeface="PFDinTextCompPro-Medium-Identity-H"/>
              </a:rPr>
              <a:t>….</a:t>
            </a:r>
          </a:p>
          <a:p>
            <a:endParaRPr lang="ru-RU" sz="2000" dirty="0" smtClean="0">
              <a:latin typeface="PFDinTextCompPro-Medium-Identity-H"/>
            </a:endParaRPr>
          </a:p>
          <a:p>
            <a:endParaRPr lang="ru-RU" sz="2000" dirty="0" smtClean="0">
              <a:latin typeface="PFDinTextCompPro-Medium-Identity-H"/>
            </a:endParaRPr>
          </a:p>
          <a:p>
            <a:r>
              <a:rPr lang="ru-RU" sz="3600" b="1" dirty="0">
                <a:solidFill>
                  <a:srgbClr val="006600"/>
                </a:solidFill>
                <a:latin typeface="PFDinTextCompPro-Medium-Identity-H"/>
              </a:rPr>
              <a:t>ЛЕКТОР</a:t>
            </a:r>
            <a:endParaRPr lang="ru-RU" sz="3600" b="1" dirty="0">
              <a:latin typeface="PFDinTextCompPro-Medium-Identity-H"/>
            </a:endParaRPr>
          </a:p>
          <a:p>
            <a:endParaRPr lang="ru-RU" sz="2000" dirty="0">
              <a:latin typeface="PFDinTextCompPro-Medium-Identity-H"/>
            </a:endParaRPr>
          </a:p>
          <a:p>
            <a:endParaRPr lang="ru-RU" sz="2000" dirty="0">
              <a:latin typeface="PFDinTextCompPro-Medium-Identity-H"/>
            </a:endParaRPr>
          </a:p>
          <a:p>
            <a:endParaRPr lang="ru-RU" sz="2000" dirty="0">
              <a:latin typeface="PFDinTextCompPro-Medium-Identity-H"/>
            </a:endParaRPr>
          </a:p>
          <a:p>
            <a:endParaRPr lang="ru-RU" sz="2000" dirty="0" smtClean="0">
              <a:latin typeface="PFDinTextCompPro-Medium-Identity-H"/>
            </a:endParaRPr>
          </a:p>
          <a:p>
            <a:pPr marL="0" indent="0">
              <a:buNone/>
            </a:pPr>
            <a:endParaRPr lang="ru-RU" sz="2000" dirty="0" smtClean="0">
              <a:latin typeface="PFDinTextCompPro-Medium-Identity-H"/>
            </a:endParaRPr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39E2C5-0E3C-49D3-A224-1709C7F49A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163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7264"/>
            <a:ext cx="8229600" cy="1143000"/>
          </a:xfrm>
        </p:spPr>
        <p:txBody>
          <a:bodyPr/>
          <a:lstStyle/>
          <a:p>
            <a:r>
              <a:rPr lang="ru-RU" sz="2800" b="1" dirty="0">
                <a:solidFill>
                  <a:srgbClr val="C42127"/>
                </a:solidFill>
                <a:latin typeface="PFDinTextCompPro-Medium-Identity-H"/>
              </a:rPr>
              <a:t>УСТАРЕВАЮЩИЕ ИНТЕЛЛЕКТУАЛЬНЫЕ </a:t>
            </a:r>
            <a:r>
              <a:rPr lang="ru-RU" sz="2800" b="1" dirty="0" smtClean="0">
                <a:solidFill>
                  <a:srgbClr val="C42127"/>
                </a:solidFill>
                <a:latin typeface="PFDinTextCompPro-Medium-Identity-H"/>
              </a:rPr>
              <a:t>ПРОФЕССИИ (2020 - 2030 гг.)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854" y="1787857"/>
            <a:ext cx="8099946" cy="4338316"/>
          </a:xfrm>
        </p:spPr>
        <p:txBody>
          <a:bodyPr/>
          <a:lstStyle/>
          <a:p>
            <a:r>
              <a:rPr lang="ru-RU" sz="2000" dirty="0" smtClean="0">
                <a:latin typeface="PFDinTextCompPro-Medium-Identity-H"/>
              </a:rPr>
              <a:t>ЮРИСКОНСУЛЬТ</a:t>
            </a:r>
          </a:p>
          <a:p>
            <a:endParaRPr lang="ru-RU" sz="2000" dirty="0" smtClean="0">
              <a:latin typeface="PFDinTextCompPro-Medium-Identity-H"/>
            </a:endParaRPr>
          </a:p>
          <a:p>
            <a:r>
              <a:rPr lang="ru-RU" sz="2000" dirty="0" smtClean="0">
                <a:latin typeface="PFDinTextCompPro-Medium-Identity-H"/>
              </a:rPr>
              <a:t>БАНКОВСКИЙ ОПЕРАЦИОНИСТ</a:t>
            </a:r>
          </a:p>
          <a:p>
            <a:endParaRPr lang="ru-RU" sz="2000" dirty="0" smtClean="0">
              <a:latin typeface="PFDinTextCompPro-Medium-Identity-H"/>
            </a:endParaRPr>
          </a:p>
          <a:p>
            <a:r>
              <a:rPr lang="ru-RU" sz="2000" dirty="0" smtClean="0">
                <a:latin typeface="PFDinTextCompPro-Medium-Identity-H"/>
              </a:rPr>
              <a:t>АНАЛИТИК</a:t>
            </a:r>
          </a:p>
          <a:p>
            <a:endParaRPr lang="ru-RU" sz="2000" dirty="0" smtClean="0">
              <a:latin typeface="PFDinTextCompPro-Medium-Identity-H"/>
            </a:endParaRPr>
          </a:p>
          <a:p>
            <a:r>
              <a:rPr lang="ru-RU" sz="2000" dirty="0" smtClean="0">
                <a:latin typeface="PFDinTextCompPro-Medium-Identity-H"/>
              </a:rPr>
              <a:t>ОПЕРАТОР ГОСУДАРСТВЕННЫХ УСЛУГ</a:t>
            </a:r>
          </a:p>
          <a:p>
            <a:endParaRPr lang="ru-RU" sz="2000" dirty="0" smtClean="0">
              <a:latin typeface="PFDinTextCompPro-Medium-Identity-H"/>
            </a:endParaRPr>
          </a:p>
          <a:p>
            <a:r>
              <a:rPr lang="ru-RU" sz="2000" dirty="0" smtClean="0">
                <a:latin typeface="PFDinTextCompPro-Medium-Identity-H"/>
              </a:rPr>
              <a:t>СИСТЕМНЫЙ АДМИНИСТРАТОР</a:t>
            </a:r>
          </a:p>
          <a:p>
            <a:endParaRPr lang="ru-RU" sz="2000" dirty="0">
              <a:latin typeface="PFDinTextCompPro-Medium-Identity-H"/>
            </a:endParaRPr>
          </a:p>
          <a:p>
            <a:r>
              <a:rPr lang="ru-RU" sz="2000" dirty="0" smtClean="0">
                <a:latin typeface="PFDinTextCompPro-Medium-Identity-H"/>
              </a:rPr>
              <a:t>….</a:t>
            </a:r>
          </a:p>
          <a:p>
            <a:endParaRPr lang="ru-RU" sz="2000" dirty="0" smtClean="0">
              <a:latin typeface="PFDinTextCompPro-Medium-Identity-H"/>
            </a:endParaRPr>
          </a:p>
          <a:p>
            <a:pPr marL="0" indent="0">
              <a:buNone/>
            </a:pPr>
            <a:endParaRPr lang="ru-RU" sz="2000" dirty="0">
              <a:latin typeface="PFDinTextCompPro-Medium-Identity-H"/>
            </a:endParaRPr>
          </a:p>
          <a:p>
            <a:endParaRPr lang="ru-RU" sz="2000" dirty="0">
              <a:latin typeface="PFDinTextCompPro-Medium-Identity-H"/>
            </a:endParaRPr>
          </a:p>
          <a:p>
            <a:endParaRPr lang="ru-RU" sz="2000" dirty="0">
              <a:latin typeface="PFDinTextCompPro-Medium-Identity-H"/>
            </a:endParaRPr>
          </a:p>
          <a:p>
            <a:endParaRPr lang="ru-RU" sz="2000" dirty="0" smtClean="0">
              <a:latin typeface="PFDinTextCompPro-Medium-Identity-H"/>
            </a:endParaRPr>
          </a:p>
          <a:p>
            <a:pPr marL="0" indent="0">
              <a:buNone/>
            </a:pPr>
            <a:endParaRPr lang="ru-RU" sz="2000" dirty="0" smtClean="0">
              <a:latin typeface="PFDinTextCompPro-Medium-Identity-H"/>
            </a:endParaRPr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39E2C5-0E3C-49D3-A224-1709C7F49A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8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7264"/>
            <a:ext cx="8229600" cy="1143000"/>
          </a:xfrm>
        </p:spPr>
        <p:txBody>
          <a:bodyPr/>
          <a:lstStyle/>
          <a:p>
            <a:r>
              <a:rPr lang="ru-RU" sz="2800" dirty="0" smtClean="0">
                <a:solidFill>
                  <a:srgbClr val="C42127"/>
                </a:solidFill>
                <a:latin typeface="PFDinTextCompPro-Medium-Identity-H"/>
              </a:rPr>
              <a:t>Почему устаревает профессия «лектор»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854" y="1460264"/>
            <a:ext cx="8099946" cy="4665909"/>
          </a:xfrm>
        </p:spPr>
        <p:txBody>
          <a:bodyPr/>
          <a:lstStyle/>
          <a:p>
            <a:pPr algn="just"/>
            <a:r>
              <a:rPr lang="ru-RU" sz="2000" b="1" dirty="0">
                <a:solidFill>
                  <a:srgbClr val="006600"/>
                </a:solidFill>
                <a:latin typeface="BlissPro-Light"/>
              </a:rPr>
              <a:t>Круг задач преподавателей-≪репродукторов≫ </a:t>
            </a:r>
            <a:r>
              <a:rPr lang="ru-RU" sz="2000" b="1" dirty="0" smtClean="0">
                <a:solidFill>
                  <a:srgbClr val="006600"/>
                </a:solidFill>
                <a:latin typeface="BlissPro-Light"/>
              </a:rPr>
              <a:t>будет меняться </a:t>
            </a:r>
            <a:r>
              <a:rPr lang="ru-RU" sz="2000" b="1" dirty="0">
                <a:solidFill>
                  <a:srgbClr val="006600"/>
                </a:solidFill>
                <a:latin typeface="BlissPro-Light"/>
              </a:rPr>
              <a:t>благодаря развитию образовательных </a:t>
            </a:r>
            <a:r>
              <a:rPr lang="ru-RU" sz="2000" b="1" dirty="0" smtClean="0">
                <a:solidFill>
                  <a:srgbClr val="006600"/>
                </a:solidFill>
                <a:latin typeface="BlissPro-Light"/>
              </a:rPr>
              <a:t>технологий </a:t>
            </a:r>
            <a:r>
              <a:rPr lang="ru-RU" sz="2000" b="1" dirty="0">
                <a:solidFill>
                  <a:srgbClr val="006600"/>
                </a:solidFill>
                <a:latin typeface="BlissPro-Light"/>
              </a:rPr>
              <a:t>и изменению запросов студентов</a:t>
            </a:r>
            <a:r>
              <a:rPr lang="ru-RU" sz="2000" b="1" dirty="0">
                <a:solidFill>
                  <a:srgbClr val="818385"/>
                </a:solidFill>
                <a:latin typeface="BlissPro-Light"/>
              </a:rPr>
              <a:t> </a:t>
            </a:r>
            <a:r>
              <a:rPr lang="ru-RU" sz="2000" dirty="0">
                <a:solidFill>
                  <a:srgbClr val="818385"/>
                </a:solidFill>
                <a:latin typeface="BlissPro-Light"/>
              </a:rPr>
              <a:t>– </a:t>
            </a:r>
            <a:r>
              <a:rPr lang="ru-RU" sz="2000" dirty="0" smtClean="0">
                <a:solidFill>
                  <a:srgbClr val="818385"/>
                </a:solidFill>
                <a:latin typeface="BlissPro-Light"/>
              </a:rPr>
              <a:t>записывание стандартного </a:t>
            </a:r>
            <a:r>
              <a:rPr lang="ru-RU" sz="2000" dirty="0">
                <a:solidFill>
                  <a:srgbClr val="818385"/>
                </a:solidFill>
                <a:latin typeface="BlissPro-Light"/>
              </a:rPr>
              <a:t>лекционного курса под диктовку </a:t>
            </a:r>
            <a:r>
              <a:rPr lang="ru-RU" sz="2000" dirty="0" smtClean="0">
                <a:solidFill>
                  <a:srgbClr val="818385"/>
                </a:solidFill>
                <a:latin typeface="BlissPro-Light"/>
              </a:rPr>
              <a:t>снижает мотивацию </a:t>
            </a:r>
            <a:r>
              <a:rPr lang="ru-RU" sz="2000" dirty="0">
                <a:solidFill>
                  <a:srgbClr val="818385"/>
                </a:solidFill>
                <a:latin typeface="BlissPro-Light"/>
              </a:rPr>
              <a:t>к учебе, любую информацию можно </a:t>
            </a:r>
            <a:r>
              <a:rPr lang="ru-RU" sz="2000" dirty="0" smtClean="0">
                <a:solidFill>
                  <a:srgbClr val="818385"/>
                </a:solidFill>
                <a:latin typeface="BlissPro-Light"/>
              </a:rPr>
              <a:t>найти в </a:t>
            </a:r>
            <a:r>
              <a:rPr lang="ru-RU" sz="2000" dirty="0">
                <a:solidFill>
                  <a:srgbClr val="818385"/>
                </a:solidFill>
                <a:latin typeface="BlissPro-Light"/>
              </a:rPr>
              <a:t>Сети, а ведущие вузы мира предлагают </a:t>
            </a:r>
            <a:r>
              <a:rPr lang="ru-RU" sz="2000" dirty="0" smtClean="0">
                <a:solidFill>
                  <a:srgbClr val="818385"/>
                </a:solidFill>
                <a:latin typeface="BlissPro-Light"/>
              </a:rPr>
              <a:t>различные сертификационные </a:t>
            </a:r>
            <a:r>
              <a:rPr lang="ru-RU" sz="2000" dirty="0">
                <a:solidFill>
                  <a:srgbClr val="818385"/>
                </a:solidFill>
                <a:latin typeface="BlissPro-Light"/>
              </a:rPr>
              <a:t>бесплатные и платные </a:t>
            </a:r>
            <a:r>
              <a:rPr lang="ru-RU" sz="2000" dirty="0" smtClean="0">
                <a:solidFill>
                  <a:srgbClr val="818385"/>
                </a:solidFill>
                <a:latin typeface="BlissPro-Light"/>
              </a:rPr>
              <a:t>онлайн-курсы </a:t>
            </a:r>
            <a:r>
              <a:rPr lang="ru-RU" sz="2000" dirty="0">
                <a:solidFill>
                  <a:srgbClr val="818385"/>
                </a:solidFill>
                <a:latin typeface="BlissPro-Light"/>
              </a:rPr>
              <a:t>любому </a:t>
            </a:r>
            <a:r>
              <a:rPr lang="ru-RU" sz="2000" dirty="0" smtClean="0">
                <a:solidFill>
                  <a:srgbClr val="818385"/>
                </a:solidFill>
                <a:latin typeface="BlissPro-Light"/>
              </a:rPr>
              <a:t>желающему</a:t>
            </a:r>
            <a:endParaRPr lang="ru-RU" sz="2000" dirty="0">
              <a:solidFill>
                <a:srgbClr val="818385"/>
              </a:solidFill>
              <a:latin typeface="BlissPro-Light"/>
            </a:endParaRPr>
          </a:p>
          <a:p>
            <a:pPr algn="just"/>
            <a:endParaRPr lang="ru-RU" sz="2000" dirty="0" smtClean="0">
              <a:solidFill>
                <a:srgbClr val="818385"/>
              </a:solidFill>
              <a:latin typeface="BlissPro-Light"/>
            </a:endParaRPr>
          </a:p>
          <a:p>
            <a:pPr algn="just"/>
            <a:r>
              <a:rPr lang="ru-RU" sz="2000" dirty="0" smtClean="0">
                <a:solidFill>
                  <a:srgbClr val="818385"/>
                </a:solidFill>
                <a:latin typeface="BlissPro-Light"/>
              </a:rPr>
              <a:t>Лекторы </a:t>
            </a:r>
            <a:r>
              <a:rPr lang="ru-RU" sz="2000" dirty="0">
                <a:solidFill>
                  <a:srgbClr val="818385"/>
                </a:solidFill>
                <a:latin typeface="BlissPro-Light"/>
              </a:rPr>
              <a:t>должны </a:t>
            </a:r>
            <a:r>
              <a:rPr lang="ru-RU" sz="2000" dirty="0" smtClean="0">
                <a:solidFill>
                  <a:srgbClr val="818385"/>
                </a:solidFill>
                <a:latin typeface="BlissPro-Light"/>
              </a:rPr>
              <a:t>давать учащимся </a:t>
            </a:r>
            <a:r>
              <a:rPr lang="ru-RU" sz="2000" b="1" dirty="0">
                <a:solidFill>
                  <a:srgbClr val="006600"/>
                </a:solidFill>
                <a:latin typeface="BlissPro-Light"/>
              </a:rPr>
              <a:t>уникальный опыт</a:t>
            </a:r>
            <a:r>
              <a:rPr lang="ru-RU" sz="2000" dirty="0">
                <a:solidFill>
                  <a:srgbClr val="818385"/>
                </a:solidFill>
                <a:latin typeface="BlissPro-Light"/>
              </a:rPr>
              <a:t>, который им </a:t>
            </a:r>
            <a:r>
              <a:rPr lang="ru-RU" sz="2000" dirty="0" smtClean="0">
                <a:solidFill>
                  <a:srgbClr val="818385"/>
                </a:solidFill>
                <a:latin typeface="BlissPro-Light"/>
              </a:rPr>
              <a:t>по-другому не </a:t>
            </a:r>
            <a:r>
              <a:rPr lang="ru-RU" sz="2000" dirty="0">
                <a:solidFill>
                  <a:srgbClr val="818385"/>
                </a:solidFill>
                <a:latin typeface="BlissPro-Light"/>
              </a:rPr>
              <a:t>получить. Со временем лекции будут читать </a:t>
            </a:r>
            <a:r>
              <a:rPr lang="ru-RU" sz="2000" dirty="0" smtClean="0">
                <a:solidFill>
                  <a:srgbClr val="006600"/>
                </a:solidFill>
                <a:latin typeface="BlissPro-Light"/>
              </a:rPr>
              <a:t>только те</a:t>
            </a:r>
            <a:r>
              <a:rPr lang="ru-RU" sz="2000" dirty="0">
                <a:solidFill>
                  <a:srgbClr val="818385"/>
                </a:solidFill>
                <a:latin typeface="BlissPro-Light"/>
              </a:rPr>
              <a:t>, кто обладает либо уникальными знаниями и </a:t>
            </a:r>
            <a:r>
              <a:rPr lang="ru-RU" sz="2000" dirty="0" smtClean="0">
                <a:solidFill>
                  <a:srgbClr val="818385"/>
                </a:solidFill>
                <a:latin typeface="BlissPro-Light"/>
              </a:rPr>
              <a:t>опытом</a:t>
            </a:r>
            <a:r>
              <a:rPr lang="ru-RU" sz="2000" dirty="0">
                <a:solidFill>
                  <a:srgbClr val="818385"/>
                </a:solidFill>
                <a:latin typeface="BlissPro-Light"/>
              </a:rPr>
              <a:t>, либо </a:t>
            </a:r>
            <a:r>
              <a:rPr lang="ru-RU" sz="2000" b="1" dirty="0">
                <a:solidFill>
                  <a:srgbClr val="006600"/>
                </a:solidFill>
                <a:latin typeface="BlissPro-Light"/>
              </a:rPr>
              <a:t>умеет общаться с аудиторией и </a:t>
            </a:r>
            <a:r>
              <a:rPr lang="ru-RU" sz="2000" b="1" dirty="0" smtClean="0">
                <a:solidFill>
                  <a:srgbClr val="006600"/>
                </a:solidFill>
                <a:latin typeface="BlissPro-Light"/>
              </a:rPr>
              <a:t>способен артистично </a:t>
            </a:r>
            <a:r>
              <a:rPr lang="ru-RU" sz="2000" b="1" dirty="0">
                <a:solidFill>
                  <a:srgbClr val="006600"/>
                </a:solidFill>
                <a:latin typeface="BlissPro-Light"/>
              </a:rPr>
              <a:t>излагать информацию.</a:t>
            </a:r>
            <a:endParaRPr lang="ru-RU" sz="2000" b="1" dirty="0">
              <a:solidFill>
                <a:srgbClr val="006600"/>
              </a:solidFill>
              <a:latin typeface="PFDinTextCompPro-Medium-Identity-H"/>
            </a:endParaRPr>
          </a:p>
          <a:p>
            <a:pPr algn="just"/>
            <a:endParaRPr lang="ru-RU" sz="2000" dirty="0">
              <a:latin typeface="PFDinTextCompPro-Medium-Identity-H"/>
            </a:endParaRPr>
          </a:p>
          <a:p>
            <a:endParaRPr lang="ru-RU" sz="2000" dirty="0">
              <a:latin typeface="PFDinTextCompPro-Medium-Identity-H"/>
            </a:endParaRPr>
          </a:p>
          <a:p>
            <a:endParaRPr lang="ru-RU" sz="2000" dirty="0" smtClean="0">
              <a:latin typeface="PFDinTextCompPro-Medium-Identity-H"/>
            </a:endParaRPr>
          </a:p>
          <a:p>
            <a:pPr marL="0" indent="0">
              <a:buNone/>
            </a:pPr>
            <a:endParaRPr lang="ru-RU" sz="2000" dirty="0" smtClean="0">
              <a:latin typeface="PFDinTextCompPro-Medium-Identity-H"/>
            </a:endParaRPr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39E2C5-0E3C-49D3-A224-1709C7F49A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123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6600"/>
                </a:solidFill>
              </a:rPr>
              <a:t>Что делать?</a:t>
            </a:r>
            <a:endParaRPr lang="ru-RU" b="1" dirty="0">
              <a:solidFill>
                <a:srgbClr val="0066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6000" dirty="0" smtClean="0">
                <a:solidFill>
                  <a:srgbClr val="C00000"/>
                </a:solidFill>
              </a:rPr>
              <a:t>КАКОВА МОЯ </a:t>
            </a:r>
            <a:r>
              <a:rPr lang="ru-RU" sz="6000" dirty="0">
                <a:solidFill>
                  <a:srgbClr val="C00000"/>
                </a:solidFill>
              </a:rPr>
              <a:t>ЛИЧНАЯ ОБРАЗОВАТЕЛЬНАЯ </a:t>
            </a:r>
            <a:r>
              <a:rPr lang="ru-RU" sz="6000" dirty="0" smtClean="0">
                <a:solidFill>
                  <a:srgbClr val="C00000"/>
                </a:solidFill>
              </a:rPr>
              <a:t>ТРАЕКТОРИЯ?</a:t>
            </a: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39E2C5-0E3C-49D3-A224-1709C7F49A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924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Название 1"/>
          <p:cNvSpPr>
            <a:spLocks noGrp="1"/>
          </p:cNvSpPr>
          <p:nvPr>
            <p:ph type="title"/>
          </p:nvPr>
        </p:nvSpPr>
        <p:spPr>
          <a:xfrm>
            <a:off x="493713" y="257713"/>
            <a:ext cx="8229600" cy="682295"/>
          </a:xfrm>
        </p:spPr>
        <p:txBody>
          <a:bodyPr/>
          <a:lstStyle/>
          <a:p>
            <a:r>
              <a:rPr kumimoji="0" lang="ru-RU" sz="4000" b="1" dirty="0" smtClean="0">
                <a:solidFill>
                  <a:srgbClr val="1F497D"/>
                </a:solidFill>
                <a:latin typeface="Calibri" charset="0"/>
              </a:rPr>
              <a:t>Гусева Ирина Алексеевна</a:t>
            </a:r>
            <a:endParaRPr kumimoji="0" lang="ru-RU" sz="4000" b="1" dirty="0">
              <a:solidFill>
                <a:srgbClr val="1F497D"/>
              </a:solidFill>
              <a:latin typeface="Calibri" charset="0"/>
            </a:endParaRPr>
          </a:p>
        </p:txBody>
      </p:sp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259510" y="4615140"/>
            <a:ext cx="44751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400" b="1"/>
              <a:t>Приглашаем </a:t>
            </a:r>
            <a:r>
              <a:rPr kumimoji="0" lang="ru-RU" sz="2400" b="1" smtClean="0"/>
              <a:t>в </a:t>
            </a:r>
            <a:r>
              <a:rPr kumimoji="0" lang="ru-RU" sz="2400" b="1" dirty="0"/>
              <a:t>библиотеку нашего департамента!</a:t>
            </a:r>
          </a:p>
          <a:p>
            <a:endParaRPr kumimoji="0" lang="ru-RU" sz="2400" b="1" dirty="0">
              <a:solidFill>
                <a:srgbClr val="1F497D"/>
              </a:solidFill>
            </a:endParaRPr>
          </a:p>
          <a:p>
            <a:r>
              <a:rPr kumimoji="0" lang="ru-RU" sz="2400" b="1" dirty="0">
                <a:solidFill>
                  <a:srgbClr val="1F497D"/>
                </a:solidFill>
              </a:rPr>
              <a:t>ул. Кибальчича, 1</a:t>
            </a:r>
          </a:p>
          <a:p>
            <a:r>
              <a:rPr kumimoji="0" lang="ru-RU" sz="2400" b="1" dirty="0">
                <a:solidFill>
                  <a:srgbClr val="1F497D"/>
                </a:solidFill>
              </a:rPr>
              <a:t>аудитория 902</a:t>
            </a:r>
          </a:p>
        </p:txBody>
      </p:sp>
      <p:pic>
        <p:nvPicPr>
          <p:cNvPr id="27651" name="Изображение 4" descr="k_zb_lib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9" y="4443415"/>
            <a:ext cx="397033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14693" y="4336892"/>
            <a:ext cx="873283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54" name="TextBox 8"/>
          <p:cNvSpPr txBox="1">
            <a:spLocks noChangeArrowheads="1"/>
          </p:cNvSpPr>
          <p:nvPr/>
        </p:nvSpPr>
        <p:spPr bwMode="auto">
          <a:xfrm>
            <a:off x="3376513" y="1458199"/>
            <a:ext cx="5341120" cy="240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800" dirty="0" smtClean="0"/>
              <a:t>Профессор </a:t>
            </a:r>
            <a:r>
              <a:rPr kumimoji="0" lang="ru-RU" sz="2800" dirty="0"/>
              <a:t>Департамента финансовых рынков и банков</a:t>
            </a:r>
          </a:p>
          <a:p>
            <a:pPr>
              <a:spcBef>
                <a:spcPts val="1200"/>
              </a:spcBef>
            </a:pPr>
            <a:r>
              <a:rPr kumimoji="0" lang="ru-RU" sz="2800" dirty="0"/>
              <a:t>кандидат экономических </a:t>
            </a:r>
            <a:r>
              <a:rPr kumimoji="0" lang="ru-RU" sz="2800" dirty="0" smtClean="0"/>
              <a:t>наук, доцент</a:t>
            </a:r>
            <a:endParaRPr kumimoji="0" lang="ru-RU" sz="2400" b="1" dirty="0">
              <a:solidFill>
                <a:srgbClr val="0000FF"/>
              </a:solidFill>
            </a:endParaRPr>
          </a:p>
          <a:p>
            <a:r>
              <a:rPr kumimoji="0" lang="en-US" sz="2800" b="1" u="sng" dirty="0" smtClean="0">
                <a:solidFill>
                  <a:srgbClr val="1F497D"/>
                </a:solidFill>
                <a:hlinkClick r:id="rId3"/>
              </a:rPr>
              <a:t>iaguseva@fa.ru</a:t>
            </a:r>
            <a:r>
              <a:rPr kumimoji="0" lang="en-US" sz="2800" b="1" u="sng" dirty="0" smtClean="0">
                <a:solidFill>
                  <a:srgbClr val="1F497D"/>
                </a:solidFill>
              </a:rPr>
              <a:t>, </a:t>
            </a:r>
            <a:r>
              <a:rPr kumimoji="0" lang="en-US" sz="2800" b="1" u="sng" dirty="0" smtClean="0">
                <a:solidFill>
                  <a:srgbClr val="1F497D"/>
                </a:solidFill>
                <a:hlinkClick r:id="rId4"/>
              </a:rPr>
              <a:t>nice25@mail.ru</a:t>
            </a:r>
            <a:r>
              <a:rPr kumimoji="0" lang="en-US" sz="2800" b="1" u="sng" dirty="0" smtClean="0">
                <a:solidFill>
                  <a:srgbClr val="1F497D"/>
                </a:solidFill>
              </a:rPr>
              <a:t> </a:t>
            </a:r>
            <a:endParaRPr kumimoji="0" lang="ru-RU" sz="2800" b="1" u="sng" dirty="0">
              <a:solidFill>
                <a:srgbClr val="1F497D"/>
              </a:solidFill>
            </a:endParaRPr>
          </a:p>
        </p:txBody>
      </p:sp>
      <p:pic>
        <p:nvPicPr>
          <p:cNvPr id="3" name="Изображение 2" descr="P116024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4" y="1155233"/>
            <a:ext cx="2041318" cy="306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9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азвание 1"/>
          <p:cNvSpPr>
            <a:spLocks noGrp="1"/>
          </p:cNvSpPr>
          <p:nvPr>
            <p:ph type="title"/>
          </p:nvPr>
        </p:nvSpPr>
        <p:spPr>
          <a:xfrm>
            <a:off x="430213" y="136360"/>
            <a:ext cx="8229600" cy="1840721"/>
          </a:xfrm>
        </p:spPr>
        <p:txBody>
          <a:bodyPr/>
          <a:lstStyle/>
          <a:p>
            <a:pPr eaLnBrk="1" hangingPunct="1"/>
            <a:r>
              <a:rPr kumimoji="0" lang="ru-RU" sz="3200" b="1" dirty="0">
                <a:solidFill>
                  <a:srgbClr val="C00000"/>
                </a:solidFill>
                <a:cs typeface="Arial" charset="0"/>
              </a:rPr>
              <a:t>Технология активного обучения </a:t>
            </a:r>
            <a:br>
              <a:rPr kumimoji="0" lang="ru-RU" sz="3200" b="1" dirty="0">
                <a:solidFill>
                  <a:srgbClr val="C00000"/>
                </a:solidFill>
                <a:cs typeface="Arial" charset="0"/>
              </a:rPr>
            </a:br>
            <a:r>
              <a:rPr kumimoji="0" lang="ru-RU" sz="3200" b="1" dirty="0">
                <a:solidFill>
                  <a:srgbClr val="C00000"/>
                </a:solidFill>
                <a:cs typeface="Arial" charset="0"/>
              </a:rPr>
              <a:t>«Сессия без двоек»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0213" y="1767017"/>
            <a:ext cx="8344135" cy="5370673"/>
          </a:xfrm>
          <a:prstGeom prst="rect">
            <a:avLst/>
          </a:prstGeom>
          <a:noFill/>
        </p:spPr>
        <p:txBody>
          <a:bodyPr wrap="square" lIns="91411" tIns="45706" rIns="91411" bIns="45706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2200" dirty="0" smtClean="0"/>
              <a:t>Необходимость и возможность выполнения большого количества простых теоретических и практических заданий в течение учебного семестра, как в процессе аудиторных занятий, так и в самостоятельной работе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2200" dirty="0" smtClean="0"/>
              <a:t>Каждое выполненное задание оценивается в 1 балл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2200" dirty="0" smtClean="0"/>
              <a:t>Задания выполняются самостоятельно или в группе (в зависимости от вида заданий)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2200" dirty="0" smtClean="0"/>
              <a:t>Возможность «наверстать» упущенные баллы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2200" dirty="0" smtClean="0"/>
              <a:t>Абсолютная прозрачность выставления оценок в течение семестра (нарастающим итогом) и по результатам экзамена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2200" dirty="0" smtClean="0"/>
              <a:t>1-2 крупных поисковых творческих проекта, интегрирующих все приобретенные знания, умения, навыки</a:t>
            </a:r>
          </a:p>
          <a:p>
            <a:pPr>
              <a:spcAft>
                <a:spcPts val="600"/>
              </a:spcAft>
            </a:pPr>
            <a:endParaRPr lang="ru-RU" sz="2200" dirty="0"/>
          </a:p>
          <a:p>
            <a:pPr>
              <a:spcAft>
                <a:spcPts val="600"/>
              </a:spcAft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57865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азвание 1"/>
          <p:cNvSpPr>
            <a:spLocks noGrp="1"/>
          </p:cNvSpPr>
          <p:nvPr>
            <p:ph type="title"/>
          </p:nvPr>
        </p:nvSpPr>
        <p:spPr>
          <a:xfrm>
            <a:off x="430213" y="136360"/>
            <a:ext cx="8229600" cy="1840721"/>
          </a:xfrm>
        </p:spPr>
        <p:txBody>
          <a:bodyPr/>
          <a:lstStyle/>
          <a:p>
            <a:pPr eaLnBrk="1" hangingPunct="1"/>
            <a:r>
              <a:rPr kumimoji="0" lang="ru-RU" sz="3200" b="1" dirty="0">
                <a:solidFill>
                  <a:srgbClr val="C00000"/>
                </a:solidFill>
                <a:cs typeface="Arial" charset="0"/>
              </a:rPr>
              <a:t>Технология активного обучения </a:t>
            </a:r>
            <a:br>
              <a:rPr kumimoji="0" lang="ru-RU" sz="3200" b="1" dirty="0">
                <a:solidFill>
                  <a:srgbClr val="C00000"/>
                </a:solidFill>
                <a:cs typeface="Arial" charset="0"/>
              </a:rPr>
            </a:br>
            <a:r>
              <a:rPr kumimoji="0" lang="ru-RU" sz="3200" b="1" dirty="0">
                <a:solidFill>
                  <a:srgbClr val="C00000"/>
                </a:solidFill>
                <a:cs typeface="Arial" charset="0"/>
              </a:rPr>
              <a:t>«Сессия без двоек»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0213" y="1767017"/>
            <a:ext cx="8344135" cy="4616648"/>
          </a:xfrm>
          <a:prstGeom prst="rect">
            <a:avLst/>
          </a:prstGeom>
          <a:noFill/>
        </p:spPr>
        <p:txBody>
          <a:bodyPr wrap="square" lIns="91411" tIns="45706" rIns="91411" bIns="45706">
            <a:spAutoFit/>
          </a:bodyPr>
          <a:lstStyle/>
          <a:p>
            <a:pPr marL="342796" indent="-342796">
              <a:spcAft>
                <a:spcPts val="600"/>
              </a:spcAft>
              <a:buFont typeface="Wingdings" charset="2"/>
              <a:buChar char="§"/>
            </a:pPr>
            <a:endParaRPr lang="ru-RU" sz="2200" dirty="0"/>
          </a:p>
          <a:p>
            <a:pPr marL="45706" algn="ctr" defTabSz="914118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kumimoji="0" lang="ru-RU" sz="2800" b="1" dirty="0">
                <a:solidFill>
                  <a:srgbClr val="0070C0"/>
                </a:solidFill>
                <a:latin typeface="Trebuchet MS"/>
                <a:cs typeface="+mn-cs"/>
              </a:rPr>
              <a:t>Результат:</a:t>
            </a:r>
          </a:p>
          <a:p>
            <a:pPr marL="45706" algn="ctr" defTabSz="914118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kumimoji="0" lang="ru-RU" sz="2200" b="1" dirty="0">
                <a:solidFill>
                  <a:srgbClr val="0070C0"/>
                </a:solidFill>
                <a:latin typeface="Trebuchet MS"/>
                <a:cs typeface="+mn-cs"/>
              </a:rPr>
              <a:t>2014/2015 уч. год</a:t>
            </a:r>
          </a:p>
          <a:p>
            <a:pPr marL="228529" indent="-182824" defTabSz="914118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kumimoji="0" lang="ru-RU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+mn-cs"/>
              </a:rPr>
              <a:t>Неявки – нет</a:t>
            </a:r>
          </a:p>
          <a:p>
            <a:pPr marL="228529" indent="-182824" defTabSz="914118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kumimoji="0" lang="ru-RU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+mn-cs"/>
              </a:rPr>
              <a:t>Отлично – 26 (38 %)</a:t>
            </a:r>
          </a:p>
          <a:p>
            <a:pPr marL="228529" indent="-182824" defTabSz="914118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kumimoji="0" lang="ru-RU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+mn-cs"/>
              </a:rPr>
              <a:t>Хорошо – 27 (39 %)</a:t>
            </a:r>
          </a:p>
          <a:p>
            <a:pPr marL="228529" indent="-182824" defTabSz="914118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kumimoji="0" lang="ru-RU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+mn-cs"/>
              </a:rPr>
              <a:t>Удовлетворительно – 11 (16 %)</a:t>
            </a:r>
          </a:p>
          <a:p>
            <a:pPr marL="228529" indent="-182824" defTabSz="914118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kumimoji="0" lang="ru-RU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+mn-cs"/>
              </a:rPr>
              <a:t>Неудовлетворительно – 4 (6 %)</a:t>
            </a:r>
          </a:p>
          <a:p>
            <a:pPr marL="342796" indent="-342796">
              <a:spcAft>
                <a:spcPts val="600"/>
              </a:spcAft>
              <a:buFont typeface="Wingdings" charset="2"/>
              <a:buChar char="§"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5851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азвание 1"/>
          <p:cNvSpPr>
            <a:spLocks noGrp="1"/>
          </p:cNvSpPr>
          <p:nvPr>
            <p:ph type="title"/>
          </p:nvPr>
        </p:nvSpPr>
        <p:spPr>
          <a:xfrm>
            <a:off x="430213" y="136360"/>
            <a:ext cx="8229600" cy="1840721"/>
          </a:xfrm>
        </p:spPr>
        <p:txBody>
          <a:bodyPr/>
          <a:lstStyle/>
          <a:p>
            <a:pPr eaLnBrk="1" hangingPunct="1"/>
            <a:r>
              <a:rPr kumimoji="0" lang="ru-RU" sz="3200" b="1" dirty="0">
                <a:solidFill>
                  <a:srgbClr val="C00000"/>
                </a:solidFill>
                <a:cs typeface="Arial" charset="0"/>
              </a:rPr>
              <a:t>Технология активного обучения </a:t>
            </a:r>
            <a:br>
              <a:rPr kumimoji="0" lang="ru-RU" sz="3200" b="1" dirty="0">
                <a:solidFill>
                  <a:srgbClr val="C00000"/>
                </a:solidFill>
                <a:cs typeface="Arial" charset="0"/>
              </a:rPr>
            </a:br>
            <a:r>
              <a:rPr kumimoji="0" lang="ru-RU" sz="3200" b="1" dirty="0">
                <a:solidFill>
                  <a:srgbClr val="C00000"/>
                </a:solidFill>
                <a:cs typeface="Arial" charset="0"/>
              </a:rPr>
              <a:t>«Сессия без двоек»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0213" y="1767016"/>
            <a:ext cx="8344135" cy="3745641"/>
          </a:xfrm>
          <a:prstGeom prst="rect">
            <a:avLst/>
          </a:prstGeom>
          <a:noFill/>
        </p:spPr>
        <p:txBody>
          <a:bodyPr wrap="square" lIns="91411" tIns="45706" rIns="91411" bIns="45706">
            <a:spAutoFit/>
          </a:bodyPr>
          <a:lstStyle/>
          <a:p>
            <a:pPr marL="45706" algn="ctr" defTabSz="914118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kumimoji="0" lang="ru-RU" sz="2800" b="1" dirty="0">
                <a:solidFill>
                  <a:srgbClr val="0070C0"/>
                </a:solidFill>
                <a:latin typeface="Trebuchet MS"/>
                <a:cs typeface="+mn-cs"/>
              </a:rPr>
              <a:t>Результат:</a:t>
            </a:r>
          </a:p>
          <a:p>
            <a:pPr marL="45706" algn="ctr" defTabSz="914118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kumimoji="0" lang="ru-RU" sz="2200" b="1" dirty="0">
                <a:solidFill>
                  <a:srgbClr val="0070C0"/>
                </a:solidFill>
                <a:latin typeface="Trebuchet MS"/>
                <a:cs typeface="+mn-cs"/>
              </a:rPr>
              <a:t>2015/2016 уч. год</a:t>
            </a:r>
          </a:p>
          <a:p>
            <a:pPr marL="228529" indent="-182824" defTabSz="914118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kumimoji="0" lang="ru-RU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+mn-cs"/>
              </a:rPr>
              <a:t>Неявки – 2 (3 %)</a:t>
            </a:r>
          </a:p>
          <a:p>
            <a:pPr marL="228529" indent="-182824" defTabSz="914118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kumimoji="0" lang="ru-RU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+mn-cs"/>
              </a:rPr>
              <a:t>Отлично – 26 (40 %)</a:t>
            </a:r>
          </a:p>
          <a:p>
            <a:pPr marL="228529" indent="-182824" defTabSz="914118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kumimoji="0" lang="ru-RU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+mn-cs"/>
              </a:rPr>
              <a:t>Хорошо – 16 (24,6 %)</a:t>
            </a:r>
          </a:p>
          <a:p>
            <a:pPr marL="228529" indent="-182824" defTabSz="914118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kumimoji="0" lang="ru-RU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+mn-cs"/>
              </a:rPr>
              <a:t>Удовлетворительно – 15 (23,1 %)</a:t>
            </a:r>
          </a:p>
          <a:p>
            <a:pPr marL="228529" indent="-182824" defTabSz="914118" fontAlgn="auto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kumimoji="0" lang="ru-RU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  <a:cs typeface="+mn-cs"/>
              </a:rPr>
              <a:t>Неудовлетворительно – 6 (9,2 %)</a:t>
            </a:r>
          </a:p>
        </p:txBody>
      </p:sp>
    </p:spTree>
    <p:extLst>
      <p:ext uri="{BB962C8B-B14F-4D97-AF65-F5344CB8AC3E}">
        <p14:creationId xmlns:p14="http://schemas.microsoft.com/office/powerpoint/2010/main" val="424617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Содержимое 4"/>
          <p:cNvSpPr>
            <a:spLocks noGrp="1"/>
          </p:cNvSpPr>
          <p:nvPr>
            <p:ph idx="1"/>
          </p:nvPr>
        </p:nvSpPr>
        <p:spPr>
          <a:xfrm>
            <a:off x="1176988" y="939114"/>
            <a:ext cx="6481119" cy="518705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b="1" dirty="0" smtClean="0">
                <a:solidFill>
                  <a:srgbClr val="0070C0"/>
                </a:solidFill>
              </a:rPr>
              <a:t>Содержание</a:t>
            </a:r>
          </a:p>
          <a:p>
            <a:pPr algn="ctr">
              <a:buFont typeface="Arial" charset="0"/>
              <a:buNone/>
            </a:pPr>
            <a:endParaRPr lang="ru-RU" b="1" dirty="0">
              <a:solidFill>
                <a:srgbClr val="0070C0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Атлас новых профессий (</a:t>
            </a:r>
            <a:r>
              <a:rPr lang="ru-RU" dirty="0" err="1" smtClean="0"/>
              <a:t>Сколково</a:t>
            </a:r>
            <a:r>
              <a:rPr lang="ru-RU" dirty="0" smtClean="0"/>
              <a:t>): что день грядущий нам готовит?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Что делать? Технология </a:t>
            </a:r>
            <a:r>
              <a:rPr lang="ru-RU" dirty="0"/>
              <a:t>активного обучения «Сессия без </a:t>
            </a:r>
            <a:r>
              <a:rPr lang="ru-RU" dirty="0" smtClean="0"/>
              <a:t>двоек»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2528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Сессия без двоек!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7170" name="Picture 2" descr="D:\2015. Фотографии\1.2015. Январь. Экзамен у студентов\2015-01-13-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9144000" cy="458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331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Формы лекционных занятий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2764" indent="-457059" defTabSz="914118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AutoNum type="arabicPeriod"/>
            </a:pPr>
            <a:r>
              <a:rPr kumimoji="0"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Лекция-диалог</a:t>
            </a:r>
          </a:p>
          <a:p>
            <a:pPr marL="502764" indent="-457059" defTabSz="914118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AutoNum type="arabicPeriod"/>
            </a:pPr>
            <a:r>
              <a:rPr kumimoji="0"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Лекция – мастер-класс «Системная торговля на финансовом рынке»</a:t>
            </a:r>
          </a:p>
          <a:p>
            <a:pPr marL="502764" indent="-457059" defTabSz="914118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AutoNum type="arabicPeriod"/>
            </a:pPr>
            <a:r>
              <a:rPr kumimoji="0"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Лекция – «пресс-конференция» председателя Совета АУВЕР А.В. Макеева</a:t>
            </a:r>
          </a:p>
          <a:p>
            <a:pPr marL="502764" indent="-457059" defTabSz="914118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AutoNum type="arabicPeriod"/>
            </a:pPr>
            <a:r>
              <a:rPr kumimoji="0"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Ролевая игра «Студенческая научная конференция» (в рамках Московской конференции «Студенческая наука»)</a:t>
            </a:r>
          </a:p>
          <a:p>
            <a:pPr marL="502764" indent="-457059" defTabSz="914118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AutoNum type="arabicPeriod"/>
            </a:pPr>
            <a:r>
              <a:rPr kumimoji="0"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(план) Групповая защита проекта («финансовый турнир»)</a:t>
            </a:r>
          </a:p>
          <a:p>
            <a:pPr marL="502764" indent="-457059" defTabSz="914118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AutoNum type="arabicPeriod"/>
            </a:pPr>
            <a:r>
              <a:rPr kumimoji="0"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Классическая лекция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372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Формы семинарских занятий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1849" y="1600208"/>
            <a:ext cx="8414951" cy="4862376"/>
          </a:xfrm>
        </p:spPr>
        <p:txBody>
          <a:bodyPr/>
          <a:lstStyle/>
          <a:p>
            <a:pPr marL="45705" indent="0" defTabSz="914118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kumimoji="0"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«Классический» – опрос по заданной теме – </a:t>
            </a:r>
            <a:r>
              <a:rPr kumimoji="0"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ИСКЛЮЧЕН</a:t>
            </a:r>
          </a:p>
          <a:p>
            <a:pPr marL="45705" indent="0" defTabSz="914118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kumimoji="0" lang="ru-RU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«Доклады с презентациями» - </a:t>
            </a:r>
            <a:r>
              <a:rPr kumimoji="0"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исключительных случаях</a:t>
            </a:r>
          </a:p>
          <a:p>
            <a:pPr marL="502764" indent="-457059" defTabSz="914118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AutoNum type="arabicPeriod"/>
            </a:pPr>
            <a:r>
              <a:rPr kumimoji="0"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«Блиц –опрос» (Мини-игра)</a:t>
            </a:r>
          </a:p>
          <a:p>
            <a:pPr marL="502764" indent="-457059" defTabSz="914118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AutoNum type="arabicPeriod"/>
            </a:pPr>
            <a:r>
              <a:rPr kumimoji="0"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Задание «Верно-неверно»</a:t>
            </a:r>
          </a:p>
          <a:p>
            <a:pPr marL="502764" indent="-457059" defTabSz="914118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AutoNum type="arabicPeriod"/>
            </a:pPr>
            <a:r>
              <a:rPr kumimoji="0"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Ролевая игра «Кадровое агентство»</a:t>
            </a:r>
          </a:p>
          <a:p>
            <a:pPr marL="502764" indent="-457059" defTabSz="914118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AutoNum type="arabicPeriod"/>
            </a:pPr>
            <a:r>
              <a:rPr kumimoji="0"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Презентация домашнего задания – портфеля ценных бумаг</a:t>
            </a:r>
          </a:p>
          <a:p>
            <a:pPr marL="45706" indent="0" defTabSz="914118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kumimoji="0"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Расчет доходности совокупного портфеля ценных бумаг всей группы</a:t>
            </a:r>
          </a:p>
          <a:p>
            <a:pPr marL="502764" indent="-457059" defTabSz="914118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AutoNum type="arabicPeriod"/>
            </a:pPr>
            <a:endParaRPr kumimoji="0"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623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Инвестиционный портфель</a:t>
            </a:r>
          </a:p>
        </p:txBody>
      </p:sp>
      <p:sp>
        <p:nvSpPr>
          <p:cNvPr id="132" name="Shape 132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defTabSz="381863">
              <a:defRPr sz="2232"/>
            </a:pPr>
            <a:r>
              <a:t>Амилина Кипкеева </a:t>
            </a:r>
          </a:p>
          <a:p>
            <a:pPr defTabSz="381863">
              <a:defRPr sz="2232"/>
            </a:pPr>
            <a:r>
              <a:t>Митюшенков Алексей</a:t>
            </a:r>
          </a:p>
        </p:txBody>
      </p:sp>
    </p:spTree>
    <p:extLst>
      <p:ext uri="{BB962C8B-B14F-4D97-AF65-F5344CB8AC3E}">
        <p14:creationId xmlns:p14="http://schemas.microsoft.com/office/powerpoint/2010/main" val="238403010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2747090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" name="Table 137"/>
          <p:cNvGraphicFramePr/>
          <p:nvPr/>
        </p:nvGraphicFramePr>
        <p:xfrm>
          <a:off x="1646252" y="501380"/>
          <a:ext cx="5851501" cy="5855235"/>
        </p:xfrm>
        <a:graphic>
          <a:graphicData uri="http://schemas.openxmlformats.org/drawingml/2006/table">
            <a:tbl>
              <a:tblPr firstRow="1" firstCol="1"/>
              <a:tblGrid>
                <a:gridCol w="250059"/>
                <a:gridCol w="1192500"/>
                <a:gridCol w="856045"/>
                <a:gridCol w="868213"/>
                <a:gridCol w="826574"/>
                <a:gridCol w="868213"/>
                <a:gridCol w="989897"/>
              </a:tblGrid>
              <a:tr h="400605"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№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FFC07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Название компании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FFA93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Вид ценной бумаги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FFA93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Дата сделки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FFA93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Цена за единицу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FFA93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Количество единиц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FFA93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Сумма сделки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FFA93A"/>
                    </a:solidFill>
                  </a:tcPr>
                </a:tc>
              </a:tr>
              <a:tr h="252917"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C07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МТС</a:t>
                      </a:r>
                    </a:p>
                  </a:txBody>
                  <a:tcPr marL="35719" marR="35719" marT="35719" marB="35719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акции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12.09.2016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240,7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1800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433260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250455"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C07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ВТБ</a:t>
                      </a:r>
                    </a:p>
                  </a:txBody>
                  <a:tcPr marL="35719" marR="35719" marT="35719" marB="35719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акции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12.09.2016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0,075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3000000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225000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250455"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C07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РусГидро</a:t>
                      </a:r>
                    </a:p>
                  </a:txBody>
                  <a:tcPr marL="35719" marR="35719" marT="35719" marB="35719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акции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12.09.2016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0,8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400000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320000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250455"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C07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Группа ПИК</a:t>
                      </a:r>
                    </a:p>
                  </a:txBody>
                  <a:tcPr marL="35719" marR="35719" marT="35719" marB="35719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акции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12.09.2016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280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1785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499800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250455"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C07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Газпром</a:t>
                      </a:r>
                    </a:p>
                  </a:txBody>
                  <a:tcPr marL="35719" marR="35719" marT="35719" marB="35719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облигации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12.09.2016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101,05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4948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499995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398145"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C07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Облигации Минфина </a:t>
                      </a:r>
                    </a:p>
                  </a:txBody>
                  <a:tcPr marL="35719" marR="35719" marT="35719" marB="35719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облигации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12.09.2016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96,6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5175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499905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250455"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C07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Тинькофф Банк</a:t>
                      </a:r>
                    </a:p>
                  </a:txBody>
                  <a:tcPr marL="35719" marR="35719" marT="35719" marB="35719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облигации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12.09.2016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101,5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4926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499989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545833"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8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C07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Облигации Правительства Москвы</a:t>
                      </a:r>
                    </a:p>
                  </a:txBody>
                  <a:tcPr marL="35719" marR="35719" marT="35719" marB="35719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облигации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12.09.2016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98,45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5078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499929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250455"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C07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Disney</a:t>
                      </a:r>
                    </a:p>
                  </a:txBody>
                  <a:tcPr marL="35719" marR="35719" marT="35719" marB="35719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акции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12.09.2016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95,64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110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10390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250455"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C07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Tesla</a:t>
                      </a:r>
                    </a:p>
                  </a:txBody>
                  <a:tcPr marL="35719" marR="35719" marT="35719" marB="35719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акции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12.09.2016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212,9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49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10390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250455"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11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C07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Yahoo</a:t>
                      </a:r>
                    </a:p>
                  </a:txBody>
                  <a:tcPr marL="35719" marR="35719" marT="35719" marB="35719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акции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12.09.2016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44,86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231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10390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250455"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C07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Starbucks</a:t>
                      </a:r>
                    </a:p>
                  </a:txBody>
                  <a:tcPr marL="35719" marR="35719" marT="35719" marB="35719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акции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12.09.2016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53,17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195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10390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250455"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13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C07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Netflix</a:t>
                      </a:r>
                    </a:p>
                  </a:txBody>
                  <a:tcPr marL="35719" marR="35719" marT="35719" marB="35719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акции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12.09.2016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100,84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103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10390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250455"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14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C07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Wal-Mart Stores Inc</a:t>
                      </a:r>
                    </a:p>
                  </a:txBody>
                  <a:tcPr marL="35719" marR="35719" marT="35719" marB="35719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акции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12.09.2016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74,17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141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10390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250455"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15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C07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Visa</a:t>
                      </a:r>
                    </a:p>
                  </a:txBody>
                  <a:tcPr marL="35719" marR="35719" marT="35719" marB="35719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акции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12.09.2016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84,92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122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10390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250455"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C07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Ebay</a:t>
                      </a:r>
                    </a:p>
                  </a:txBody>
                  <a:tcPr marL="35719" marR="35719" marT="35719" marB="35719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акции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12.09.2016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32,75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317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10390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250455"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17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C07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Еврооблигации</a:t>
                      </a:r>
                    </a:p>
                  </a:txBody>
                  <a:tcPr marL="35719" marR="35719" marT="35719" marB="35719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облигации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12.09.2016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104,25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6395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666679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250455"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18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C07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Золото</a:t>
                      </a:r>
                    </a:p>
                  </a:txBody>
                  <a:tcPr marL="35719" marR="35719" marT="35719" marB="35719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фьючерсы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12.09.2016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2782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63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173892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250455"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19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C07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Доллар</a:t>
                      </a:r>
                    </a:p>
                  </a:txBody>
                  <a:tcPr marL="35719" marR="35719" marT="35719" marB="35719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валюта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12.09.2016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64,16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2710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173892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250455"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C07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Юань</a:t>
                      </a:r>
                    </a:p>
                  </a:txBody>
                  <a:tcPr marL="35719" marR="35719" marT="35719" marB="35719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валюта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12.09.2016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9,6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18114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7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173892</a:t>
                      </a:r>
                    </a:p>
                  </a:txBody>
                  <a:tcPr marL="35719" marR="35719" marT="35719" marB="35719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2817859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" name="Chart 139"/>
          <p:cNvGraphicFramePr/>
          <p:nvPr/>
        </p:nvGraphicFramePr>
        <p:xfrm>
          <a:off x="2861473" y="1452946"/>
          <a:ext cx="3811310" cy="4188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2305221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Формы семинарских занятий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kumimoji="0"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Мини-кейс или кейс «</a:t>
            </a:r>
            <a:r>
              <a:rPr kumimoji="0"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Конструирование облигационного займа»</a:t>
            </a: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endParaRPr kumimoji="0" lang="ru-RU" sz="22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kumimoji="0"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Презентация исследования </a:t>
            </a:r>
            <a:r>
              <a:rPr kumimoji="0"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дискуссия по представленным </a:t>
            </a:r>
            <a:r>
              <a:rPr kumimoji="0"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результатам</a:t>
            </a:r>
            <a:endParaRPr kumimoji="0" lang="ru-RU" sz="22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kumimoji="0" lang="ru-RU" sz="22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Примеры</a:t>
            </a:r>
            <a:r>
              <a:rPr kumimoji="0"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kumimoji="0"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kumimoji="0"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Государственный долг США</a:t>
            </a:r>
            <a:r>
              <a:rPr kumimoji="0"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 - </a:t>
            </a:r>
            <a:r>
              <a:rPr kumimoji="0"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«Государственный долг России» </a:t>
            </a: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kumimoji="0"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«Экзотические производные финансовые инструменты»</a:t>
            </a: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kumimoji="0" lang="ru-RU" sz="2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«Клиринговый сертификат участия» - новая ценная </a:t>
            </a:r>
            <a:r>
              <a:rPr kumimoji="0"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бумага</a:t>
            </a: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kumimoji="0"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«Кредитный дефолтный своп» (по фильму «Игра на понижение»)</a:t>
            </a:r>
            <a:endParaRPr kumimoji="0" lang="ru-RU" sz="22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031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Формы семинарских занятий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kumimoji="0"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7. </a:t>
            </a:r>
            <a:r>
              <a:rPr kumimoji="0"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Учебная конференция (ролевая игра)</a:t>
            </a: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kumimoji="0"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«Организация рынка государственных и муниципальных ценных бумаг»</a:t>
            </a: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endParaRPr kumimoji="0"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kumimoji="0"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8. </a:t>
            </a:r>
            <a:r>
              <a:rPr kumimoji="0"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Мозговой штурм «Финансовые риски в операциях с ценными бумагами</a:t>
            </a:r>
            <a:r>
              <a:rPr kumimoji="0"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 </a:t>
            </a: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kumimoji="0"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9. </a:t>
            </a:r>
            <a:r>
              <a:rPr kumimoji="0"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Практическое занятие - решение </a:t>
            </a:r>
            <a:r>
              <a:rPr kumimoji="0"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 «за 1 балл»</a:t>
            </a:r>
            <a:endParaRPr kumimoji="0"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endParaRPr kumimoji="0"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kumimoji="0"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10. </a:t>
            </a:r>
            <a:r>
              <a:rPr kumimoji="0"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Мастер-класс «IPO: от А до Я: опыт Московской биржи</a:t>
            </a:r>
            <a:r>
              <a:rPr kumimoji="0"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 </a:t>
            </a:r>
            <a:r>
              <a:rPr kumimoji="0"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(проведен аспирантом)</a:t>
            </a: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endParaRPr kumimoji="0"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endParaRPr kumimoji="0"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196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ФИНАНСОВЫЙ КВЕСТ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1. «Визуальный </a:t>
            </a:r>
            <a:r>
              <a:rPr lang="ru-RU" dirty="0"/>
              <a:t>этап»: какое отношение к рынку акций имеет здание на </a:t>
            </a:r>
            <a:r>
              <a:rPr lang="ru-RU" dirty="0" smtClean="0"/>
              <a:t>фотографии: «</a:t>
            </a:r>
            <a:r>
              <a:rPr lang="ru-RU" dirty="0"/>
              <a:t>Английское подворье</a:t>
            </a:r>
            <a:r>
              <a:rPr lang="ru-RU" dirty="0" smtClean="0"/>
              <a:t>»,</a:t>
            </a:r>
          </a:p>
          <a:p>
            <a:pPr marL="0" indent="0">
              <a:buNone/>
            </a:pPr>
            <a:r>
              <a:rPr lang="ru-RU" dirty="0" smtClean="0"/>
              <a:t>Москва</a:t>
            </a:r>
            <a:r>
              <a:rPr lang="ru-RU" dirty="0"/>
              <a:t>, ул. Варварка, д. </a:t>
            </a:r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6" name="Рисунок 5" descr="Moscow, English Court (2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36" y="2887773"/>
            <a:ext cx="2377440" cy="3108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914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Атлас новых профессий: что нового?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2400" dirty="0" smtClean="0"/>
              <a:t>1. инструменты обучения с </a:t>
            </a:r>
            <a:r>
              <a:rPr lang="ru-RU" sz="2400" dirty="0"/>
              <a:t>применением ИТ – онлайн-курсы, </a:t>
            </a:r>
            <a:r>
              <a:rPr lang="ru-RU" sz="2400" dirty="0" smtClean="0"/>
              <a:t>симуляторы</a:t>
            </a:r>
            <a:r>
              <a:rPr lang="ru-RU" sz="2400" dirty="0"/>
              <a:t>, тренажеры, игровые </a:t>
            </a:r>
            <a:r>
              <a:rPr lang="ru-RU" sz="2400" dirty="0" smtClean="0"/>
              <a:t>онлайн-миры</a:t>
            </a:r>
          </a:p>
          <a:p>
            <a:pPr algn="just"/>
            <a:endParaRPr lang="ru-RU" sz="2400" dirty="0" smtClean="0">
              <a:solidFill>
                <a:srgbClr val="818385"/>
              </a:solidFill>
            </a:endParaRPr>
          </a:p>
          <a:p>
            <a:pPr marL="0" indent="0" algn="just">
              <a:buNone/>
            </a:pPr>
            <a:r>
              <a:rPr lang="ru-RU" sz="2400" dirty="0" smtClean="0"/>
              <a:t>«Обучающиеся учатся входить в </a:t>
            </a:r>
            <a:r>
              <a:rPr lang="ru-RU" sz="2400" dirty="0">
                <a:solidFill>
                  <a:srgbClr val="006600"/>
                </a:solidFill>
              </a:rPr>
              <a:t>продуктивные состояния сознания</a:t>
            </a:r>
            <a:r>
              <a:rPr lang="ru-RU" sz="2400" dirty="0"/>
              <a:t>, </a:t>
            </a:r>
            <a:r>
              <a:rPr lang="ru-RU" sz="2400" dirty="0" smtClean="0"/>
              <a:t>позволяющие </a:t>
            </a:r>
            <a:r>
              <a:rPr lang="ru-RU" sz="2400" dirty="0"/>
              <a:t>лучше </a:t>
            </a:r>
            <a:r>
              <a:rPr lang="ru-RU" sz="2400" dirty="0" smtClean="0"/>
              <a:t>концентрироваться и </a:t>
            </a:r>
            <a:r>
              <a:rPr lang="ru-RU" sz="2400" dirty="0"/>
              <a:t>решать сложные творческие и </a:t>
            </a:r>
            <a:r>
              <a:rPr lang="ru-RU" sz="2400" dirty="0" smtClean="0"/>
              <a:t>аналитические </a:t>
            </a:r>
            <a:r>
              <a:rPr lang="ru-RU" sz="2400" dirty="0"/>
              <a:t>задачи. Например, </a:t>
            </a:r>
            <a:r>
              <a:rPr lang="ru-RU" sz="2400" dirty="0">
                <a:solidFill>
                  <a:srgbClr val="006600"/>
                </a:solidFill>
              </a:rPr>
              <a:t>состояние </a:t>
            </a:r>
            <a:r>
              <a:rPr lang="ru-RU" sz="2400" dirty="0" smtClean="0">
                <a:solidFill>
                  <a:srgbClr val="006600"/>
                </a:solidFill>
              </a:rPr>
              <a:t>потока</a:t>
            </a:r>
            <a:r>
              <a:rPr lang="ru-RU" sz="2400" dirty="0"/>
              <a:t>, когда человек полностью </a:t>
            </a:r>
            <a:r>
              <a:rPr lang="ru-RU" sz="2400" dirty="0" smtClean="0"/>
              <a:t>включен в </a:t>
            </a:r>
            <a:r>
              <a:rPr lang="ru-RU" sz="2400" dirty="0"/>
              <a:t>созидательный процесс и </a:t>
            </a:r>
            <a:r>
              <a:rPr lang="ru-RU" sz="2400" dirty="0" smtClean="0">
                <a:solidFill>
                  <a:srgbClr val="006600"/>
                </a:solidFill>
              </a:rPr>
              <a:t>не испытывает </a:t>
            </a:r>
            <a:r>
              <a:rPr lang="ru-RU" sz="2400" dirty="0">
                <a:solidFill>
                  <a:srgbClr val="006600"/>
                </a:solidFill>
              </a:rPr>
              <a:t>тревоги насчет возможного успеха </a:t>
            </a:r>
            <a:r>
              <a:rPr lang="ru-RU" sz="2400" dirty="0" smtClean="0">
                <a:solidFill>
                  <a:srgbClr val="006600"/>
                </a:solidFill>
              </a:rPr>
              <a:t>или провала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80478" y="6767253"/>
            <a:ext cx="559558" cy="90746"/>
          </a:xfrm>
        </p:spPr>
        <p:txBody>
          <a:bodyPr/>
          <a:lstStyle/>
          <a:p>
            <a:pPr>
              <a:defRPr/>
            </a:pPr>
            <a:fld id="{F539E2C5-0E3C-49D3-A224-1709C7F49A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2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ФИНАНСОВЫЙ КВЕСТ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1235676"/>
            <a:ext cx="8414951" cy="5325762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/>
              <a:t>2. «</a:t>
            </a:r>
            <a:r>
              <a:rPr lang="ru-RU" sz="1800" dirty="0" err="1" smtClean="0"/>
              <a:t>Зубодробильный</a:t>
            </a:r>
            <a:r>
              <a:rPr lang="ru-RU" sz="1800" dirty="0" smtClean="0"/>
              <a:t> </a:t>
            </a:r>
            <a:r>
              <a:rPr lang="ru-RU" sz="1800" dirty="0"/>
              <a:t>этап»: что </a:t>
            </a:r>
            <a:r>
              <a:rPr lang="ru-RU" sz="1800" dirty="0" smtClean="0"/>
              <a:t>делают </a:t>
            </a:r>
            <a:r>
              <a:rPr lang="ru-RU" sz="1800" dirty="0"/>
              <a:t>на рынке еврооблигаций бельгийские стоматологи?</a:t>
            </a:r>
          </a:p>
          <a:p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3. «Поэтический </a:t>
            </a:r>
            <a:r>
              <a:rPr lang="ru-RU" sz="1800" dirty="0"/>
              <a:t>этап»: У. Шекспир, «Венецианский купец»</a:t>
            </a:r>
          </a:p>
          <a:p>
            <a:endParaRPr lang="ru-RU" sz="1800" dirty="0"/>
          </a:p>
          <a:p>
            <a:pPr marL="0" indent="0">
              <a:buNone/>
            </a:pPr>
            <a:r>
              <a:rPr lang="ru-RU" sz="1800" dirty="0"/>
              <a:t>«…К нотариусу вы со мной пойдите</a:t>
            </a:r>
          </a:p>
          <a:p>
            <a:pPr marL="0" indent="0">
              <a:buNone/>
            </a:pPr>
            <a:r>
              <a:rPr lang="ru-RU" sz="1800" dirty="0"/>
              <a:t>И напишите вексель; в виде шутки,</a:t>
            </a:r>
          </a:p>
          <a:p>
            <a:pPr marL="0" indent="0">
              <a:buNone/>
            </a:pPr>
            <a:r>
              <a:rPr lang="ru-RU" sz="1800" dirty="0"/>
              <a:t>-Когда вы не уплатите мне точно</a:t>
            </a:r>
          </a:p>
          <a:p>
            <a:pPr marL="0" indent="0">
              <a:buNone/>
            </a:pPr>
            <a:r>
              <a:rPr lang="ru-RU" sz="1800" dirty="0"/>
              <a:t>В такой-то день и там-то суммы долга</a:t>
            </a:r>
          </a:p>
          <a:p>
            <a:pPr marL="0" indent="0">
              <a:buNone/>
            </a:pPr>
            <a:r>
              <a:rPr lang="ru-RU" sz="1800" dirty="0"/>
              <a:t>Указанной, - назначим неустойку:</a:t>
            </a:r>
          </a:p>
          <a:p>
            <a:pPr marL="0" indent="0">
              <a:buNone/>
            </a:pPr>
            <a:r>
              <a:rPr lang="ru-RU" sz="1800" dirty="0"/>
              <a:t>Фунт вашего прекраснейшего мяса,</a:t>
            </a:r>
          </a:p>
          <a:p>
            <a:pPr marL="0" indent="0">
              <a:buNone/>
            </a:pPr>
            <a:r>
              <a:rPr lang="ru-RU" sz="1800" dirty="0"/>
              <a:t>Чтоб выбрать мог часть тела я любую</a:t>
            </a:r>
          </a:p>
          <a:p>
            <a:pPr marL="0" indent="0">
              <a:buNone/>
            </a:pPr>
            <a:r>
              <a:rPr lang="ru-RU" sz="1800" dirty="0"/>
              <a:t>И мяса вырезать, где пожелаю…»</a:t>
            </a:r>
          </a:p>
          <a:p>
            <a:endParaRPr lang="ru-RU" sz="1800" dirty="0"/>
          </a:p>
          <a:p>
            <a:pPr marL="0" indent="0">
              <a:buNone/>
            </a:pPr>
            <a:r>
              <a:rPr lang="ru-RU" sz="1800" dirty="0"/>
              <a:t>Является ли описанный документ векселем в соответствии с Женевской вексельной конвенцией?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704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ФИНАНСОВЫЙ КВЕСТ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4. «Провокационный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этап»: Кто на финансовом рынке использует «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Хед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энд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Шолдерс</a:t>
            </a:r>
            <a:r>
              <a:rPr lang="ru-RU" dirty="0">
                <a:latin typeface="Times New Roman"/>
                <a:ea typeface="Calibri"/>
                <a:cs typeface="Times New Roman"/>
              </a:rPr>
              <a:t>». Кстати, у вас перхоть есть?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5. «Спекулятивный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этап»: Кому предназначается «улыбка волатильности»?</a:t>
            </a:r>
            <a:endParaRPr lang="ru-RU" sz="2400" dirty="0">
              <a:ea typeface="Calibri"/>
              <a:cs typeface="Times New Roman"/>
            </a:endParaRPr>
          </a:p>
          <a:p>
            <a:pPr marL="114404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6. «Модный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этап»: Кто на финансовом рынке носит «панаму», а кто – шляпу «боливар»? </a:t>
            </a:r>
            <a:endParaRPr lang="ru-RU" sz="2400" dirty="0"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238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Формы семинарских занятий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kumimoji="0"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10. Финансовый </a:t>
            </a:r>
            <a:r>
              <a:rPr kumimoji="0"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турнир (ролевая игра)</a:t>
            </a: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kumimoji="0"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11. </a:t>
            </a:r>
            <a:r>
              <a:rPr kumimoji="0"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Практические занятия по знакомству с «</a:t>
            </a:r>
            <a:r>
              <a:rPr kumimoji="0" 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Блумберг</a:t>
            </a:r>
            <a:r>
              <a:rPr kumimoji="0"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endParaRPr kumimoji="0"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kumimoji="0"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12. </a:t>
            </a:r>
            <a:r>
              <a:rPr kumimoji="0"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Участие в работе Международного финансового форума (Финансовый университет):  лекция лауреата Нобелевской премии, обсуждение лекции, посещение секций</a:t>
            </a: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endParaRPr kumimoji="0"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r>
              <a:rPr kumimoji="0"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13. </a:t>
            </a:r>
            <a:r>
              <a:rPr kumimoji="0"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Участие в работе Молодежной секции Финансового форума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039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11484768" y="5993904"/>
            <a:ext cx="3856641" cy="864096"/>
          </a:xfrm>
        </p:spPr>
        <p:txBody>
          <a:bodyPr/>
          <a:lstStyle/>
          <a:p>
            <a:pPr marL="0" indent="0" algn="l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731520"/>
            <a:ext cx="7636794" cy="5649808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САМОСТОЯТЕЛЬНОЙ РАБОТЫ</a:t>
            </a:r>
          </a:p>
          <a:p>
            <a:pPr marL="45720" indent="0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Мини-сочинения («обратная связь»)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должна быть лекция в 21 веке?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будущего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лично мне помогут знания по финансовым рынкам, и каких знаний не хватает?</a:t>
            </a:r>
          </a:p>
          <a:p>
            <a:pPr>
              <a:buFont typeface="Wingdings" panose="05000000000000000000" pitchFamily="2" charset="2"/>
              <a:buChar char="v"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Эссе (форма самостоятельной работы в учебном плане)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Рецензия на книгу Роберта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Хэгстрома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«Инвестирование. Последнее свободное искусство»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Дискуссия по книге и фильму «Философы. Урок выживания»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Контрольная работа (домашняя и в аудитории) – в </a:t>
            </a:r>
            <a:r>
              <a:rPr lang="ru-RU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 плане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746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Форсайт-проект «Инновации на финансовом рынке: 21 век»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2400" b="1" dirty="0">
                <a:latin typeface="Times New Roman"/>
              </a:rPr>
              <a:t>Цель проекта:</a:t>
            </a:r>
            <a:r>
              <a:rPr lang="ru-RU" sz="2400" dirty="0">
                <a:latin typeface="Times New Roman"/>
              </a:rPr>
              <a:t> </a:t>
            </a:r>
            <a:endParaRPr lang="ru-RU" sz="2400" dirty="0"/>
          </a:p>
          <a:p>
            <a:pPr marL="0" indent="0" algn="just">
              <a:buNone/>
            </a:pPr>
            <a:endParaRPr lang="ru-RU" sz="2400" dirty="0"/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выявить наиболее значимые новые инструменты, стратегии, технологии, явления на финансовом рынке, которые оказывают (окажут) существенное влияние на финансовый рынок и экономику в целом в ближайшие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десятилетия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endParaRPr lang="ru-RU" sz="2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/>
              <a:buChar char=""/>
            </a:pPr>
            <a:r>
              <a:rPr lang="ru-RU" sz="24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сформулировать изменение требований к специалистам, обусловленные инновациями</a:t>
            </a:r>
            <a:endParaRPr lang="ru-RU" sz="2400" b="1" dirty="0">
              <a:solidFill>
                <a:srgbClr val="006600"/>
              </a:solidFill>
              <a:ea typeface="Calibri"/>
              <a:cs typeface="Times New Roman"/>
            </a:endParaRP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0447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Форсайт-проект «Инновации на финансовом рынке: 21 век»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33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b="1" dirty="0">
                <a:latin typeface="Times New Roman"/>
                <a:ea typeface="Calibri"/>
                <a:cs typeface="Times New Roman"/>
              </a:rPr>
              <a:t>Задания: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600" b="1" dirty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Перечислить инновации на сегментах финансового рынка в формате: наименование нового явления и ссылка на источник.</a:t>
            </a:r>
            <a:endParaRPr lang="ru-RU" sz="1600" dirty="0">
              <a:ea typeface="Calibri"/>
              <a:cs typeface="Times New Roman"/>
            </a:endParaRPr>
          </a:p>
          <a:p>
            <a:pPr marL="114404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b="1" i="1" dirty="0" smtClean="0">
                <a:latin typeface="Times New Roman"/>
                <a:ea typeface="Calibri"/>
                <a:cs typeface="Times New Roman"/>
              </a:rPr>
              <a:t>Пример</a:t>
            </a:r>
            <a:r>
              <a:rPr lang="ru-RU" sz="1600" b="1" i="1" dirty="0">
                <a:latin typeface="Times New Roman"/>
                <a:ea typeface="Calibri"/>
                <a:cs typeface="Times New Roman"/>
              </a:rPr>
              <a:t>: </a:t>
            </a:r>
            <a:endParaRPr lang="ru-RU" sz="1600" dirty="0">
              <a:ea typeface="Calibri"/>
              <a:cs typeface="Times New Roman"/>
            </a:endParaRPr>
          </a:p>
          <a:p>
            <a:pPr marL="114404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 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сверхкороткие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облигации -  облигации сроком на 1 день</a:t>
            </a:r>
            <a:endParaRPr lang="ru-RU" sz="1600" dirty="0">
              <a:ea typeface="Calibri"/>
              <a:cs typeface="Times New Roman"/>
            </a:endParaRPr>
          </a:p>
          <a:p>
            <a:pPr marL="114404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2"/>
              </a:rPr>
              <a:t>http://www.vtb.ru/group/press/news/releases/519105/</a:t>
            </a:r>
            <a:endParaRPr lang="ru-RU" sz="1600" dirty="0">
              <a:ea typeface="Calibri"/>
              <a:cs typeface="Times New Roman"/>
            </a:endParaRPr>
          </a:p>
          <a:p>
            <a:pPr marL="114404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 </a:t>
            </a:r>
            <a:r>
              <a:rPr lang="ru-RU" sz="1600" b="1" i="1" dirty="0" smtClean="0">
                <a:latin typeface="Times New Roman"/>
                <a:ea typeface="Calibri"/>
                <a:cs typeface="Times New Roman"/>
              </a:rPr>
              <a:t>Сегменты</a:t>
            </a:r>
            <a:r>
              <a:rPr lang="ru-RU" sz="1600" b="1" i="1" dirty="0">
                <a:latin typeface="Times New Roman"/>
                <a:ea typeface="Calibri"/>
                <a:cs typeface="Times New Roman"/>
              </a:rPr>
              <a:t>: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Рынок ценных бумаг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Рынок производных финансовых инструментов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Валютный рынок 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Банки и банковские продукты и услуги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Коллективные инвестиции (инвестиционные фонды) и доверительное управление финансовыми активами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Пенсионное обеспечение (негосударственные пенсионные фонды)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Иные финансовые инновации</a:t>
            </a:r>
            <a:endParaRPr lang="ru-RU" sz="1600" dirty="0">
              <a:ea typeface="Calibri"/>
              <a:cs typeface="Times New Roman"/>
            </a:endParaRP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9070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Форсайт-проект «Инновации на финансовом рынке: 21 век»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33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latin typeface="Times New Roman"/>
                <a:ea typeface="Calibri"/>
                <a:cs typeface="Times New Roman"/>
              </a:rPr>
              <a:t>Задания:</a:t>
            </a:r>
            <a:endParaRPr lang="ru-RU" sz="1800" dirty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 smtClean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2. Дать </a:t>
            </a:r>
            <a:r>
              <a:rPr lang="ru-RU" sz="1800" b="1" dirty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ответы на вопросы (в виде утверждений</a:t>
            </a:r>
            <a:r>
              <a:rPr lang="ru-RU" sz="1800" b="1" dirty="0" smtClean="0">
                <a:solidFill>
                  <a:srgbClr val="990000"/>
                </a:solidFill>
                <a:latin typeface="Times New Roman"/>
                <a:ea typeface="Calibri"/>
                <a:cs typeface="Times New Roman"/>
              </a:rPr>
              <a:t>):</a:t>
            </a:r>
            <a:endParaRPr lang="ru-RU" sz="1800" dirty="0" smtClean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1800" b="1" dirty="0" smtClean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Изучая </a:t>
            </a:r>
            <a:r>
              <a:rPr lang="ru-RU" sz="18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дисциплину «Современные финансовые рынки», мы узнали что-то принципиально важное для себя, а именно</a:t>
            </a:r>
            <a:r>
              <a:rPr lang="ru-RU" sz="1800" b="1" dirty="0" smtClean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: …</a:t>
            </a:r>
            <a:r>
              <a:rPr lang="ru-RU" sz="1800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800" dirty="0" smtClean="0">
              <a:solidFill>
                <a:srgbClr val="006600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endParaRPr lang="ru-RU" sz="1800" dirty="0">
              <a:solidFill>
                <a:srgbClr val="006600"/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"/>
            </a:pPr>
            <a:r>
              <a:rPr lang="ru-RU" sz="18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Изучая дисциплину «Современные финансовые рынки», мы осознали, что для того, чтобы быть успешными в быстро изменяющихся обстоятельствах, нам необходимы следующие личные качества и профессиональные </a:t>
            </a:r>
            <a:r>
              <a:rPr lang="ru-RU" sz="1800" b="1" dirty="0" smtClean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компетенции, а именно: …</a:t>
            </a:r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800" dirty="0">
              <a:solidFill>
                <a:srgbClr val="0066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"/>
            </a:pPr>
            <a:r>
              <a:rPr lang="ru-RU" sz="1800" b="1" dirty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В идеальном Университете Будущего, по нашему мнению, должно быть так</a:t>
            </a:r>
            <a:r>
              <a:rPr lang="ru-RU" sz="1800" b="1" dirty="0" smtClean="0">
                <a:solidFill>
                  <a:srgbClr val="006600"/>
                </a:solidFill>
                <a:latin typeface="Times New Roman"/>
                <a:ea typeface="Calibri"/>
                <a:cs typeface="Times New Roman"/>
              </a:rPr>
              <a:t>: …</a:t>
            </a:r>
            <a:endParaRPr lang="ru-RU" sz="1800" dirty="0">
              <a:solidFill>
                <a:srgbClr val="006600"/>
              </a:solidFill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12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ru-RU" sz="1200" dirty="0"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12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endParaRPr lang="ru-RU" sz="1200" dirty="0">
              <a:ea typeface="Calibri"/>
              <a:cs typeface="Times New Roman"/>
            </a:endParaRP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3881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Форсайт-проект «Инновации на финансовом рынке: 21 век»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33"/>
          </a:xfrm>
        </p:spPr>
        <p:txBody>
          <a:bodyPr/>
          <a:lstStyle/>
          <a:p>
            <a:pPr marL="0" indent="0" algn="ctr">
              <a:buNone/>
            </a:pPr>
            <a:endParaRPr lang="ru-RU" sz="1600" b="1" dirty="0" smtClean="0">
              <a:latin typeface="Times New Roman"/>
            </a:endParaRP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006600"/>
                </a:solidFill>
                <a:latin typeface="Times New Roman"/>
              </a:rPr>
              <a:t>Условия </a:t>
            </a:r>
            <a:r>
              <a:rPr lang="ru-RU" sz="1800" b="1" dirty="0">
                <a:solidFill>
                  <a:srgbClr val="006600"/>
                </a:solidFill>
                <a:latin typeface="Times New Roman"/>
              </a:rPr>
              <a:t>выполнения проекта:</a:t>
            </a:r>
            <a:endParaRPr lang="ru-RU" sz="1800" dirty="0">
              <a:solidFill>
                <a:srgbClr val="006600"/>
              </a:solidFill>
            </a:endParaRPr>
          </a:p>
          <a:p>
            <a:endParaRPr lang="ru-RU" sz="1800" dirty="0"/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 smtClean="0">
                <a:latin typeface="Times New Roman"/>
                <a:ea typeface="Calibri"/>
                <a:cs typeface="Times New Roman"/>
              </a:rPr>
              <a:t>1. Срок 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сдачи проекта – до 13 декабря 2016 г. </a:t>
            </a:r>
            <a:r>
              <a:rPr lang="ru-RU" sz="18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СТРОГИЙ ДЕДЛАЙН</a:t>
            </a:r>
            <a:endParaRPr lang="ru-RU" sz="1800" dirty="0"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endParaRPr lang="ru-RU" sz="1800" dirty="0">
              <a:ea typeface="Calibri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 smtClean="0">
                <a:latin typeface="Times New Roman"/>
                <a:ea typeface="Calibri"/>
                <a:cs typeface="Times New Roman"/>
              </a:rPr>
              <a:t>2. Форма 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сдачи проекта: в «бумажном» виде (в любом «формате», насколько хватит творческого вдохновения) </a:t>
            </a:r>
            <a:r>
              <a:rPr lang="ru-RU" sz="18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И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 в электронном виде в виде приложенного файла (формат </a:t>
            </a:r>
            <a:r>
              <a:rPr lang="en-US" sz="1800" dirty="0">
                <a:latin typeface="Times New Roman"/>
                <a:ea typeface="Calibri"/>
                <a:cs typeface="Times New Roman"/>
              </a:rPr>
              <a:t>doc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. , </a:t>
            </a:r>
            <a:r>
              <a:rPr lang="en-US" sz="1800" dirty="0" err="1">
                <a:latin typeface="Times New Roman"/>
                <a:ea typeface="Calibri"/>
                <a:cs typeface="Times New Roman"/>
              </a:rPr>
              <a:t>docx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., а также короткая электронная презентация для защиты проекта) на адрес </a:t>
            </a:r>
            <a:r>
              <a:rPr lang="en-US" sz="1800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2"/>
              </a:rPr>
              <a:t>nice</a:t>
            </a:r>
            <a:r>
              <a:rPr lang="ru-RU" sz="1800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2"/>
              </a:rPr>
              <a:t>25@</a:t>
            </a:r>
            <a:r>
              <a:rPr lang="en-US" sz="1800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2"/>
              </a:rPr>
              <a:t>mail</a:t>
            </a:r>
            <a:r>
              <a:rPr lang="ru-RU" sz="1800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2"/>
              </a:rPr>
              <a:t>.</a:t>
            </a:r>
            <a:r>
              <a:rPr lang="en-US" sz="1800" u="sng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2"/>
              </a:rPr>
              <a:t>ru</a:t>
            </a:r>
            <a:r>
              <a:rPr lang="en-US" sz="1800" dirty="0">
                <a:latin typeface="Times New Roman"/>
                <a:ea typeface="Calibri"/>
                <a:cs typeface="Times New Roman"/>
              </a:rPr>
              <a:t> </a:t>
            </a:r>
            <a:endParaRPr lang="ru-RU" sz="1800" dirty="0">
              <a:ea typeface="Calibri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1800" dirty="0" smtClean="0">
              <a:ea typeface="Calibri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latin typeface="Times New Roman"/>
                <a:ea typeface="Calibri"/>
                <a:cs typeface="Times New Roman"/>
              </a:rPr>
              <a:t>3. В 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проекте должен принять участие </a:t>
            </a:r>
            <a:r>
              <a:rPr lang="ru-RU" sz="1800" b="1" dirty="0">
                <a:latin typeface="Times New Roman"/>
                <a:ea typeface="Calibri"/>
                <a:cs typeface="Times New Roman"/>
              </a:rPr>
              <a:t>каждый студент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, выполняя одну или несколько функций: руководитель команды (проекта), генератор идей, критик, консерватор, исполнитель</a:t>
            </a:r>
            <a:endParaRPr lang="ru-RU" sz="18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endParaRPr lang="ru-RU" sz="1800" dirty="0">
              <a:ea typeface="Calibri"/>
              <a:cs typeface="Times New Roman"/>
            </a:endParaRP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8341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Форсайт-проект «Инновации на финансовом рынке: 21 век»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33"/>
          </a:xfrm>
        </p:spPr>
        <p:txBody>
          <a:bodyPr/>
          <a:lstStyle/>
          <a:p>
            <a:pPr marL="0" indent="0" algn="ctr">
              <a:buNone/>
            </a:pPr>
            <a:endParaRPr lang="ru-RU" sz="1600" b="1" dirty="0" smtClean="0">
              <a:latin typeface="Times New Roman"/>
            </a:endParaRP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006600"/>
                </a:solidFill>
                <a:latin typeface="Times New Roman"/>
              </a:rPr>
              <a:t>Условия </a:t>
            </a:r>
            <a:r>
              <a:rPr lang="ru-RU" sz="1800" b="1" dirty="0">
                <a:solidFill>
                  <a:srgbClr val="006600"/>
                </a:solidFill>
                <a:latin typeface="Times New Roman"/>
              </a:rPr>
              <a:t>выполнения проекта:</a:t>
            </a:r>
            <a:endParaRPr lang="ru-RU" sz="1800" dirty="0">
              <a:solidFill>
                <a:srgbClr val="006600"/>
              </a:solidFill>
            </a:endParaRPr>
          </a:p>
          <a:p>
            <a:endParaRPr lang="ru-RU" sz="1800" dirty="0"/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 smtClean="0">
                <a:latin typeface="Times New Roman"/>
                <a:ea typeface="Calibri"/>
                <a:cs typeface="Times New Roman"/>
              </a:rPr>
              <a:t>4. Руководитель 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команды (проекта)  оценивает вклад каждого </a:t>
            </a:r>
            <a:r>
              <a:rPr lang="ru-RU" sz="1800" b="1" dirty="0">
                <a:latin typeface="Times New Roman"/>
                <a:ea typeface="Calibri"/>
                <a:cs typeface="Times New Roman"/>
              </a:rPr>
              <a:t>участника команды (проекта)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 в выполнение проекта (от 0 до 5 баллов) в соответствии со следующими критериями (независимо от «роли» в проекте):</a:t>
            </a:r>
            <a:endParaRPr lang="ru-RU" sz="1400" dirty="0"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Полнота и качество выполнения задания руководителя – 0 или 1 балл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Креативность и творчество – 0 или 1 балл 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Умение работать в команде и ответственность за команду - 0 или 1 балл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Соблюдение сроков выполнения задания руководителя проекта -0 или 1 балл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Дополнительный балл за особый индивидуальный вклад участника проекта - 0 или 1 балл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endParaRPr lang="ru-RU" sz="1800" dirty="0">
              <a:ea typeface="Calibri"/>
              <a:cs typeface="Times New Roman"/>
            </a:endParaRP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0020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Форсайт-проект «Инновации на финансовом рынке: 21 век»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33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rgbClr val="006600"/>
                </a:solidFill>
                <a:latin typeface="Times New Roman"/>
              </a:rPr>
              <a:t>Условия </a:t>
            </a:r>
            <a:r>
              <a:rPr lang="ru-RU" sz="1800" b="1" dirty="0">
                <a:solidFill>
                  <a:srgbClr val="006600"/>
                </a:solidFill>
                <a:latin typeface="Times New Roman"/>
              </a:rPr>
              <a:t>выполнения проекта:</a:t>
            </a:r>
            <a:endParaRPr lang="ru-RU" sz="1800" dirty="0">
              <a:solidFill>
                <a:srgbClr val="006600"/>
              </a:solidFill>
            </a:endParaRPr>
          </a:p>
          <a:p>
            <a:endParaRPr lang="ru-RU" sz="1800" dirty="0"/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latin typeface="Times New Roman"/>
                <a:ea typeface="Calibri"/>
                <a:cs typeface="Times New Roman"/>
              </a:rPr>
              <a:t>5. Преподаватель 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оценивает </a:t>
            </a:r>
            <a:r>
              <a:rPr lang="ru-RU" sz="1800" b="1" dirty="0">
                <a:latin typeface="Times New Roman"/>
                <a:ea typeface="Calibri"/>
                <a:cs typeface="Times New Roman"/>
              </a:rPr>
              <a:t>руководителя проекта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 по следующим критериям (от 0 до 6 баллов):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Содержательность и полнота выполнения проекта – 0 или 1 балл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Организация работы, требовательность и объективность оценки участников проекта – 0 или 1 балл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Творческий подход к выполнению проекта – 0 или 1 балл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Наглядность и качество оформления проекта – 0 или 1 балл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Соблюдение сроков выполнения проекта – 0 или 1 балл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Защита проекта – 0 или 1 балл</a:t>
            </a:r>
            <a:endParaRPr lang="ru-RU" sz="1400" dirty="0">
              <a:ea typeface="Calibri"/>
              <a:cs typeface="Times New Roman"/>
            </a:endParaRPr>
          </a:p>
          <a:p>
            <a:pPr marL="571604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latin typeface="Times New Roman"/>
                <a:ea typeface="Calibri"/>
                <a:cs typeface="Times New Roman"/>
              </a:rPr>
              <a:t>6. Защита 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проектов состоится на семинарских занятиях в период с 19 по 21 декабря 2016 г.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endParaRPr lang="ru-RU" sz="1800" dirty="0">
              <a:ea typeface="Calibri"/>
              <a:cs typeface="Times New Roman"/>
            </a:endParaRP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709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Атлас новых профессий: что нового?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2400" dirty="0" smtClean="0"/>
              <a:t>2. Образование становится более индивидуальным</a:t>
            </a:r>
          </a:p>
          <a:p>
            <a:pPr algn="just"/>
            <a:endParaRPr lang="ru-RU" sz="2400" dirty="0" smtClean="0"/>
          </a:p>
          <a:p>
            <a:pPr marL="0" indent="0" algn="just">
              <a:buNone/>
            </a:pPr>
            <a:r>
              <a:rPr lang="ru-RU" sz="2400" dirty="0"/>
              <a:t>«</a:t>
            </a:r>
            <a:r>
              <a:rPr lang="ru-RU" sz="2400" dirty="0" smtClean="0"/>
              <a:t>процесс обучения </a:t>
            </a:r>
            <a:r>
              <a:rPr lang="ru-RU" sz="2400" dirty="0"/>
              <a:t>достаточно легко </a:t>
            </a:r>
            <a:r>
              <a:rPr lang="ru-RU" sz="2400" dirty="0" smtClean="0">
                <a:solidFill>
                  <a:srgbClr val="006600"/>
                </a:solidFill>
              </a:rPr>
              <a:t>адаптируется </a:t>
            </a:r>
            <a:r>
              <a:rPr lang="ru-RU" sz="2400" dirty="0">
                <a:solidFill>
                  <a:srgbClr val="006600"/>
                </a:solidFill>
              </a:rPr>
              <a:t>к запросам конкретного ученика</a:t>
            </a:r>
            <a:r>
              <a:rPr lang="ru-RU" sz="2400" dirty="0"/>
              <a:t> и </a:t>
            </a:r>
            <a:r>
              <a:rPr lang="ru-RU" sz="2400" dirty="0" smtClean="0"/>
              <a:t>его личным особенностям… </a:t>
            </a:r>
          </a:p>
          <a:p>
            <a:pPr marL="0" indent="0" algn="just">
              <a:buNone/>
            </a:pPr>
            <a:r>
              <a:rPr lang="ru-RU" sz="2400" dirty="0" smtClean="0"/>
              <a:t>Массачусетский </a:t>
            </a:r>
            <a:r>
              <a:rPr lang="ru-RU" sz="2400" dirty="0"/>
              <a:t>технологический </a:t>
            </a:r>
            <a:r>
              <a:rPr lang="ru-RU" sz="2400" dirty="0" smtClean="0"/>
              <a:t>институт предлагает </a:t>
            </a:r>
            <a:r>
              <a:rPr lang="ru-RU" sz="2400" dirty="0"/>
              <a:t>своим студентам пройти </a:t>
            </a:r>
            <a:r>
              <a:rPr lang="ru-RU" sz="2400" dirty="0" smtClean="0"/>
              <a:t>курс «</a:t>
            </a:r>
            <a:r>
              <a:rPr lang="ru-RU" sz="2400" dirty="0"/>
              <a:t>Еда и власть в ХХ </a:t>
            </a:r>
            <a:r>
              <a:rPr lang="ru-RU" sz="2400" dirty="0" smtClean="0"/>
              <a:t>веке» </a:t>
            </a:r>
            <a:r>
              <a:rPr lang="ru-RU" sz="2400" dirty="0"/>
              <a:t>– на стыке </a:t>
            </a:r>
            <a:r>
              <a:rPr lang="ru-RU" sz="2400" dirty="0" smtClean="0"/>
              <a:t>социологии</a:t>
            </a:r>
            <a:r>
              <a:rPr lang="ru-RU" sz="2400" dirty="0"/>
              <a:t>, политики и антропологии, а в </a:t>
            </a:r>
            <a:r>
              <a:rPr lang="ru-RU" sz="2400" dirty="0" smtClean="0"/>
              <a:t>Беркли </a:t>
            </a:r>
            <a:r>
              <a:rPr lang="ru-RU" sz="2400" dirty="0"/>
              <a:t>студенты могут изучить основы </a:t>
            </a:r>
            <a:r>
              <a:rPr lang="ru-RU" sz="2400" dirty="0" smtClean="0"/>
              <a:t>философии </a:t>
            </a:r>
            <a:r>
              <a:rPr lang="ru-RU" sz="2400" dirty="0"/>
              <a:t>на примерах из </a:t>
            </a:r>
            <a:r>
              <a:rPr lang="ru-RU" sz="2400" dirty="0" smtClean="0"/>
              <a:t>мультсериала «</a:t>
            </a:r>
            <a:r>
              <a:rPr lang="ru-RU" sz="2400" dirty="0"/>
              <a:t>Симпсоны»»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80478" y="6767253"/>
            <a:ext cx="559558" cy="90746"/>
          </a:xfrm>
        </p:spPr>
        <p:txBody>
          <a:bodyPr/>
          <a:lstStyle/>
          <a:p>
            <a:pPr>
              <a:defRPr/>
            </a:pPr>
            <a:fld id="{F539E2C5-0E3C-49D3-A224-1709C7F49A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5568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Форсайт-проект «Инновации на финансовом рынке: 21 век»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33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rgbClr val="006600"/>
                </a:solidFill>
                <a:latin typeface="Times New Roman"/>
              </a:rPr>
              <a:t>Условия </a:t>
            </a:r>
            <a:r>
              <a:rPr lang="ru-RU" sz="1800" b="1" dirty="0">
                <a:solidFill>
                  <a:srgbClr val="006600"/>
                </a:solidFill>
                <a:latin typeface="Times New Roman"/>
              </a:rPr>
              <a:t>выполнения проекта:</a:t>
            </a:r>
            <a:endParaRPr lang="ru-RU" sz="1800" dirty="0">
              <a:solidFill>
                <a:srgbClr val="006600"/>
              </a:solidFill>
            </a:endParaRPr>
          </a:p>
          <a:p>
            <a:endParaRPr lang="ru-RU" sz="1800" dirty="0"/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 smtClean="0">
                <a:latin typeface="Times New Roman"/>
                <a:ea typeface="Calibri"/>
                <a:cs typeface="Times New Roman"/>
              </a:rPr>
              <a:t>7. Обязательно 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должен быть список исполнителей (команды), можно – с указанием осуществляемой функции (не обязательно), с представлением «визуального образа» каждого исполнителя (или без него)</a:t>
            </a:r>
            <a:endParaRPr lang="ru-RU" sz="1400" dirty="0">
              <a:ea typeface="Calibri"/>
              <a:cs typeface="Times New Roman"/>
            </a:endParaRPr>
          </a:p>
          <a:p>
            <a:pPr marL="114404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1400" dirty="0">
              <a:ea typeface="Calibri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 smtClean="0">
                <a:latin typeface="Times New Roman"/>
                <a:ea typeface="Calibri"/>
                <a:cs typeface="Times New Roman"/>
              </a:rPr>
              <a:t>8. Оценочный 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лист (прилагается ниже) участников проекта заполняется руководителем команды и подписывается им, указывается дата. Оценочный лист руководитель проекта сдает вместе с «бумажной» версией выполненного проекта</a:t>
            </a:r>
            <a:endParaRPr lang="ru-RU" sz="1400" dirty="0"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 smtClean="0">
                <a:latin typeface="Times New Roman"/>
                <a:ea typeface="Calibri"/>
                <a:cs typeface="Times New Roman"/>
              </a:rPr>
              <a:t>9. Чувство 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юмора приветствуется! (в меру)</a:t>
            </a:r>
            <a:endParaRPr lang="ru-RU" sz="1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endParaRPr lang="ru-RU" sz="1800" dirty="0">
              <a:ea typeface="Calibri"/>
              <a:cs typeface="Times New Roman"/>
            </a:endParaRP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4155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Форсайт-проект «Инновации на финансовом рынке: 21 век»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33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1800" b="1" dirty="0" smtClean="0">
              <a:latin typeface="Times New Roman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ЛИТЕРАТУРА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И.А. Гусева. Финансовые рынки и институты: учебник и практикум. М., </a:t>
            </a:r>
            <a:r>
              <a:rPr lang="ru-RU" sz="2000" dirty="0" err="1">
                <a:latin typeface="Times New Roman"/>
                <a:ea typeface="Calibri"/>
                <a:cs typeface="Times New Roman"/>
              </a:rPr>
              <a:t>Юрайт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. 2016 г.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Атлас новых профессий. Агентство стратегических инициатив. </a:t>
            </a:r>
            <a:r>
              <a:rPr lang="ru-RU" sz="2000" dirty="0" err="1">
                <a:latin typeface="Times New Roman"/>
                <a:ea typeface="Calibri"/>
                <a:cs typeface="Times New Roman"/>
              </a:rPr>
              <a:t>Сколково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. М., 2015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«Список </a:t>
            </a:r>
            <a:r>
              <a:rPr lang="ru-RU" sz="2000" dirty="0" err="1">
                <a:latin typeface="Times New Roman"/>
                <a:ea typeface="Calibri"/>
                <a:cs typeface="Times New Roman"/>
              </a:rPr>
              <a:t>Финнерти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» - список инноваций на финансовом рынке 20 века (в качестве примера для вдохновения) </a:t>
            </a:r>
            <a:endParaRPr lang="ru-RU" sz="20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endParaRPr lang="ru-RU" sz="1800" dirty="0">
              <a:ea typeface="Calibri"/>
              <a:cs typeface="Times New Roman"/>
            </a:endParaRPr>
          </a:p>
          <a:p>
            <a:pPr marL="45720" lvl="0" indent="0" defTabSz="914400" eaLnBrk="1" fontAlgn="auto" hangingPunct="1"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951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3504"/>
            <a:ext cx="58007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Инновации на финансовом рынке: 21 век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АРТ-рынок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80112" y="3645024"/>
            <a:ext cx="3604416" cy="1777752"/>
          </a:xfrm>
        </p:spPr>
        <p:txBody>
          <a:bodyPr>
            <a:noAutofit/>
          </a:bodyPr>
          <a:lstStyle/>
          <a:p>
            <a:pPr algn="l"/>
            <a:r>
              <a:rPr lang="ru-RU" sz="16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художника </a:t>
            </a:r>
          </a:p>
          <a:p>
            <a:pPr algn="l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</a:p>
          <a:p>
            <a:pPr algn="l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группы МЭ4-9</a:t>
            </a:r>
          </a:p>
          <a:p>
            <a:pPr algn="l"/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Маградзе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А.Г. </a:t>
            </a:r>
          </a:p>
          <a:p>
            <a:pPr algn="l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 </a:t>
            </a:r>
          </a:p>
          <a:p>
            <a:pPr algn="l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к.э.н.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доц. Гусева И.А.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923928" y="6381328"/>
            <a:ext cx="1584176" cy="30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2016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691680" y="260648"/>
            <a:ext cx="6048672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Финансовый университет при Правительстве РФ</a:t>
            </a:r>
          </a:p>
        </p:txBody>
      </p:sp>
    </p:spTree>
    <p:extLst>
      <p:ext uri="{BB962C8B-B14F-4D97-AF65-F5344CB8AC3E}">
        <p14:creationId xmlns:p14="http://schemas.microsoft.com/office/powerpoint/2010/main" val="97251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инновации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Частные продажи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Интернет-аукционы</a:t>
            </a: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Даунсайд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риска </a:t>
            </a: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Гедонестическая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цена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Арт-банкинг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Картины в рассрочку </a:t>
            </a: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Блокчейн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4196860" cy="3501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0243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6220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Личное мнение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5498" y="4550693"/>
            <a:ext cx="3754760" cy="114899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первый университет </a:t>
            </a:r>
          </a:p>
          <a:p>
            <a:pPr marL="0" indent="0" algn="r">
              <a:buNone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Александрия Египет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8" y="1916832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4286250" cy="320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6484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6632"/>
            <a:ext cx="3611201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80528" y="980728"/>
            <a:ext cx="6552728" cy="1470025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924944"/>
            <a:ext cx="6400800" cy="2567136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Творенье может пережить творца: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Творец уйдет, природой побежденный,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образ, им запечатленный,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Веками будет согревать сердца.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тысячами душ живу в сердцах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любящих, и, значит, я не прах,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смертное меня не тронет тленье.</a:t>
            </a:r>
          </a:p>
          <a:p>
            <a:pPr algn="r"/>
            <a:r>
              <a:rPr lang="ru-RU" sz="1600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Микеланджело</a:t>
            </a:r>
            <a:endParaRPr lang="ru-RU" sz="1600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3861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лига-справедливости-фильм-все-герои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0" y="1261804"/>
            <a:ext cx="9144000" cy="4572000"/>
          </a:xfrm>
          <a:prstGeom prst="rect">
            <a:avLst/>
          </a:prstGeom>
        </p:spPr>
      </p:pic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464344" y="589359"/>
            <a:ext cx="8215313" cy="1026914"/>
          </a:xfrm>
          <a:prstGeom prst="rect">
            <a:avLst/>
          </a:prstGeom>
        </p:spPr>
        <p:txBody>
          <a:bodyPr/>
          <a:lstStyle>
            <a:lvl1pPr defTabSz="554990">
              <a:defRPr sz="5890" spc="942"/>
            </a:lvl1pPr>
          </a:lstStyle>
          <a:p>
            <a:r>
              <a:t>Лига Справедливости</a:t>
            </a:r>
          </a:p>
        </p:txBody>
      </p:sp>
      <p:sp>
        <p:nvSpPr>
          <p:cNvPr id="141" name="Shape 1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2328" spc="372"/>
            </a:lvl1pPr>
          </a:lstStyle>
          <a:p>
            <a:r>
              <a:t>Сессия без двоек</a:t>
            </a:r>
          </a:p>
        </p:txBody>
      </p:sp>
      <p:sp>
        <p:nvSpPr>
          <p:cNvPr id="142" name="Shape 142"/>
          <p:cNvSpPr/>
          <p:nvPr/>
        </p:nvSpPr>
        <p:spPr>
          <a:xfrm>
            <a:off x="1690863" y="6177044"/>
            <a:ext cx="5279006" cy="408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defTabSz="316100">
              <a:lnSpc>
                <a:spcPct val="115000"/>
              </a:lnSpc>
              <a:spcBef>
                <a:spcPts val="703"/>
              </a:spcBef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100" dirty="0"/>
              <a:t>«</a:t>
            </a:r>
            <a:r>
              <a:rPr sz="1900" b="1" dirty="0">
                <a:solidFill>
                  <a:srgbClr val="FFFFFF"/>
                </a:solidFill>
              </a:rPr>
              <a:t>ИННОВАЦИИ НА ФИНАНСОВОМ РЫНКЕ: 21 ВЕК»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219547773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848021" y="5579225"/>
            <a:ext cx="3782041" cy="147857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04" y="39227"/>
            <a:ext cx="7429499" cy="6504792"/>
          </a:xfrm>
        </p:spPr>
        <p:txBody>
          <a:bodyPr>
            <a:normAutofit/>
          </a:bodyPr>
          <a:lstStyle/>
          <a:p>
            <a:r>
              <a:rPr lang="ru-RU" sz="2000" dirty="0">
                <a:effectLst/>
              </a:rPr>
              <a:t>Качибая Павел (Командное имя – Брайан Чески) – руководитель команды. 12.09.1995</a:t>
            </a:r>
          </a:p>
          <a:p>
            <a:r>
              <a:rPr lang="ru-RU" sz="2000" dirty="0">
                <a:effectLst/>
              </a:rPr>
              <a:t>Хобби: чтение профессиональной литературы, спорт, катание на лыжах.</a:t>
            </a:r>
          </a:p>
          <a:p>
            <a:r>
              <a:rPr lang="ru-RU" sz="2000" dirty="0" err="1">
                <a:effectLst/>
              </a:rPr>
              <a:t>Беларев</a:t>
            </a:r>
            <a:r>
              <a:rPr lang="ru-RU" sz="2000" dirty="0">
                <a:effectLst/>
              </a:rPr>
              <a:t> Иван (Командное имя – Питер Тиль) – генератор идей. 19.08.1995</a:t>
            </a:r>
          </a:p>
          <a:p>
            <a:r>
              <a:rPr lang="ru-RU" sz="2000" dirty="0">
                <a:effectLst/>
              </a:rPr>
              <a:t>Хобби: игра на гитаре, съемка видео, катание на сноуборде</a:t>
            </a:r>
            <a:r>
              <a:rPr lang="ru-RU" sz="2000" dirty="0" smtClean="0">
                <a:effectLst/>
              </a:rPr>
              <a:t>.</a:t>
            </a:r>
          </a:p>
          <a:p>
            <a:pPr marL="0" indent="0">
              <a:buNone/>
            </a:pPr>
            <a:endParaRPr lang="ru-RU" sz="2000" dirty="0">
              <a:effectLst/>
            </a:endParaRPr>
          </a:p>
          <a:p>
            <a:r>
              <a:rPr lang="ru-RU" sz="2000" dirty="0" err="1">
                <a:effectLst/>
              </a:rPr>
              <a:t>Митюшенков</a:t>
            </a:r>
            <a:r>
              <a:rPr lang="ru-RU" sz="2000" dirty="0">
                <a:effectLst/>
              </a:rPr>
              <a:t> Алексей (Командное имя – Макс </a:t>
            </a:r>
            <a:r>
              <a:rPr lang="ru-RU" sz="2000" dirty="0" err="1">
                <a:effectLst/>
              </a:rPr>
              <a:t>Левчин</a:t>
            </a:r>
            <a:r>
              <a:rPr lang="ru-RU" sz="2000" dirty="0">
                <a:effectLst/>
              </a:rPr>
              <a:t>) – исполнитель технической части. 21.03.1995</a:t>
            </a:r>
          </a:p>
          <a:p>
            <a:r>
              <a:rPr lang="ru-RU" sz="2000" dirty="0">
                <a:effectLst/>
              </a:rPr>
              <a:t>Хобби: игра на гитаре, информационные технологии</a:t>
            </a:r>
            <a:r>
              <a:rPr lang="ru-RU" sz="2000" dirty="0" smtClean="0">
                <a:effectLst/>
              </a:rPr>
              <a:t>.</a:t>
            </a:r>
          </a:p>
          <a:p>
            <a:pPr marL="0" indent="0">
              <a:buNone/>
            </a:pPr>
            <a:endParaRPr lang="ru-RU" sz="2000" dirty="0">
              <a:effectLst/>
            </a:endParaRPr>
          </a:p>
          <a:p>
            <a:r>
              <a:rPr lang="ru-RU" dirty="0">
                <a:effectLst/>
              </a:rPr>
              <a:t> </a:t>
            </a:r>
            <a:r>
              <a:rPr lang="ru-RU" sz="2000" dirty="0">
                <a:effectLst/>
              </a:rPr>
              <a:t>Ефименко Василий (Командное имя – Илон </a:t>
            </a:r>
            <a:r>
              <a:rPr lang="ru-RU" sz="2000" dirty="0" err="1">
                <a:effectLst/>
              </a:rPr>
              <a:t>Маск</a:t>
            </a:r>
            <a:r>
              <a:rPr lang="ru-RU" sz="2000" dirty="0">
                <a:effectLst/>
              </a:rPr>
              <a:t>) – критик. 21.06.1995</a:t>
            </a:r>
          </a:p>
          <a:p>
            <a:r>
              <a:rPr lang="ru-RU" sz="2000" dirty="0">
                <a:effectLst/>
              </a:rPr>
              <a:t>Хобби: игра на гитаре, углубленное изучение финансового учета.</a:t>
            </a:r>
          </a:p>
          <a:p>
            <a:endParaRPr lang="ru-RU" dirty="0">
              <a:effectLst/>
            </a:endParaRP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787126" y="6492875"/>
            <a:ext cx="4679482" cy="365125"/>
          </a:xfrm>
        </p:spPr>
        <p:txBody>
          <a:bodyPr/>
          <a:lstStyle/>
          <a:p>
            <a:r>
              <a:rPr lang="ru-RU" dirty="0" smtClean="0"/>
              <a:t>Технология активного обучения «Сессия без двоек»</a:t>
            </a:r>
            <a:endParaRPr lang="ru-RU" dirty="0"/>
          </a:p>
        </p:txBody>
      </p:sp>
      <p:pic>
        <p:nvPicPr>
          <p:cNvPr id="1028" name="Рисунок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904" y="-22341"/>
            <a:ext cx="1700097" cy="170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905" y="1672871"/>
            <a:ext cx="1719144" cy="172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904" y="3394896"/>
            <a:ext cx="1700096" cy="182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903" y="5216642"/>
            <a:ext cx="1700096" cy="164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3219" y="341924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43219" y="521947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43219" y="705779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43219" y="889612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endParaRPr kumimoji="0" lang="ru-RU" altLang="ru-RU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16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2000" b="1" kern="0" dirty="0">
                <a:solidFill>
                  <a:srgbClr val="008000"/>
                </a:solidFill>
                <a:latin typeface="Times New Roman"/>
                <a:ea typeface="Arial Unicode MS"/>
                <a:cs typeface="Times New Roman"/>
              </a:rPr>
              <a:t>Изучая дисциплину «Современные финансовые рынки», мы узнали что-то принципиально важное для себя, а именно:</a:t>
            </a:r>
            <a:r>
              <a:rPr lang="ru-RU" sz="2000" kern="0" dirty="0">
                <a:latin typeface="Arial Unicode MS"/>
                <a:ea typeface="Arial Unicode MS"/>
                <a:cs typeface="Arial Unicode MS"/>
              </a:rPr>
              <a:t/>
            </a:r>
            <a:br>
              <a:rPr lang="ru-RU" sz="2000" kern="0" dirty="0">
                <a:latin typeface="Arial Unicode MS"/>
                <a:ea typeface="Arial Unicode MS"/>
                <a:cs typeface="Arial Unicode MS"/>
              </a:rPr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96537"/>
            <a:ext cx="8229600" cy="4954137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538135"/>
              </a:buClr>
              <a:buFont typeface="Wingdings"/>
              <a:buChar char=""/>
            </a:pPr>
            <a:r>
              <a:rPr lang="ru-RU" sz="1800" dirty="0" smtClean="0">
                <a:latin typeface="Times New Roman"/>
                <a:ea typeface="Times New Roman"/>
                <a:cs typeface="Times New Roman"/>
              </a:rPr>
              <a:t>Самые </a:t>
            </a:r>
            <a:r>
              <a:rPr lang="ru-RU" sz="1800" dirty="0">
                <a:latin typeface="Times New Roman"/>
                <a:ea typeface="Times New Roman"/>
                <a:cs typeface="Times New Roman"/>
              </a:rPr>
              <a:t>надежные облигации - на чужом горе – ипотечные облигации.</a:t>
            </a:r>
            <a:endParaRPr lang="ru-RU" sz="18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538135"/>
              </a:buClr>
              <a:buFont typeface="Wingdings"/>
              <a:buChar char=""/>
            </a:pPr>
            <a:r>
              <a:rPr lang="ru-RU" sz="1800" dirty="0">
                <a:latin typeface="Times New Roman"/>
                <a:ea typeface="Times New Roman"/>
                <a:cs typeface="Times New Roman"/>
              </a:rPr>
              <a:t>Трассант, Трассат, Ремитент, Индоссант – это не искусные ругательства, а субъекты вексельного соглашения</a:t>
            </a:r>
            <a:endParaRPr lang="ru-RU" sz="18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Clr>
                <a:srgbClr val="538135"/>
              </a:buClr>
              <a:buFont typeface="Wingdings"/>
              <a:buChar char=""/>
            </a:pPr>
            <a:r>
              <a:rPr lang="ru-RU" sz="1800" dirty="0">
                <a:latin typeface="Times New Roman"/>
                <a:ea typeface="Times New Roman"/>
                <a:cs typeface="Times New Roman"/>
              </a:rPr>
              <a:t>Еврооблигации не всегда можно купить за Евро</a:t>
            </a:r>
            <a:endParaRPr lang="ru-RU" sz="18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538135"/>
              </a:buClr>
              <a:buFont typeface="Wingdings"/>
              <a:buChar char=""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Чтобы действительно заработать на фин. рынке, нужно уметь играть не на повышение, а на понижение. Более того, использовать только тактику быка не является престижным. Настоящее искусство- быть медведем.</a:t>
            </a:r>
            <a:endParaRPr lang="ru-RU" sz="18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538135"/>
              </a:buClr>
              <a:buFont typeface="Wingdings"/>
              <a:buChar char=""/>
            </a:pPr>
            <a:r>
              <a:rPr lang="ru-RU" sz="1800" dirty="0">
                <a:latin typeface="Times New Roman"/>
                <a:ea typeface="Times New Roman"/>
              </a:rPr>
              <a:t>Важным для нас стали и </a:t>
            </a:r>
            <a:r>
              <a:rPr lang="ru-RU" sz="1800" dirty="0" err="1">
                <a:latin typeface="Times New Roman"/>
                <a:ea typeface="Times New Roman"/>
              </a:rPr>
              <a:t>квесты</a:t>
            </a:r>
            <a:r>
              <a:rPr lang="ru-RU" sz="1800" dirty="0">
                <a:latin typeface="Times New Roman"/>
                <a:ea typeface="Times New Roman"/>
              </a:rPr>
              <a:t>, благодаря которым мы стали более детально подходить к поиску информации и выбирать верный и подходящий вариант решения задачи, изучая вопрос более серьезно</a:t>
            </a:r>
            <a:r>
              <a:rPr lang="ru-RU" sz="1800" dirty="0" smtClean="0">
                <a:latin typeface="Times New Roman"/>
                <a:ea typeface="Times New Roman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538135"/>
              </a:buClr>
              <a:buFont typeface="Wingdings"/>
              <a:buChar char=""/>
            </a:pPr>
            <a:r>
              <a:rPr lang="ru-RU" sz="1800" dirty="0" smtClean="0">
                <a:latin typeface="Times New Roman"/>
                <a:ea typeface="Times New Roman"/>
              </a:rPr>
              <a:t>Также </a:t>
            </a:r>
            <a:r>
              <a:rPr lang="ru-RU" sz="1800" dirty="0">
                <a:latin typeface="Times New Roman"/>
                <a:ea typeface="Times New Roman"/>
              </a:rPr>
              <a:t>мы подчеркнули для себя, что деньги должны не просто бездумно тратиться, а приносить нам дополнительный доход, а при разумных и грамотных вложениях наших средств, могут обеспечить нас постоянным доходом.</a:t>
            </a:r>
            <a:br>
              <a:rPr lang="ru-RU" sz="1800" dirty="0">
                <a:latin typeface="Times New Roman"/>
                <a:ea typeface="Times New Roman"/>
              </a:rPr>
            </a:br>
            <a:endParaRPr lang="ru-RU" sz="1800" dirty="0"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2114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2000" b="1" kern="0" dirty="0">
                <a:solidFill>
                  <a:srgbClr val="008000"/>
                </a:solidFill>
                <a:latin typeface="Times New Roman"/>
                <a:ea typeface="Arial Unicode MS"/>
                <a:cs typeface="Times New Roman"/>
              </a:rPr>
              <a:t>Изучая дисциплину «Современные финансовые рынки», мы узнали что-то принципиально важное для себя, а именно:</a:t>
            </a:r>
            <a:r>
              <a:rPr lang="ru-RU" sz="2000" kern="0" dirty="0">
                <a:latin typeface="Arial Unicode MS"/>
                <a:ea typeface="Arial Unicode MS"/>
                <a:cs typeface="Arial Unicode MS"/>
              </a:rPr>
              <a:t/>
            </a:r>
            <a:br>
              <a:rPr lang="ru-RU" sz="2000" kern="0" dirty="0">
                <a:latin typeface="Arial Unicode MS"/>
                <a:ea typeface="Arial Unicode MS"/>
                <a:cs typeface="Arial Unicode MS"/>
              </a:rPr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28300"/>
            <a:ext cx="8229600" cy="4897872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538135"/>
              </a:buClr>
              <a:buFont typeface="Wingdings"/>
              <a:buChar char=""/>
            </a:pPr>
            <a:r>
              <a:rPr lang="ru-RU" sz="1800" dirty="0" smtClean="0">
                <a:latin typeface="Times New Roman"/>
                <a:ea typeface="Calibri"/>
                <a:cs typeface="Times New Roman"/>
              </a:rPr>
              <a:t>Сейчас 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быки, медведи, зайцы, свиньи и олени ассоциируются у нас не только с зоопарком, лесом или нашей группой, но и с </a:t>
            </a:r>
            <a:r>
              <a:rPr lang="ru-RU" sz="1800" dirty="0" err="1">
                <a:latin typeface="Times New Roman"/>
                <a:ea typeface="Calibri"/>
                <a:cs typeface="Times New Roman"/>
              </a:rPr>
              <a:t>фин.рынком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. </a:t>
            </a:r>
            <a:endParaRPr lang="ru-RU" sz="18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538135"/>
              </a:buClr>
              <a:buFont typeface="Wingdings"/>
              <a:buChar char=""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Мы поняли, что специальные платные семинары по </a:t>
            </a:r>
            <a:r>
              <a:rPr lang="ru-RU" sz="1800" dirty="0" err="1">
                <a:latin typeface="Times New Roman"/>
                <a:ea typeface="Calibri"/>
                <a:cs typeface="Times New Roman"/>
              </a:rPr>
              <a:t>фин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 рынкам и по повышению квалификации торговле на бирже – это все туфта, никто и никогда не расскажет вам действительно действенную тактику, на которой можно заработать на торгах. А если ее публично расскажут - то она в эту же минуту перестанет действовать, так как станет рынком. </a:t>
            </a:r>
            <a:endParaRPr lang="ru-RU" sz="18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538135"/>
              </a:buClr>
              <a:buFont typeface="Wingdings"/>
              <a:buChar char=""/>
            </a:pPr>
            <a:r>
              <a:rPr lang="ru-RU" sz="1800" dirty="0" smtClean="0">
                <a:latin typeface="Times New Roman"/>
                <a:ea typeface="Calibri"/>
                <a:cs typeface="Times New Roman"/>
              </a:rPr>
              <a:t>Набирать </a:t>
            </a:r>
            <a:r>
              <a:rPr lang="ru-RU" sz="1800" dirty="0">
                <a:latin typeface="Times New Roman"/>
                <a:ea typeface="Calibri"/>
                <a:cs typeface="Times New Roman"/>
              </a:rPr>
              <a:t>в портфель только те активы в сфере которых ты разбираешься.</a:t>
            </a:r>
            <a:endParaRPr lang="ru-RU" sz="18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538135"/>
              </a:buClr>
              <a:buFont typeface="Wingdings"/>
              <a:buChar char=""/>
            </a:pPr>
            <a:r>
              <a:rPr lang="ru-RU" sz="1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Лучше купить учебник пораньше, а не за день до контрольной в Библио-Глобусе за 10000000 рублей.</a:t>
            </a:r>
            <a:endParaRPr lang="ru-RU" sz="18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538135"/>
              </a:buClr>
              <a:buFont typeface="Wingdings"/>
              <a:buChar char=""/>
            </a:pPr>
            <a:r>
              <a:rPr lang="ru-RU" sz="1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Как бы ты не спорил, а балл за </a:t>
            </a:r>
            <a:r>
              <a:rPr lang="ru-RU" sz="18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квест</a:t>
            </a:r>
            <a:r>
              <a:rPr lang="ru-RU" sz="1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еще никто себе поднять не смог.</a:t>
            </a:r>
            <a:endParaRPr lang="ru-RU" sz="18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538135"/>
              </a:buClr>
              <a:buFont typeface="Wingdings"/>
              <a:buChar char=""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Андрея на лекции лучше не сажать с красивой девочкой.</a:t>
            </a:r>
            <a:endParaRPr lang="ru-RU" sz="18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Clr>
                <a:srgbClr val="538135"/>
              </a:buClr>
              <a:buFont typeface="Wingdings"/>
              <a:buChar char=""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А Настю Архипову лучше выгонять в начале лекции.</a:t>
            </a:r>
            <a:endParaRPr lang="ru-RU" sz="1800" dirty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158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Атлас новых профессий: что нового?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2400" dirty="0" smtClean="0"/>
              <a:t>2. Образование становится более индивидуальным</a:t>
            </a:r>
          </a:p>
          <a:p>
            <a:pPr algn="just"/>
            <a:endParaRPr lang="ru-RU" sz="2400" dirty="0" smtClean="0">
              <a:solidFill>
                <a:srgbClr val="818385"/>
              </a:solidFill>
              <a:latin typeface="BlissPro-Light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BlissPro-Light"/>
              </a:rPr>
              <a:t>«расстояние </a:t>
            </a:r>
            <a:r>
              <a:rPr lang="ru-RU" sz="2400" dirty="0">
                <a:latin typeface="BlissPro-Light"/>
              </a:rPr>
              <a:t>не играет роли… В будущем </a:t>
            </a:r>
            <a:r>
              <a:rPr lang="ru-RU" sz="2400" dirty="0" smtClean="0">
                <a:latin typeface="BlissPro-Light"/>
              </a:rPr>
              <a:t>дистанционные </a:t>
            </a:r>
            <a:r>
              <a:rPr lang="ru-RU" sz="2400" dirty="0">
                <a:latin typeface="BlissPro-Light"/>
              </a:rPr>
              <a:t>школы и университеты станут </a:t>
            </a:r>
            <a:r>
              <a:rPr lang="ru-RU" sz="2400" dirty="0" smtClean="0">
                <a:latin typeface="BlissPro-Light"/>
              </a:rPr>
              <a:t>равноправной </a:t>
            </a:r>
            <a:r>
              <a:rPr lang="ru-RU" sz="2400" dirty="0">
                <a:latin typeface="BlissPro-Light"/>
              </a:rPr>
              <a:t>альтернативой </a:t>
            </a:r>
            <a:r>
              <a:rPr lang="ru-RU" sz="2400" dirty="0" smtClean="0">
                <a:latin typeface="BlissPro-Light"/>
              </a:rPr>
              <a:t>традиционному очному </a:t>
            </a:r>
            <a:r>
              <a:rPr lang="ru-RU" sz="2400" dirty="0">
                <a:latin typeface="BlissPro-Light"/>
              </a:rPr>
              <a:t>образованию, а «</a:t>
            </a:r>
            <a:r>
              <a:rPr lang="ru-RU" sz="2400" dirty="0" smtClean="0">
                <a:latin typeface="BlissPro-Light"/>
              </a:rPr>
              <a:t>электронные наставники» будут </a:t>
            </a:r>
            <a:r>
              <a:rPr lang="ru-RU" sz="2400" dirty="0">
                <a:latin typeface="BlissPro-Light"/>
              </a:rPr>
              <a:t>курировать </a:t>
            </a:r>
            <a:r>
              <a:rPr lang="ru-RU" sz="2400" dirty="0" smtClean="0">
                <a:latin typeface="BlissPro-Light"/>
              </a:rPr>
              <a:t>учебный процесс </a:t>
            </a:r>
            <a:r>
              <a:rPr lang="ru-RU" sz="2400" dirty="0">
                <a:latin typeface="BlissPro-Light"/>
              </a:rPr>
              <a:t>и помогать студентам </a:t>
            </a:r>
            <a:r>
              <a:rPr lang="ru-RU" sz="2400" dirty="0" smtClean="0">
                <a:latin typeface="BlissPro-Light"/>
              </a:rPr>
              <a:t>осваивать программу»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80478" y="6767253"/>
            <a:ext cx="559558" cy="90746"/>
          </a:xfrm>
        </p:spPr>
        <p:txBody>
          <a:bodyPr/>
          <a:lstStyle/>
          <a:p>
            <a:pPr>
              <a:defRPr/>
            </a:pPr>
            <a:fld id="{F539E2C5-0E3C-49D3-A224-1709C7F49A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5699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800" b="1" dirty="0" smtClean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800" b="1" dirty="0" smtClean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>Изучая </a:t>
            </a: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>дисциплину «Современные финансовые рынки», мы осознали, что для того, чтобы быть успешными в быстро изменяющихся обстоятельствах, нам необходимы следующие личные качества и профессиональные компетенции: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/>
              <a:buChar char="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Умение слушать, прежде всего ушами, а не другим местом, как мы обычно делали на протяжении всего обучения, и о чем потом жалели на экзаменах.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/>
              <a:buChar char="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Умение правильно выстраивать свое общение с людьми, так, чтобы при необходимости они не смогли вам отказать в помощи.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Умение быть финансово успешным.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/>
              <a:buChar char=""/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Понимание кому из коллег можно доверять и кого нужно набирать к себе в команду ( мы ни на кого не намекаем)</a:t>
            </a:r>
            <a:endParaRPr lang="ru-RU" sz="1600" dirty="0">
              <a:ea typeface="Calibri"/>
              <a:cs typeface="Times New Roman"/>
            </a:endParaRPr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9148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800" b="1" dirty="0" smtClean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800" b="1" dirty="0" smtClean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>Изучая </a:t>
            </a: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>дисциплину «Современные финансовые рынки», мы осознали, что для того, чтобы быть успешными в быстро изменяющихся обстоятельствах, нам необходимы следующие личные качества и профессиональные компетенции: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b="1" dirty="0">
                <a:latin typeface="Times New Roman"/>
                <a:ea typeface="Times New Roman"/>
              </a:rPr>
              <a:t>Уверенность в себе</a:t>
            </a:r>
            <a:endParaRPr lang="ru-RU" sz="1800" dirty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sz="2000" dirty="0">
                <a:latin typeface="Times New Roman"/>
                <a:ea typeface="Times New Roman"/>
              </a:rPr>
              <a:t>Успешный человек обладает абсолютной уверенностью в своих силах. Он даже не допускает мысли, что у него что-то может не получиться. В то время, как другие пасуют перед возможными трудностями, уверенная в себе личность идет навстречу своим целям, просчитывая варианты устранения возможных препятствий.</a:t>
            </a:r>
            <a:endParaRPr lang="ru-RU" sz="1800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sz="1800" dirty="0">
              <a:latin typeface="Times New Roman"/>
              <a:ea typeface="Times New Roman"/>
            </a:endParaRPr>
          </a:p>
          <a:p>
            <a:pPr marL="0" indent="0"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ru-RU" sz="2000" b="1" i="1" dirty="0">
                <a:solidFill>
                  <a:srgbClr val="000000"/>
                </a:solidFill>
                <a:latin typeface="Calibri Light"/>
                <a:ea typeface="Times New Roman"/>
                <a:cs typeface="Times New Roman"/>
              </a:rPr>
              <a:t>Независимость</a:t>
            </a:r>
            <a:endParaRPr lang="ru-RU" sz="2000" b="1" dirty="0">
              <a:solidFill>
                <a:srgbClr val="2E74B5"/>
              </a:solidFill>
              <a:latin typeface="Calibri Light"/>
              <a:ea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ru-RU" sz="2000" dirty="0">
                <a:latin typeface="Times New Roman"/>
                <a:ea typeface="Times New Roman"/>
              </a:rPr>
              <a:t>Независимость от окружающих, от чужого мнения, от обстоятельств. Таких людей невозможно сбить с пути. Они не отложат свои дела ни при каких обстоятельствах. Не пойдут на поводу у пессимистов, предвещающих плохие прогнозы. Им все равно, что про них говорят – они просто делают то, что им нужно. Таких людей очень часто не понимают и осуждают менее успешные люди из их окружения.</a:t>
            </a:r>
            <a:endParaRPr lang="ru-RU" sz="1800" dirty="0"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sz="2000" dirty="0">
                <a:latin typeface="Times New Roman"/>
                <a:ea typeface="Times New Roman"/>
              </a:rPr>
              <a:t> </a:t>
            </a:r>
            <a:endParaRPr lang="ru-RU" sz="1800" dirty="0">
              <a:latin typeface="Times New Roman"/>
              <a:ea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524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800" b="1" dirty="0" smtClean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800" b="1" dirty="0" smtClean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>Изучая </a:t>
            </a: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>дисциплину «Современные финансовые рынки», мы осознали, что для того, чтобы быть успешными в быстро изменяющихся обстоятельствах, нам необходимы следующие личные качества и профессиональные компетенции: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ru-RU" sz="2000" b="1" i="1" dirty="0" smtClean="0">
                <a:solidFill>
                  <a:srgbClr val="000000"/>
                </a:solidFill>
                <a:latin typeface="Calibri Light"/>
                <a:ea typeface="Times New Roman"/>
                <a:cs typeface="Times New Roman"/>
              </a:rPr>
              <a:t>Выносливость</a:t>
            </a:r>
            <a:endParaRPr lang="ru-RU" sz="2000" b="1" dirty="0">
              <a:solidFill>
                <a:srgbClr val="2E74B5"/>
              </a:solidFill>
              <a:latin typeface="Calibri Light"/>
              <a:ea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ru-RU" sz="2000" dirty="0">
                <a:latin typeface="Times New Roman"/>
                <a:ea typeface="Times New Roman"/>
              </a:rPr>
              <a:t>Это качество также входит в особенности успешных людей. На пути к цели подстерегает множество трудностей и препятствий, которые нужно преодолевать. Для этого необходимо обладать выносливостью – как физической, так и психической.</a:t>
            </a:r>
            <a:endParaRPr lang="ru-RU" sz="1800" dirty="0">
              <a:latin typeface="Times New Roman"/>
              <a:ea typeface="Times New Roman"/>
            </a:endParaRPr>
          </a:p>
          <a:p>
            <a:pPr marL="0" indent="0"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ru-RU" sz="2000" b="1" i="1" dirty="0">
                <a:solidFill>
                  <a:srgbClr val="000000"/>
                </a:solidFill>
                <a:latin typeface="Calibri Light"/>
                <a:ea typeface="Times New Roman"/>
                <a:cs typeface="Times New Roman"/>
              </a:rPr>
              <a:t>Одержимость идеей</a:t>
            </a:r>
            <a:endParaRPr lang="ru-RU" sz="2000" b="1" dirty="0">
              <a:solidFill>
                <a:srgbClr val="2E74B5"/>
              </a:solidFill>
              <a:latin typeface="Calibri Light"/>
              <a:ea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ru-RU" sz="2000" dirty="0">
                <a:latin typeface="Times New Roman"/>
                <a:ea typeface="Times New Roman"/>
              </a:rPr>
              <a:t>Для того, чтобы получить желаемое, нужно этого очень захотеть. Буквально проникнуться идеей своего дела, полюбить его. Бизнес – это наше дитя, которого мы зачинаем с момента принятия решения и нянчим эту идею, пока она не перерастет в то, что называют конечным результатом.</a:t>
            </a:r>
            <a:endParaRPr lang="ru-RU" sz="1800" dirty="0">
              <a:latin typeface="Times New Roman"/>
              <a:ea typeface="Times New Roman"/>
            </a:endParaRPr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3778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800" b="1" dirty="0" smtClean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800" b="1" dirty="0" smtClean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>Изучая </a:t>
            </a: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>дисциплину «Современные финансовые рынки», мы осознали, что для того, чтобы быть успешными в быстро изменяющихся обстоятельствах, нам необходимы следующие личные качества и профессиональные компетенции: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600" b="1" dirty="0">
                <a:latin typeface="Times New Roman"/>
                <a:ea typeface="Calibri"/>
                <a:cs typeface="Times New Roman"/>
              </a:rPr>
              <a:t>Пытливый ум и тяга к знаниям. </a:t>
            </a:r>
            <a:endParaRPr lang="ru-RU" sz="1600" dirty="0">
              <a:ea typeface="Calibri"/>
              <a:cs typeface="Times New Roman"/>
            </a:endParaRPr>
          </a:p>
          <a:p>
            <a:pPr marL="114404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600" i="1" dirty="0">
                <a:latin typeface="Times New Roman"/>
                <a:ea typeface="Calibri"/>
                <a:cs typeface="Times New Roman"/>
              </a:rPr>
              <a:t>На современных финансовых рынках все меняется достаточно быстро и нужно постоянно совершенствоваться и обучаться, чтобы быть успешным и востребованным специалистом.  Кроме того, следует постоянно проводить маркетинговые исследования и мониторинг состояния рынка финансовых технологий.</a:t>
            </a:r>
            <a:endParaRPr lang="ru-RU" sz="1600" dirty="0">
              <a:ea typeface="Calibri"/>
              <a:cs typeface="Times New Roman"/>
            </a:endParaRPr>
          </a:p>
          <a:p>
            <a:pPr marL="0" lvl="0" indent="0" algn="just">
              <a:lnSpc>
                <a:spcPct val="150000"/>
              </a:lnSpc>
              <a:spcAft>
                <a:spcPts val="0"/>
              </a:spcAft>
              <a:buNone/>
            </a:pPr>
            <a:endParaRPr lang="ru-RU" sz="1600" b="1" dirty="0" smtClean="0">
              <a:latin typeface="Times New Roman"/>
              <a:ea typeface="Calibri"/>
              <a:cs typeface="Times New Roman"/>
            </a:endParaRPr>
          </a:p>
          <a:p>
            <a:pPr marL="0" lv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Ответственность </a:t>
            </a:r>
            <a:r>
              <a:rPr lang="ru-RU" sz="1600" b="1" dirty="0">
                <a:latin typeface="Times New Roman"/>
                <a:ea typeface="Calibri"/>
                <a:cs typeface="Times New Roman"/>
              </a:rPr>
              <a:t>и пунктуальность</a:t>
            </a:r>
            <a:endParaRPr lang="ru-RU" sz="1600" dirty="0">
              <a:ea typeface="Calibri"/>
              <a:cs typeface="Times New Roman"/>
            </a:endParaRPr>
          </a:p>
          <a:p>
            <a:pPr marL="114404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1600" i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Современные </a:t>
            </a:r>
            <a:r>
              <a:rPr lang="ru-RU" sz="16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финансовые технологии «не терпят» безответственного отношения к себе, их бесперебойное функционирование и безопасность связаны, прежде всего, с тем как к ним относятся люди, которым доверено управлять финансовыми инструментами.</a:t>
            </a:r>
            <a:endParaRPr lang="ru-RU" sz="1600" dirty="0">
              <a:ea typeface="Calibri"/>
              <a:cs typeface="Times New Roman"/>
            </a:endParaRPr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2590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800" b="1" dirty="0" smtClean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800" b="1" dirty="0" smtClean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>Изучая </a:t>
            </a: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>дисциплину «Современные финансовые рынки», мы осознали, что для того, чтобы быть успешными в быстро изменяющихся обстоятельствах, нам необходимы следующие личные качества и профессиональные компетенции: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600" b="1" dirty="0" err="1">
                <a:latin typeface="Times New Roman"/>
                <a:ea typeface="Calibri"/>
                <a:cs typeface="Times New Roman"/>
              </a:rPr>
              <a:t>Клиентоориентированность</a:t>
            </a:r>
            <a:endParaRPr lang="ru-RU" sz="1600" dirty="0">
              <a:ea typeface="Calibri"/>
              <a:cs typeface="Times New Roman"/>
            </a:endParaRPr>
          </a:p>
          <a:p>
            <a:pPr marL="114404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600" i="1" dirty="0">
                <a:latin typeface="Times New Roman"/>
                <a:ea typeface="Calibri"/>
                <a:cs typeface="Times New Roman"/>
              </a:rPr>
              <a:t>Следует не забывать, что все финансовые продукты и инструменты создаются для людей и (или) компаний, в которых работают люди. </a:t>
            </a:r>
            <a:endParaRPr lang="ru-RU" sz="1600" dirty="0">
              <a:ea typeface="Calibri"/>
              <a:cs typeface="Times New Roman"/>
            </a:endParaRPr>
          </a:p>
          <a:p>
            <a:pPr marL="0" lv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600" b="1" dirty="0">
                <a:latin typeface="Times New Roman"/>
                <a:ea typeface="Calibri"/>
                <a:cs typeface="Times New Roman"/>
              </a:rPr>
              <a:t>Знание законодательства в сфере финансовых рынков</a:t>
            </a:r>
            <a:endParaRPr lang="ru-RU" sz="1600" dirty="0">
              <a:ea typeface="Calibri"/>
              <a:cs typeface="Times New Roman"/>
            </a:endParaRPr>
          </a:p>
          <a:p>
            <a:pPr marL="0" lv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Умение </a:t>
            </a:r>
            <a:r>
              <a:rPr lang="ru-RU" sz="1600" b="1" dirty="0">
                <a:latin typeface="Times New Roman"/>
                <a:ea typeface="Calibri"/>
                <a:cs typeface="Times New Roman"/>
              </a:rPr>
              <a:t>работать в команде и взаимодействовать со специалистами различных отраслей</a:t>
            </a:r>
            <a:endParaRPr lang="ru-RU" sz="1600" dirty="0">
              <a:ea typeface="Calibri"/>
              <a:cs typeface="Times New Roman"/>
            </a:endParaRPr>
          </a:p>
          <a:p>
            <a:pPr marL="0" lv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Способность </a:t>
            </a:r>
            <a:r>
              <a:rPr lang="ru-RU" sz="1600" b="1" dirty="0">
                <a:latin typeface="Times New Roman"/>
                <a:ea typeface="Calibri"/>
                <a:cs typeface="Times New Roman"/>
              </a:rPr>
              <a:t>брать на себя ответственность.</a:t>
            </a:r>
            <a:endParaRPr lang="ru-RU" sz="1200" dirty="0">
              <a:ea typeface="Calibri"/>
              <a:cs typeface="Times New Roman"/>
            </a:endParaRPr>
          </a:p>
          <a:p>
            <a:pPr marL="114404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1600" i="1" dirty="0">
                <a:latin typeface="Times New Roman"/>
                <a:ea typeface="Calibri"/>
                <a:cs typeface="Times New Roman"/>
              </a:rPr>
              <a:t>Человек, работающий в сфере современных банковских технологий должен понимать, что от качества его деятельности зависит будущее многих людей, государства и компаний. Не следует связывать свою жизнь с данной сферой деятельности тем, кто боится брать на себя ответственность за совершенные действия и  принятые решения.</a:t>
            </a:r>
            <a:endParaRPr lang="ru-RU" sz="1200" dirty="0">
              <a:ea typeface="Calibri"/>
              <a:cs typeface="Times New Roman"/>
            </a:endParaRPr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6712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800" b="1" dirty="0" smtClean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800" b="1" dirty="0" smtClean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>Изучая </a:t>
            </a: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>дисциплину «Современные финансовые рынки», мы осознали, что для того, чтобы быть успешными в быстро изменяющихся обстоятельствах, нам необходимы следующие личные качества и профессиональные компетенции: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8"/>
            <a:ext cx="8229600" cy="4525963"/>
          </a:xfrm>
        </p:spPr>
        <p:txBody>
          <a:bodyPr/>
          <a:lstStyle/>
          <a:p>
            <a:pPr marL="342900" lvl="0" indent="-342900">
              <a:spcAft>
                <a:spcPts val="0"/>
              </a:spcAft>
              <a:buFont typeface="Arial"/>
              <a:buChar char="●"/>
            </a:pPr>
            <a:r>
              <a:rPr lang="ru-RU" sz="1800" b="1" dirty="0" smtClean="0">
                <a:latin typeface="Times New Roman"/>
                <a:ea typeface="Times New Roman"/>
                <a:cs typeface="Arial"/>
              </a:rPr>
              <a:t>Целеустремленность</a:t>
            </a:r>
            <a:r>
              <a:rPr lang="ru-RU" sz="1800" dirty="0">
                <a:latin typeface="Times New Roman"/>
                <a:ea typeface="Times New Roman"/>
                <a:cs typeface="Arial"/>
              </a:rPr>
              <a:t>. Концентрация на конечном результате увеличивает слаженность остальных психологических качеств и  приобретенных способностей личности. </a:t>
            </a:r>
            <a:endParaRPr lang="ru-RU" sz="1800" dirty="0" smtClean="0">
              <a:latin typeface="Times New Roman"/>
              <a:ea typeface="Times New Roman"/>
              <a:cs typeface="Arial"/>
            </a:endParaRPr>
          </a:p>
          <a:p>
            <a:pPr marL="342900" lvl="0" indent="-342900">
              <a:spcAft>
                <a:spcPts val="0"/>
              </a:spcAft>
              <a:buFont typeface="Arial"/>
              <a:buChar char="●"/>
            </a:pPr>
            <a:endParaRPr lang="ru-RU" sz="1800" dirty="0" smtClean="0">
              <a:latin typeface="Arial"/>
              <a:ea typeface="Arial"/>
              <a:cs typeface="Arial"/>
            </a:endParaRPr>
          </a:p>
          <a:p>
            <a:pPr marL="342900" lvl="0" indent="-342900">
              <a:spcAft>
                <a:spcPts val="0"/>
              </a:spcAft>
              <a:buFont typeface="Arial"/>
              <a:buChar char="●"/>
            </a:pPr>
            <a:r>
              <a:rPr lang="ru-RU" sz="1800" b="1" dirty="0" smtClean="0">
                <a:latin typeface="Times New Roman"/>
                <a:ea typeface="Times New Roman"/>
                <a:cs typeface="Arial"/>
              </a:rPr>
              <a:t>Самодисциплина</a:t>
            </a:r>
            <a:r>
              <a:rPr lang="ru-RU" sz="1800" dirty="0" smtClean="0">
                <a:latin typeface="Times New Roman"/>
                <a:ea typeface="Times New Roman"/>
                <a:cs typeface="Arial"/>
              </a:rPr>
              <a:t>. Четко распланированные задачи и правильно организованное время, необходимое для их выполнения. Четкое следование спланированному графику.</a:t>
            </a:r>
          </a:p>
          <a:p>
            <a:pPr marL="342900" lvl="0" indent="-342900">
              <a:spcAft>
                <a:spcPts val="0"/>
              </a:spcAft>
              <a:buFont typeface="Arial"/>
              <a:buChar char="●"/>
            </a:pPr>
            <a:endParaRPr lang="ru-RU" sz="1800" dirty="0" smtClean="0">
              <a:latin typeface="Arial"/>
              <a:ea typeface="Arial"/>
              <a:cs typeface="Arial"/>
            </a:endParaRPr>
          </a:p>
          <a:p>
            <a:pPr marL="342900" lvl="0" indent="-342900">
              <a:spcAft>
                <a:spcPts val="0"/>
              </a:spcAft>
              <a:buFont typeface="Arial"/>
              <a:buChar char="●"/>
            </a:pPr>
            <a:r>
              <a:rPr lang="ru-RU" sz="1800" b="1" dirty="0" smtClean="0">
                <a:latin typeface="Times New Roman"/>
                <a:ea typeface="Times New Roman"/>
                <a:cs typeface="Arial"/>
              </a:rPr>
              <a:t>Адаптивность</a:t>
            </a:r>
            <a:r>
              <a:rPr lang="ru-RU" sz="1800" dirty="0">
                <a:latin typeface="Times New Roman"/>
                <a:ea typeface="Times New Roman"/>
                <a:cs typeface="Arial"/>
              </a:rPr>
              <a:t>. Именно способность приспосабливаться к изменяющимся условиям, происходящим в обществе, на рынке, в общем в окружающей человека среде позволяет вовремя реагировать на происходящие изменения и вырабатывать соответствующую тактику действий</a:t>
            </a:r>
            <a:r>
              <a:rPr lang="ru-RU" sz="1800" dirty="0" smtClean="0">
                <a:latin typeface="Times New Roman"/>
                <a:ea typeface="Times New Roman"/>
                <a:cs typeface="Arial"/>
              </a:rPr>
              <a:t>.</a:t>
            </a:r>
          </a:p>
          <a:p>
            <a:pPr marL="342900" lvl="0" indent="-342900">
              <a:spcAft>
                <a:spcPts val="0"/>
              </a:spcAft>
              <a:buFont typeface="Arial"/>
              <a:buChar char="●"/>
            </a:pPr>
            <a:endParaRPr lang="ru-RU" sz="1800" dirty="0">
              <a:latin typeface="Arial"/>
              <a:ea typeface="Arial"/>
              <a:cs typeface="Arial"/>
            </a:endParaRPr>
          </a:p>
          <a:p>
            <a:pPr marL="342900" lvl="0" indent="-342900">
              <a:spcAft>
                <a:spcPts val="0"/>
              </a:spcAft>
              <a:buFont typeface="Arial"/>
              <a:buChar char="●"/>
            </a:pPr>
            <a:r>
              <a:rPr lang="ru-RU" sz="1800" b="1" dirty="0">
                <a:latin typeface="Times New Roman"/>
                <a:ea typeface="Times New Roman"/>
                <a:cs typeface="Arial"/>
              </a:rPr>
              <a:t>Уметь анализировать данные и делать правильные выводы на их основе</a:t>
            </a:r>
            <a:r>
              <a:rPr lang="ru-RU" sz="1800" dirty="0">
                <a:latin typeface="Times New Roman"/>
                <a:ea typeface="Times New Roman"/>
                <a:cs typeface="Arial"/>
              </a:rPr>
              <a:t>.  Уметь работать в команде, эффективно кооперировать друг с другом, оптимально наладить коммуникацию. </a:t>
            </a:r>
            <a:endParaRPr lang="ru-RU" sz="1800" dirty="0">
              <a:latin typeface="Arial"/>
              <a:ea typeface="Arial"/>
              <a:cs typeface="Arial"/>
            </a:endParaRPr>
          </a:p>
          <a:p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6268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800" b="1" dirty="0" smtClean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800" b="1" dirty="0" smtClean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>Изучая </a:t>
            </a: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>дисциплину «Современные финансовые рынки», мы осознали, что для того, чтобы быть успешными в быстро изменяющихся обстоятельствах, нам необходимы следующие личные качества и профессиональные компетенции:</a:t>
            </a:r>
            <a:r>
              <a:rPr lang="ru-RU" sz="3600" dirty="0">
                <a:ea typeface="Calibri"/>
                <a:cs typeface="Times New Roman"/>
              </a:rPr>
              <a:t/>
            </a:r>
            <a:br>
              <a:rPr lang="ru-RU" sz="36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8"/>
            <a:ext cx="8229600" cy="4525963"/>
          </a:xfrm>
        </p:spPr>
        <p:txBody>
          <a:bodyPr/>
          <a:lstStyle/>
          <a:p>
            <a:pPr marL="342900" lvl="0" indent="-342900">
              <a:spcAft>
                <a:spcPts val="0"/>
              </a:spcAft>
              <a:buFont typeface="Arial"/>
              <a:buChar char="●"/>
            </a:pPr>
            <a:r>
              <a:rPr lang="ru-RU" sz="1800" b="1" dirty="0">
                <a:latin typeface="Times New Roman"/>
                <a:ea typeface="Times New Roman"/>
                <a:cs typeface="Arial"/>
              </a:rPr>
              <a:t>Гибкость мышления</a:t>
            </a:r>
            <a:r>
              <a:rPr lang="ru-RU" sz="1800" dirty="0">
                <a:latin typeface="Times New Roman"/>
                <a:ea typeface="Times New Roman"/>
                <a:cs typeface="Arial"/>
              </a:rPr>
              <a:t>. Многие сильные специалисты сходятся во мнении, что фундаментальные академические знания не являются решающим фактором при приеме на работу. Конечно, образование-фундамент, но возможность рассмотреть проблему под нестандартным углом зачастую гораздо важнее. </a:t>
            </a:r>
            <a:endParaRPr lang="ru-RU" sz="1800" dirty="0" smtClean="0">
              <a:latin typeface="Times New Roman"/>
              <a:ea typeface="Times New Roman"/>
              <a:cs typeface="Arial"/>
            </a:endParaRPr>
          </a:p>
          <a:p>
            <a:pPr marL="342900" lvl="0" indent="-342900">
              <a:spcAft>
                <a:spcPts val="0"/>
              </a:spcAft>
              <a:buFont typeface="Arial"/>
              <a:buChar char="●"/>
            </a:pPr>
            <a:endParaRPr lang="ru-RU" sz="1800" dirty="0">
              <a:latin typeface="Arial"/>
              <a:ea typeface="Arial"/>
              <a:cs typeface="Arial"/>
            </a:endParaRPr>
          </a:p>
          <a:p>
            <a:pPr marL="342900" lvl="0" indent="-342900">
              <a:spcAft>
                <a:spcPts val="0"/>
              </a:spcAft>
              <a:buFont typeface="Arial"/>
              <a:buChar char="●"/>
            </a:pPr>
            <a:r>
              <a:rPr lang="ru-RU" sz="1800" b="1" dirty="0">
                <a:latin typeface="Times New Roman"/>
                <a:ea typeface="Times New Roman"/>
                <a:cs typeface="Arial"/>
              </a:rPr>
              <a:t>Готовность постоянно самосовершенствоваться и учиться.</a:t>
            </a:r>
            <a:r>
              <a:rPr lang="ru-RU" sz="1800" dirty="0">
                <a:latin typeface="Times New Roman"/>
                <a:ea typeface="Times New Roman"/>
                <a:cs typeface="Arial"/>
              </a:rPr>
              <a:t> Состояние экономики меняется настолько быстро, что для того, чтобы поспеть за изменениями необходимо следить за инновациями, быть с ними на “ты”, что требует постоянного “</a:t>
            </a:r>
            <a:r>
              <a:rPr lang="ru-RU" sz="1800" dirty="0" err="1">
                <a:latin typeface="Times New Roman"/>
                <a:ea typeface="Times New Roman"/>
                <a:cs typeface="Arial"/>
              </a:rPr>
              <a:t>доучивания</a:t>
            </a:r>
            <a:r>
              <a:rPr lang="ru-RU" sz="1800" dirty="0">
                <a:latin typeface="Times New Roman"/>
                <a:ea typeface="Times New Roman"/>
                <a:cs typeface="Arial"/>
              </a:rPr>
              <a:t>”. Не нужно боятся перемен и новых технологий,  ведь любое новшество - шанс заработать или сделать жизнь проще и комфортнее. </a:t>
            </a:r>
            <a:endParaRPr lang="ru-RU" sz="1800" dirty="0" smtClean="0">
              <a:latin typeface="Times New Roman"/>
              <a:ea typeface="Times New Roman"/>
              <a:cs typeface="Arial"/>
            </a:endParaRPr>
          </a:p>
          <a:p>
            <a:pPr marL="342900" lvl="0" indent="-342900">
              <a:spcAft>
                <a:spcPts val="0"/>
              </a:spcAft>
              <a:buFont typeface="Arial"/>
              <a:buChar char="●"/>
            </a:pPr>
            <a:endParaRPr lang="ru-RU" sz="1800" dirty="0">
              <a:latin typeface="Arial"/>
              <a:ea typeface="Arial"/>
              <a:cs typeface="Arial"/>
            </a:endParaRPr>
          </a:p>
          <a:p>
            <a:pPr marL="342900" lvl="0" indent="-342900">
              <a:spcAft>
                <a:spcPts val="0"/>
              </a:spcAft>
              <a:buFont typeface="Arial"/>
              <a:buChar char="●"/>
            </a:pPr>
            <a:r>
              <a:rPr lang="ru-RU" sz="1800" b="1" dirty="0">
                <a:latin typeface="Times New Roman"/>
                <a:ea typeface="Times New Roman"/>
                <a:cs typeface="Arial"/>
              </a:rPr>
              <a:t>Готовность принять на себя риск</a:t>
            </a:r>
            <a:r>
              <a:rPr lang="ru-RU" sz="1800" dirty="0">
                <a:latin typeface="Times New Roman"/>
                <a:ea typeface="Times New Roman"/>
                <a:cs typeface="Arial"/>
              </a:rPr>
              <a:t>. Способность в стрессовой ситуации взять управление в свои руки или с готовностью выполнить свои обязательства очень ценна для специалиста.</a:t>
            </a:r>
            <a:endParaRPr lang="ru-RU" sz="1800" dirty="0">
              <a:latin typeface="Arial"/>
              <a:ea typeface="Arial"/>
              <a:cs typeface="Arial"/>
            </a:endParaRPr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2149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>В идеальном Университете Будущего, по нашему мнению, должно быть так: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На старших курсах все предметы выбираются самими студентами.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Лекции происходят либо в формате вопрос ( студента) - ответ (преподавателя), либо в форме дискуссий, ведь в споре, рождается истина.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/>
              <a:buChar char="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Нужно убрать систему балльных поощрений и экзаменационных проверок. Студент фокусируется только на получении оценок, а не на знаниях. В качестве финальной оценки студента преподаватель может кратко дать его характеристики, а если студенту действительно нужна экзаменационная оценка ( работодателю важна эта дисциплина, например), то пусть берет экзамен по выбору.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/>
              <a:buChar char=""/>
            </a:pPr>
            <a:endParaRPr lang="ru-RU" sz="1600" dirty="0">
              <a:ea typeface="Calibri"/>
              <a:cs typeface="Times New Roman"/>
            </a:endParaRPr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281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>В идеальном Университете Будущего, по нашему мнению, должно быть так: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Не должно быть столовой с огромными очередями, а должен быть ресторанный дворик, с рядом кафе известных брендов, включая </a:t>
            </a:r>
            <a:r>
              <a:rPr lang="ru-RU" sz="2000" dirty="0" err="1" smtClean="0">
                <a:latin typeface="Times New Roman"/>
                <a:ea typeface="Times New Roman"/>
                <a:cs typeface="Times New Roman"/>
              </a:rPr>
              <a:t>фастфуд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Должен быть нормальный подземный паркинг с большим количеством мест и мест для любых автомобилей, а не 40 мест для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автомобиля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«ОКА» что мы наблюдаем сегодня.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Должны ОБЯЗАТЕЛЬНО быть веселые музыкальные вагончики с хот-догами, а летом с мороженым. 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Поле для американского футбола, хоть одно в России, пожалуйста.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/>
              <a:buChar char=""/>
            </a:pPr>
            <a:r>
              <a:rPr lang="ru-RU" sz="2000" dirty="0">
                <a:latin typeface="Times New Roman"/>
                <a:ea typeface="Times New Roman"/>
                <a:cs typeface="Times New Roman"/>
              </a:rPr>
              <a:t>Маленькая трасса Формулы 1</a:t>
            </a:r>
            <a:endParaRPr lang="ru-RU" sz="1600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/>
              <a:buChar char=""/>
            </a:pPr>
            <a:endParaRPr lang="ru-RU" sz="1600" dirty="0">
              <a:ea typeface="Calibri"/>
              <a:cs typeface="Times New Roman"/>
            </a:endParaRPr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3274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>В идеальном Университете Будущего, по нашему мнению, должно быть так: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spcAft>
                <a:spcPts val="0"/>
              </a:spcAft>
              <a:buFont typeface="Arial"/>
              <a:buChar char="●"/>
            </a:pPr>
            <a:r>
              <a:rPr lang="ru-RU" sz="2000" dirty="0">
                <a:latin typeface="Times New Roman"/>
                <a:ea typeface="Times New Roman"/>
                <a:cs typeface="Arial"/>
              </a:rPr>
              <a:t>Мы считаем, что будущее системы образования за практико-</a:t>
            </a:r>
            <a:r>
              <a:rPr lang="ru-RU" sz="2000" dirty="0" err="1">
                <a:latin typeface="Times New Roman"/>
                <a:ea typeface="Times New Roman"/>
                <a:cs typeface="Arial"/>
              </a:rPr>
              <a:t>ориентованным</a:t>
            </a:r>
            <a:r>
              <a:rPr lang="ru-RU" sz="2000" dirty="0">
                <a:latin typeface="Times New Roman"/>
                <a:ea typeface="Times New Roman"/>
                <a:cs typeface="Arial"/>
              </a:rPr>
              <a:t> подходом, а именно:</a:t>
            </a:r>
            <a:endParaRPr lang="ru-RU" sz="2000" dirty="0">
              <a:latin typeface="Arial"/>
              <a:ea typeface="Arial"/>
              <a:cs typeface="Arial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-"/>
            </a:pPr>
            <a:r>
              <a:rPr lang="ru-RU" sz="2000" b="1" dirty="0">
                <a:latin typeface="Times New Roman"/>
                <a:ea typeface="Times New Roman"/>
              </a:rPr>
              <a:t>кейс-подход </a:t>
            </a:r>
            <a:r>
              <a:rPr lang="ru-RU" sz="2000" dirty="0">
                <a:latin typeface="Times New Roman"/>
                <a:ea typeface="Times New Roman"/>
              </a:rPr>
              <a:t>(сбалансированное сочетание освоения теории и немедленная ее апробация на практике)</a:t>
            </a:r>
            <a:endParaRPr lang="ru-RU" sz="2000" dirty="0"/>
          </a:p>
          <a:p>
            <a:pPr marL="342900" lvl="0" indent="-342900">
              <a:spcAft>
                <a:spcPts val="0"/>
              </a:spcAft>
              <a:buFont typeface="Symbol"/>
              <a:buChar char="-"/>
            </a:pPr>
            <a:r>
              <a:rPr lang="ru-RU" sz="2000" b="1" dirty="0">
                <a:latin typeface="Times New Roman"/>
                <a:ea typeface="Times New Roman"/>
              </a:rPr>
              <a:t>проведение </a:t>
            </a:r>
            <a:r>
              <a:rPr lang="ru-RU" sz="2000" b="1" dirty="0" err="1">
                <a:latin typeface="Times New Roman"/>
                <a:ea typeface="Times New Roman"/>
              </a:rPr>
              <a:t>форсайт</a:t>
            </a:r>
            <a:r>
              <a:rPr lang="ru-RU" sz="2000" b="1" dirty="0">
                <a:latin typeface="Times New Roman"/>
                <a:ea typeface="Times New Roman"/>
              </a:rPr>
              <a:t> сессий </a:t>
            </a:r>
            <a:r>
              <a:rPr lang="ru-RU" sz="2000" dirty="0">
                <a:latin typeface="Times New Roman"/>
                <a:ea typeface="Times New Roman"/>
              </a:rPr>
              <a:t>(опять же на лицо двойная польза: систематизация накопленной теоретическое базы и возможность актуализироваться себя и свои знания в сфере и экономике в целом). Форсайт видятся нам наиболее интересной и продуктивной формой коллективной работой в силу отсутствия жестких рамок форм разработки идей, образности и схематичности представления информации позволяющий уйти от огромных массивов текста на выходе. </a:t>
            </a:r>
            <a:endParaRPr lang="ru-RU" sz="2000" dirty="0" smtClean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-"/>
            </a:pPr>
            <a:r>
              <a:rPr lang="ru-RU" sz="2000" dirty="0" smtClean="0">
                <a:latin typeface="Times New Roman"/>
                <a:ea typeface="Times New Roman"/>
              </a:rPr>
              <a:t>активное </a:t>
            </a:r>
            <a:r>
              <a:rPr lang="ru-RU" sz="2000" dirty="0">
                <a:latin typeface="Times New Roman"/>
                <a:ea typeface="Times New Roman"/>
              </a:rPr>
              <a:t>участие университета в межвузовской </a:t>
            </a:r>
            <a:r>
              <a:rPr lang="ru-RU" sz="2000" dirty="0" err="1">
                <a:latin typeface="Times New Roman"/>
                <a:ea typeface="Times New Roman"/>
              </a:rPr>
              <a:t>инновационно</a:t>
            </a:r>
            <a:r>
              <a:rPr lang="ru-RU" sz="2000" dirty="0">
                <a:latin typeface="Times New Roman"/>
                <a:ea typeface="Times New Roman"/>
              </a:rPr>
              <a:t>-исследовательской деятельности, в частности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хакатонах</a:t>
            </a:r>
            <a:r>
              <a:rPr lang="ru-RU" sz="2000" dirty="0" smtClean="0">
                <a:latin typeface="Times New Roman"/>
                <a:ea typeface="Times New Roman"/>
              </a:rPr>
              <a:t> (форумах разработчиков), </a:t>
            </a:r>
            <a:r>
              <a:rPr lang="ru-RU" sz="2000" dirty="0">
                <a:latin typeface="Times New Roman"/>
                <a:ea typeface="Times New Roman"/>
              </a:rPr>
              <a:t>особенно междисциплинарных. </a:t>
            </a:r>
            <a:endParaRPr lang="ru-RU" sz="1600" dirty="0">
              <a:ea typeface="Calibri"/>
              <a:cs typeface="Times New Roman"/>
            </a:endParaRPr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402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Атлас новых профессий: что нового?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2400" dirty="0" smtClean="0"/>
              <a:t>3. </a:t>
            </a:r>
            <a:r>
              <a:rPr lang="ru-RU" sz="2400" dirty="0" smtClean="0">
                <a:latin typeface="BlissPro-Light"/>
              </a:rPr>
              <a:t>Все </a:t>
            </a:r>
            <a:r>
              <a:rPr lang="ru-RU" sz="2400" dirty="0">
                <a:latin typeface="BlissPro-Light"/>
              </a:rPr>
              <a:t>чаще будут использоваться </a:t>
            </a:r>
            <a:r>
              <a:rPr lang="ru-RU" sz="2400" dirty="0" smtClean="0">
                <a:latin typeface="BlissPro-Light"/>
              </a:rPr>
              <a:t>игровые </a:t>
            </a:r>
            <a:r>
              <a:rPr lang="ru-RU" sz="2400" dirty="0">
                <a:latin typeface="BlissPro-Light"/>
              </a:rPr>
              <a:t>формы обучения, поскольку </a:t>
            </a:r>
            <a:r>
              <a:rPr lang="ru-RU" sz="2400" dirty="0" smtClean="0">
                <a:solidFill>
                  <a:srgbClr val="006600"/>
                </a:solidFill>
                <a:latin typeface="BlissPro-Light"/>
              </a:rPr>
              <a:t>игра позволяет </a:t>
            </a:r>
            <a:r>
              <a:rPr lang="ru-RU" sz="2400" dirty="0">
                <a:solidFill>
                  <a:srgbClr val="006600"/>
                </a:solidFill>
                <a:latin typeface="BlissPro-Light"/>
              </a:rPr>
              <a:t>более эффективно </a:t>
            </a:r>
            <a:r>
              <a:rPr lang="ru-RU" sz="2400" dirty="0" smtClean="0">
                <a:solidFill>
                  <a:srgbClr val="006600"/>
                </a:solidFill>
                <a:latin typeface="BlissPro-Light"/>
              </a:rPr>
              <a:t>осваивать изучаемый предмет</a:t>
            </a:r>
          </a:p>
          <a:p>
            <a:pPr marL="0" indent="0" algn="just">
              <a:buNone/>
            </a:pPr>
            <a:endParaRPr lang="ru-RU" sz="2400" dirty="0">
              <a:solidFill>
                <a:srgbClr val="818385"/>
              </a:solidFill>
              <a:latin typeface="BlissPro-Light"/>
            </a:endParaRPr>
          </a:p>
          <a:p>
            <a:pPr marL="0" indent="0" algn="just">
              <a:buNone/>
            </a:pPr>
            <a:r>
              <a:rPr lang="ru-RU" sz="2400" dirty="0"/>
              <a:t>4. </a:t>
            </a:r>
            <a:r>
              <a:rPr lang="ru-RU" sz="2400" dirty="0" smtClean="0"/>
              <a:t>«Мир </a:t>
            </a:r>
            <a:r>
              <a:rPr lang="ru-RU" sz="2400" dirty="0"/>
              <a:t>меняется так </a:t>
            </a:r>
            <a:r>
              <a:rPr lang="ru-RU" sz="2400" dirty="0">
                <a:solidFill>
                  <a:srgbClr val="006600"/>
                </a:solidFill>
              </a:rPr>
              <a:t>быстро</a:t>
            </a:r>
            <a:r>
              <a:rPr lang="ru-RU" sz="2400" dirty="0"/>
              <a:t>, что </a:t>
            </a:r>
            <a:r>
              <a:rPr lang="ru-RU" sz="2400" dirty="0" smtClean="0"/>
              <a:t>мы больше </a:t>
            </a:r>
            <a:r>
              <a:rPr lang="ru-RU" sz="2400" dirty="0"/>
              <a:t>не сможем позволить себе </a:t>
            </a:r>
            <a:r>
              <a:rPr lang="ru-RU" sz="2400" dirty="0" smtClean="0"/>
              <a:t>пять лет изучать теоретические </a:t>
            </a:r>
            <a:r>
              <a:rPr lang="ru-RU" sz="2400" dirty="0"/>
              <a:t>дисциплины,</a:t>
            </a:r>
          </a:p>
          <a:p>
            <a:pPr marL="0" indent="0" algn="just">
              <a:buNone/>
            </a:pPr>
            <a:r>
              <a:rPr lang="ru-RU" sz="2400" dirty="0"/>
              <a:t>а потом еще какое-то время </a:t>
            </a:r>
            <a:r>
              <a:rPr lang="ru-RU" sz="2400" dirty="0" smtClean="0"/>
              <a:t>осваивать профессию </a:t>
            </a:r>
            <a:r>
              <a:rPr lang="ru-RU" sz="2400" dirty="0"/>
              <a:t>за счет работодателя… </a:t>
            </a:r>
            <a:r>
              <a:rPr lang="ru-RU" sz="2400" dirty="0">
                <a:solidFill>
                  <a:srgbClr val="006600"/>
                </a:solidFill>
              </a:rPr>
              <a:t>акцент </a:t>
            </a:r>
            <a:r>
              <a:rPr lang="ru-RU" sz="2400" dirty="0" smtClean="0">
                <a:solidFill>
                  <a:srgbClr val="006600"/>
                </a:solidFill>
              </a:rPr>
              <a:t>смещается с </a:t>
            </a:r>
            <a:r>
              <a:rPr lang="ru-RU" sz="2400" dirty="0">
                <a:solidFill>
                  <a:srgbClr val="006600"/>
                </a:solidFill>
              </a:rPr>
              <a:t>теории на реальные проекты </a:t>
            </a:r>
            <a:r>
              <a:rPr lang="ru-RU" sz="2400" dirty="0" smtClean="0">
                <a:solidFill>
                  <a:srgbClr val="006600"/>
                </a:solidFill>
              </a:rPr>
              <a:t>учащихся</a:t>
            </a:r>
            <a:r>
              <a:rPr lang="ru-RU" sz="2400" dirty="0"/>
              <a:t>, в том числе их </a:t>
            </a:r>
            <a:r>
              <a:rPr lang="ru-RU" sz="2400" dirty="0" err="1"/>
              <a:t>стартапы</a:t>
            </a:r>
            <a:r>
              <a:rPr lang="ru-RU" sz="2400" dirty="0"/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80478" y="6767253"/>
            <a:ext cx="559558" cy="90746"/>
          </a:xfrm>
        </p:spPr>
        <p:txBody>
          <a:bodyPr/>
          <a:lstStyle/>
          <a:p>
            <a:pPr>
              <a:defRPr/>
            </a:pPr>
            <a:fld id="{F539E2C5-0E3C-49D3-A224-1709C7F49A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3053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>В идеальном Университете Будущего, по нашему мнению, должно быть так: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spcAft>
                <a:spcPts val="0"/>
              </a:spcAft>
              <a:buFont typeface="Arial"/>
              <a:buChar char="●"/>
            </a:pPr>
            <a:r>
              <a:rPr lang="ru-RU" sz="2000" dirty="0">
                <a:latin typeface="Times New Roman"/>
                <a:ea typeface="Times New Roman"/>
                <a:cs typeface="Arial"/>
              </a:rPr>
              <a:t>Кроме того, на наш взгляд, университетская программа должна становиться более гибкой, позволяя студентам составить 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индивидуальную учебную программу. </a:t>
            </a:r>
            <a:r>
              <a:rPr lang="ru-RU" sz="2000" dirty="0">
                <a:latin typeface="Times New Roman"/>
                <a:ea typeface="Times New Roman"/>
                <a:cs typeface="Arial"/>
              </a:rPr>
              <a:t>Так как высшая школа должна давать возможности для всестороннего индивидуального развития, поскольку на современном рынке труда с невероятно высоким уровнем конкуренции по-настоящему ценятся лишь высококлассные специалисты. Мы глубоко уверены, что 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лишь широкие возможности специализации и адаптации программы под интересы каждого отдельно взятого студента дают возможности для максимального раскрытия и развития потенциала студента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ru-RU" sz="2000" b="1" dirty="0">
              <a:solidFill>
                <a:srgbClr val="FF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8700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>В идеальном Университете Будущего, по нашему мнению, должно быть так: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spcAft>
                <a:spcPts val="0"/>
              </a:spcAft>
              <a:buFont typeface="Arial"/>
              <a:buChar char="●"/>
            </a:pPr>
            <a:r>
              <a:rPr lang="ru-RU" sz="2000" dirty="0" smtClean="0">
                <a:latin typeface="Times New Roman"/>
                <a:ea typeface="Times New Roman"/>
                <a:cs typeface="Arial"/>
              </a:rPr>
              <a:t>Очень </a:t>
            </a:r>
            <a:r>
              <a:rPr lang="ru-RU" sz="2000" dirty="0">
                <a:latin typeface="Times New Roman"/>
                <a:ea typeface="Times New Roman"/>
                <a:cs typeface="Arial"/>
              </a:rPr>
              <a:t>важным нам видится развитие </a:t>
            </a:r>
            <a:r>
              <a:rPr lang="ru-RU" sz="2000" dirty="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системы 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удаленного обучения. </a:t>
            </a:r>
            <a:r>
              <a:rPr lang="ru-RU" sz="2000" dirty="0">
                <a:latin typeface="Times New Roman"/>
                <a:ea typeface="Times New Roman"/>
                <a:cs typeface="Arial"/>
              </a:rPr>
              <a:t>Нам видится весьма 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архаичной</a:t>
            </a:r>
            <a:r>
              <a:rPr lang="ru-RU" sz="2000" dirty="0" smtClean="0">
                <a:latin typeface="Times New Roman"/>
                <a:ea typeface="Times New Roman"/>
                <a:cs typeface="Arial"/>
              </a:rPr>
              <a:t> </a:t>
            </a:r>
            <a:r>
              <a:rPr lang="ru-RU" sz="2000" dirty="0">
                <a:latin typeface="Times New Roman"/>
                <a:ea typeface="Times New Roman"/>
                <a:cs typeface="Arial"/>
              </a:rPr>
              <a:t>система при которой студенту необходимо осесть на 3-4 года в одном городе. Дистанционное обучение дает возможность студенту продолжать процесс обучения находясь  в любой точки мира, а университету расширить географию приемной кампании до масштабов целой планеты, 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latin typeface="Times New Roman"/>
                <a:ea typeface="Times New Roman"/>
                <a:cs typeface="Arial"/>
              </a:rPr>
              <a:t>а может в недалеком будущем и до всей галактики!:)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latin typeface="Arial"/>
              <a:ea typeface="Arial"/>
              <a:cs typeface="Arial"/>
            </a:endParaRPr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1638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800" b="1" dirty="0">
                <a:solidFill>
                  <a:srgbClr val="008000"/>
                </a:solidFill>
                <a:latin typeface="Times New Roman"/>
                <a:ea typeface="Calibri"/>
                <a:cs typeface="Times New Roman"/>
              </a:rPr>
              <a:t>В идеальном Университете Будущего, по нашему мнению, должно быть так: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Университете Будущего смогут обучаться студенты со всех уголков Земного шара.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Университетом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Будущего будут разработаны специальные программные инновационные средства, которые автоматически будут распознавать способности, возможности, интеллект и уровень подготовки  каждого студента и «разрабатывать» для обучающихся программы обучения с учетом его индивидуальных особенностей.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Университете Будущего смогут легко обучаться студенты с ограниченными возможностями.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2000" dirty="0" smtClean="0">
                <a:latin typeface="Times New Roman"/>
                <a:ea typeface="Times New Roman"/>
                <a:cs typeface="Times New Roman"/>
              </a:rPr>
              <a:t>Будущие </a:t>
            </a:r>
            <a:r>
              <a:rPr lang="ru-RU" sz="2000" dirty="0">
                <a:latin typeface="Times New Roman"/>
                <a:ea typeface="Times New Roman"/>
                <a:cs typeface="Times New Roman"/>
              </a:rPr>
              <a:t>работодатели будут записываться в очередь в Университет Будущего и рекламировать свои компании для того, чтобы переманить студентов Университета Будущего в свою компанию.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/>
              <a:buChar char=""/>
            </a:pPr>
            <a:endParaRPr lang="ru-RU" sz="1600" dirty="0">
              <a:ea typeface="Calibri"/>
              <a:cs typeface="Times New Roman"/>
            </a:endParaRPr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CC6BFA-3737-4B35-BD41-E6F7DE1EA87F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3622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8950" y="0"/>
            <a:ext cx="7429499" cy="718792"/>
          </a:xfrm>
        </p:spPr>
        <p:txBody>
          <a:bodyPr/>
          <a:lstStyle/>
          <a:p>
            <a:r>
              <a:rPr lang="ru-RU" dirty="0" smtClean="0"/>
              <a:t>Мы узнали: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056209" y="6492875"/>
            <a:ext cx="4679482" cy="365125"/>
          </a:xfrm>
        </p:spPr>
        <p:txBody>
          <a:bodyPr/>
          <a:lstStyle/>
          <a:p>
            <a:r>
              <a:rPr lang="ru-RU" smtClean="0"/>
              <a:t>Технология активного обучения «Сессия без двоек»</a:t>
            </a:r>
            <a:endParaRPr lang="ru-RU"/>
          </a:p>
        </p:txBody>
      </p:sp>
      <p:pic>
        <p:nvPicPr>
          <p:cNvPr id="18" name="Объект 1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23" y="1965484"/>
            <a:ext cx="3232467" cy="2583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9" y="4474842"/>
            <a:ext cx="2354580" cy="193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320" y="0"/>
            <a:ext cx="3154680" cy="210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940" y="2103120"/>
            <a:ext cx="2141220" cy="2377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9" y="2103120"/>
            <a:ext cx="2354580" cy="2377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480559"/>
            <a:ext cx="3017520" cy="193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941" y="4497703"/>
            <a:ext cx="2141220" cy="191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366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676060" cy="1107412"/>
          </a:xfrm>
        </p:spPr>
        <p:txBody>
          <a:bodyPr/>
          <a:lstStyle/>
          <a:p>
            <a:r>
              <a:rPr lang="ru-RU" dirty="0" smtClean="0"/>
              <a:t>Мы считаем, что: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0"/>
            <a:ext cx="3291840" cy="2994660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581989" y="6492875"/>
            <a:ext cx="4679482" cy="365125"/>
          </a:xfrm>
        </p:spPr>
        <p:txBody>
          <a:bodyPr/>
          <a:lstStyle/>
          <a:p>
            <a:r>
              <a:rPr lang="ru-RU" dirty="0" smtClean="0"/>
              <a:t>Технология активного обучения «Сессия без двоек»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43250" cy="29946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590" y="2994660"/>
            <a:ext cx="3280412" cy="38633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94660"/>
            <a:ext cx="5863590" cy="38633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1" y="4063365"/>
            <a:ext cx="1657350" cy="17259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0"/>
            <a:ext cx="2720341" cy="299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3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380" y="0"/>
            <a:ext cx="7429499" cy="1478570"/>
          </a:xfrm>
        </p:spPr>
        <p:txBody>
          <a:bodyPr/>
          <a:lstStyle/>
          <a:p>
            <a:r>
              <a:rPr lang="ru-RU" dirty="0" smtClean="0"/>
              <a:t>Университет будущего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088" y="1828800"/>
            <a:ext cx="5857875" cy="3905250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170509" y="6492875"/>
            <a:ext cx="4679482" cy="365125"/>
          </a:xfrm>
        </p:spPr>
        <p:txBody>
          <a:bodyPr/>
          <a:lstStyle/>
          <a:p>
            <a:r>
              <a:rPr lang="ru-RU" dirty="0" smtClean="0"/>
              <a:t>Технология активного обучения «Сессия без двоек»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3000" cy="26974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0"/>
            <a:ext cx="4191000" cy="26974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7480"/>
            <a:ext cx="3326130" cy="24660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30" y="2697480"/>
            <a:ext cx="3188969" cy="24660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2697480"/>
            <a:ext cx="2628902" cy="24660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3502"/>
            <a:ext cx="2476500" cy="16944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5163502"/>
            <a:ext cx="2476501" cy="16944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2" y="5163502"/>
            <a:ext cx="2236468" cy="16944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71" y="5166360"/>
            <a:ext cx="1954532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8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396"/>
          </a:xfrm>
        </p:spPr>
        <p:txBody>
          <a:bodyPr/>
          <a:lstStyle/>
          <a:p>
            <a:pPr eaLnBrk="1" hangingPunct="1"/>
            <a:r>
              <a:rPr kumimoji="0" lang="ru-RU" sz="3200" b="1" dirty="0">
                <a:solidFill>
                  <a:schemeClr val="tx2"/>
                </a:solidFill>
                <a:cs typeface="Arial" charset="0"/>
              </a:rPr>
              <a:t>Система оценки</a:t>
            </a:r>
            <a:r>
              <a:rPr kumimoji="0" lang="en-US" sz="3200" b="1" dirty="0">
                <a:solidFill>
                  <a:schemeClr val="tx2"/>
                </a:solidFill>
                <a:cs typeface="Arial" charset="0"/>
              </a:rPr>
              <a:t> </a:t>
            </a:r>
            <a:r>
              <a:rPr kumimoji="0" lang="ru-RU" sz="3200" b="1" dirty="0">
                <a:solidFill>
                  <a:schemeClr val="tx2"/>
                </a:solidFill>
                <a:cs typeface="Arial" charset="0"/>
              </a:rPr>
              <a:t>успеваемости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819" y="1253587"/>
            <a:ext cx="6806928" cy="2000548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ru-RU" sz="2800" dirty="0"/>
              <a:t>Форма итогового контроля – </a:t>
            </a:r>
            <a:r>
              <a:rPr lang="ru-RU" sz="2800" b="1" dirty="0">
                <a:solidFill>
                  <a:srgbClr val="1F497D"/>
                </a:solidFill>
              </a:rPr>
              <a:t>экзамен</a:t>
            </a:r>
            <a:endParaRPr lang="ru-RU" sz="2800" dirty="0">
              <a:solidFill>
                <a:srgbClr val="1F497D"/>
              </a:solidFill>
            </a:endParaRPr>
          </a:p>
          <a:p>
            <a:endParaRPr lang="ru-RU" sz="2400" dirty="0"/>
          </a:p>
          <a:p>
            <a:r>
              <a:rPr lang="ru-RU" sz="2400" u="sng" dirty="0"/>
              <a:t>Формы промежуточного контроля:</a:t>
            </a:r>
          </a:p>
          <a:p>
            <a:r>
              <a:rPr lang="ru-RU" sz="2400" b="1" dirty="0"/>
              <a:t>1-ая аттестация </a:t>
            </a:r>
            <a:r>
              <a:rPr lang="ru-RU" sz="2400" dirty="0"/>
              <a:t>(по состоянию на </a:t>
            </a:r>
            <a:r>
              <a:rPr lang="en-US" sz="2400" dirty="0"/>
              <a:t>1 </a:t>
            </a:r>
            <a:r>
              <a:rPr lang="ru-RU" sz="2400" dirty="0"/>
              <a:t>ноября) </a:t>
            </a:r>
          </a:p>
          <a:p>
            <a:r>
              <a:rPr lang="ru-RU" sz="2400" b="1" dirty="0"/>
              <a:t>2-ая аттестация </a:t>
            </a:r>
            <a:r>
              <a:rPr lang="ru-RU" sz="2400" dirty="0"/>
              <a:t>(по состоянию на конец семестра)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39673" y="3875454"/>
            <a:ext cx="2883423" cy="1754298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ru-RU" b="1" dirty="0" smtClean="0"/>
              <a:t>0-49: </a:t>
            </a:r>
            <a:r>
              <a:rPr lang="ru-RU" dirty="0" smtClean="0"/>
              <a:t>неудовлетворительно</a:t>
            </a:r>
          </a:p>
          <a:p>
            <a:endParaRPr lang="ru-RU" sz="1200" dirty="0"/>
          </a:p>
          <a:p>
            <a:r>
              <a:rPr lang="ru-RU" b="1" dirty="0" smtClean="0"/>
              <a:t>50-6</a:t>
            </a:r>
            <a:r>
              <a:rPr lang="en-US" b="1" dirty="0" smtClean="0"/>
              <a:t>9</a:t>
            </a:r>
            <a:r>
              <a:rPr lang="ru-RU" b="1" dirty="0" smtClean="0"/>
              <a:t>: </a:t>
            </a:r>
            <a:r>
              <a:rPr lang="ru-RU" dirty="0" smtClean="0"/>
              <a:t>удовлетворительно</a:t>
            </a:r>
          </a:p>
          <a:p>
            <a:endParaRPr lang="ru-RU" sz="1200" dirty="0"/>
          </a:p>
          <a:p>
            <a:r>
              <a:rPr lang="en-US" b="1" dirty="0" smtClean="0"/>
              <a:t>70</a:t>
            </a:r>
            <a:r>
              <a:rPr lang="ru-RU" b="1" dirty="0" smtClean="0"/>
              <a:t>-8</a:t>
            </a:r>
            <a:r>
              <a:rPr lang="en-US" b="1" dirty="0" smtClean="0"/>
              <a:t>5</a:t>
            </a:r>
            <a:r>
              <a:rPr lang="ru-RU" b="1" dirty="0" smtClean="0"/>
              <a:t>: </a:t>
            </a:r>
            <a:r>
              <a:rPr lang="ru-RU" dirty="0" smtClean="0"/>
              <a:t>хорошо</a:t>
            </a:r>
          </a:p>
          <a:p>
            <a:endParaRPr lang="ru-RU" sz="1200" dirty="0"/>
          </a:p>
          <a:p>
            <a:r>
              <a:rPr lang="ru-RU" b="1" dirty="0" smtClean="0"/>
              <a:t>8</a:t>
            </a:r>
            <a:r>
              <a:rPr lang="en-US" b="1" dirty="0" smtClean="0"/>
              <a:t>6</a:t>
            </a:r>
            <a:r>
              <a:rPr lang="ru-RU" b="1" dirty="0" smtClean="0"/>
              <a:t>-100: </a:t>
            </a:r>
            <a:r>
              <a:rPr lang="ru-RU" dirty="0" smtClean="0"/>
              <a:t>отлично</a:t>
            </a:r>
            <a:endParaRPr lang="ru-RU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7381353"/>
              </p:ext>
            </p:extLst>
          </p:nvPr>
        </p:nvGraphicFramePr>
        <p:xfrm>
          <a:off x="179818" y="3465788"/>
          <a:ext cx="5829706" cy="2689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Название 1"/>
          <p:cNvSpPr>
            <a:spLocks noGrp="1"/>
          </p:cNvSpPr>
          <p:nvPr>
            <p:ph type="title"/>
          </p:nvPr>
        </p:nvSpPr>
        <p:spPr>
          <a:xfrm>
            <a:off x="467248" y="111182"/>
            <a:ext cx="8229600" cy="693737"/>
          </a:xfrm>
        </p:spPr>
        <p:txBody>
          <a:bodyPr/>
          <a:lstStyle/>
          <a:p>
            <a:r>
              <a:rPr kumimoji="0" lang="ru-RU" sz="3000" b="1" dirty="0" smtClean="0">
                <a:solidFill>
                  <a:schemeClr val="tx2"/>
                </a:solidFill>
                <a:cs typeface="Arial" charset="0"/>
              </a:rPr>
              <a:t>Учебно-методическое обеспечение</a:t>
            </a:r>
            <a:endParaRPr kumimoji="0" lang="ru-RU" sz="3000" b="1" dirty="0"/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1724526" y="1310136"/>
            <a:ext cx="6778124" cy="357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endParaRPr kumimoji="0" lang="ru-RU" dirty="0"/>
          </a:p>
          <a:p>
            <a:endParaRPr kumimoji="0" lang="ru-RU" sz="2400" dirty="0"/>
          </a:p>
          <a:p>
            <a:endParaRPr kumimoji="0" lang="ru-RU" sz="2400" dirty="0"/>
          </a:p>
          <a:p>
            <a:r>
              <a:rPr kumimoji="0"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И.А. Гусева</a:t>
            </a:r>
          </a:p>
          <a:p>
            <a:r>
              <a:rPr kumimoji="0"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рынки и институты. Учебник и практикум для академического </a:t>
            </a:r>
            <a:r>
              <a:rPr kumimoji="0"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бакалавриата</a:t>
            </a:r>
            <a:r>
              <a:rPr kumimoji="0"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(2016)</a:t>
            </a:r>
            <a:endParaRPr kumimoji="0"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0"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0"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И.А. Гусева </a:t>
            </a:r>
            <a:r>
              <a:rPr kumimoji="0"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Рынок ценных бумаг:</a:t>
            </a:r>
            <a:br>
              <a:rPr kumimoji="0"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тестовых заданий (2016</a:t>
            </a:r>
            <a:r>
              <a:rPr kumimoji="0"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MalyshevPU\Desktop\95355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44" y="3955186"/>
            <a:ext cx="1273400" cy="1833214"/>
          </a:xfrm>
          <a:prstGeom prst="rect">
            <a:avLst/>
          </a:prstGeom>
          <a:noFill/>
          <a:ln>
            <a:solidFill>
              <a:srgbClr val="D9D9D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 descr="IMG_57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44" y="1731212"/>
            <a:ext cx="1273400" cy="20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Название 1"/>
          <p:cNvSpPr>
            <a:spLocks noGrp="1"/>
          </p:cNvSpPr>
          <p:nvPr>
            <p:ph type="title"/>
          </p:nvPr>
        </p:nvSpPr>
        <p:spPr>
          <a:xfrm>
            <a:off x="493713" y="257713"/>
            <a:ext cx="8229600" cy="682295"/>
          </a:xfrm>
        </p:spPr>
        <p:txBody>
          <a:bodyPr/>
          <a:lstStyle/>
          <a:p>
            <a:r>
              <a:rPr kumimoji="0" lang="ru-RU" sz="4000" b="1" dirty="0" smtClean="0">
                <a:solidFill>
                  <a:srgbClr val="1F497D"/>
                </a:solidFill>
                <a:latin typeface="Calibri" charset="0"/>
              </a:rPr>
              <a:t>Гусева Ирина Алексеевна</a:t>
            </a:r>
            <a:endParaRPr kumimoji="0" lang="ru-RU" sz="4000" b="1" dirty="0">
              <a:solidFill>
                <a:srgbClr val="1F497D"/>
              </a:solidFill>
              <a:latin typeface="Calibri" charset="0"/>
            </a:endParaRPr>
          </a:p>
        </p:txBody>
      </p:sp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259510" y="4615140"/>
            <a:ext cx="44751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400" b="1"/>
              <a:t>Приглашаем </a:t>
            </a:r>
            <a:r>
              <a:rPr kumimoji="0" lang="ru-RU" sz="2400" b="1" smtClean="0"/>
              <a:t>в </a:t>
            </a:r>
            <a:r>
              <a:rPr kumimoji="0" lang="ru-RU" sz="2400" b="1" dirty="0"/>
              <a:t>библиотеку нашего департамента!</a:t>
            </a:r>
          </a:p>
          <a:p>
            <a:endParaRPr kumimoji="0" lang="ru-RU" sz="2400" b="1" dirty="0">
              <a:solidFill>
                <a:srgbClr val="1F497D"/>
              </a:solidFill>
            </a:endParaRPr>
          </a:p>
          <a:p>
            <a:r>
              <a:rPr kumimoji="0" lang="ru-RU" sz="2400" b="1" dirty="0">
                <a:solidFill>
                  <a:srgbClr val="1F497D"/>
                </a:solidFill>
              </a:rPr>
              <a:t>ул. Кибальчича, 1</a:t>
            </a:r>
          </a:p>
          <a:p>
            <a:r>
              <a:rPr kumimoji="0" lang="ru-RU" sz="2400" b="1" dirty="0">
                <a:solidFill>
                  <a:srgbClr val="1F497D"/>
                </a:solidFill>
              </a:rPr>
              <a:t>аудитория 902</a:t>
            </a:r>
          </a:p>
        </p:txBody>
      </p:sp>
      <p:pic>
        <p:nvPicPr>
          <p:cNvPr id="27651" name="Изображение 4" descr="k_zb_lib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9" y="4443415"/>
            <a:ext cx="397033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14693" y="4336892"/>
            <a:ext cx="873283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54" name="TextBox 8"/>
          <p:cNvSpPr txBox="1">
            <a:spLocks noChangeArrowheads="1"/>
          </p:cNvSpPr>
          <p:nvPr/>
        </p:nvSpPr>
        <p:spPr bwMode="auto">
          <a:xfrm>
            <a:off x="3376513" y="1458199"/>
            <a:ext cx="5341120" cy="240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800" dirty="0" smtClean="0"/>
              <a:t>Профессор </a:t>
            </a:r>
            <a:r>
              <a:rPr kumimoji="0" lang="ru-RU" sz="2800" dirty="0"/>
              <a:t>Департамента финансовых рынков и банков</a:t>
            </a:r>
          </a:p>
          <a:p>
            <a:pPr>
              <a:spcBef>
                <a:spcPts val="1200"/>
              </a:spcBef>
            </a:pPr>
            <a:r>
              <a:rPr kumimoji="0" lang="ru-RU" sz="2800" dirty="0"/>
              <a:t>кандидат экономических </a:t>
            </a:r>
            <a:r>
              <a:rPr kumimoji="0" lang="ru-RU" sz="2800" dirty="0" smtClean="0"/>
              <a:t>наук, доцент</a:t>
            </a:r>
            <a:endParaRPr kumimoji="0" lang="ru-RU" sz="2400" b="1" dirty="0">
              <a:solidFill>
                <a:srgbClr val="0000FF"/>
              </a:solidFill>
            </a:endParaRPr>
          </a:p>
          <a:p>
            <a:r>
              <a:rPr kumimoji="0" lang="en-US" sz="2800" b="1" u="sng" dirty="0" smtClean="0">
                <a:solidFill>
                  <a:srgbClr val="1F497D"/>
                </a:solidFill>
                <a:hlinkClick r:id="rId3"/>
              </a:rPr>
              <a:t>iaguseva@fa.ru</a:t>
            </a:r>
            <a:r>
              <a:rPr kumimoji="0" lang="en-US" sz="2800" b="1" u="sng" dirty="0" smtClean="0">
                <a:solidFill>
                  <a:srgbClr val="1F497D"/>
                </a:solidFill>
              </a:rPr>
              <a:t>, </a:t>
            </a:r>
            <a:r>
              <a:rPr kumimoji="0" lang="en-US" sz="2800" b="1" u="sng" dirty="0" smtClean="0">
                <a:solidFill>
                  <a:srgbClr val="1F497D"/>
                </a:solidFill>
                <a:hlinkClick r:id="rId4"/>
              </a:rPr>
              <a:t>nice25@mail.ru</a:t>
            </a:r>
            <a:r>
              <a:rPr kumimoji="0" lang="en-US" sz="2800" b="1" u="sng" dirty="0" smtClean="0">
                <a:solidFill>
                  <a:srgbClr val="1F497D"/>
                </a:solidFill>
              </a:rPr>
              <a:t> </a:t>
            </a:r>
            <a:endParaRPr kumimoji="0" lang="ru-RU" sz="2800" b="1" u="sng" dirty="0">
              <a:solidFill>
                <a:srgbClr val="1F497D"/>
              </a:solidFill>
            </a:endParaRPr>
          </a:p>
        </p:txBody>
      </p:sp>
      <p:pic>
        <p:nvPicPr>
          <p:cNvPr id="3" name="Изображение 2" descr="P116024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4" y="1155233"/>
            <a:ext cx="2041318" cy="306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2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Атлас новых профессий: что нового?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2400" dirty="0" smtClean="0"/>
              <a:t>6. </a:t>
            </a:r>
            <a:r>
              <a:rPr lang="ru-RU" sz="2400" dirty="0" smtClean="0">
                <a:latin typeface="BlissPro-Light"/>
              </a:rPr>
              <a:t>образование </a:t>
            </a:r>
            <a:r>
              <a:rPr lang="ru-RU" sz="2400" dirty="0">
                <a:latin typeface="BlissPro-Light"/>
              </a:rPr>
              <a:t>перестает </a:t>
            </a:r>
            <a:r>
              <a:rPr lang="ru-RU" sz="2400" dirty="0" smtClean="0">
                <a:latin typeface="BlissPro-Light"/>
              </a:rPr>
              <a:t>быть этапом </a:t>
            </a:r>
            <a:r>
              <a:rPr lang="ru-RU" sz="2400" dirty="0">
                <a:latin typeface="BlissPro-Light"/>
              </a:rPr>
              <a:t>в начале самостоятельной жизни</a:t>
            </a:r>
            <a:r>
              <a:rPr lang="ru-RU" sz="2400" dirty="0" smtClean="0">
                <a:latin typeface="BlissPro-Light"/>
              </a:rPr>
              <a:t>, а </a:t>
            </a:r>
            <a:r>
              <a:rPr lang="ru-RU" sz="2400" dirty="0">
                <a:latin typeface="BlissPro-Light"/>
              </a:rPr>
              <a:t>становится </a:t>
            </a:r>
            <a:r>
              <a:rPr lang="ru-RU" sz="2400" dirty="0">
                <a:solidFill>
                  <a:srgbClr val="006600"/>
                </a:solidFill>
                <a:latin typeface="BlissPro-Light"/>
              </a:rPr>
              <a:t>непрерывным процессом</a:t>
            </a:r>
            <a:r>
              <a:rPr lang="ru-RU" sz="2400" dirty="0">
                <a:latin typeface="BlissPro-Light"/>
              </a:rPr>
              <a:t>, </a:t>
            </a:r>
            <a:r>
              <a:rPr lang="ru-RU" sz="2400" dirty="0" smtClean="0">
                <a:latin typeface="BlissPro-Light"/>
              </a:rPr>
              <a:t>сопровождающим </a:t>
            </a:r>
            <a:r>
              <a:rPr lang="ru-RU" sz="2400" dirty="0">
                <a:latin typeface="BlissPro-Light"/>
              </a:rPr>
              <a:t>человека </a:t>
            </a:r>
            <a:r>
              <a:rPr lang="ru-RU" sz="2400" dirty="0" smtClean="0">
                <a:latin typeface="BlissPro-Light"/>
              </a:rPr>
              <a:t>на протяжении всей жизни</a:t>
            </a:r>
          </a:p>
          <a:p>
            <a:pPr marL="0" indent="0" algn="just">
              <a:buNone/>
            </a:pPr>
            <a:endParaRPr lang="ru-RU" sz="2400" dirty="0" smtClean="0">
              <a:latin typeface="BlissPro-Light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BlissPro-Light"/>
              </a:rPr>
              <a:t>Понятие </a:t>
            </a:r>
            <a:r>
              <a:rPr lang="ru-RU" sz="2400" dirty="0">
                <a:latin typeface="BlissPro-Light"/>
              </a:rPr>
              <a:t>«профессии</a:t>
            </a:r>
            <a:r>
              <a:rPr lang="ru-RU" sz="2400" dirty="0" smtClean="0">
                <a:latin typeface="BlissPro-Light"/>
              </a:rPr>
              <a:t>» устаревает </a:t>
            </a:r>
            <a:r>
              <a:rPr lang="ru-RU" sz="2400" dirty="0">
                <a:latin typeface="BlissPro-Light"/>
              </a:rPr>
              <a:t>– на смену ему приходит </a:t>
            </a:r>
            <a:r>
              <a:rPr lang="ru-RU" sz="2400" dirty="0" smtClean="0">
                <a:latin typeface="BlissPro-Light"/>
              </a:rPr>
              <a:t>гибкий </a:t>
            </a:r>
            <a:r>
              <a:rPr lang="ru-RU" sz="2400" dirty="0">
                <a:latin typeface="BlissPro-Light"/>
              </a:rPr>
              <a:t>набор навыков и компетенций, </a:t>
            </a:r>
            <a:r>
              <a:rPr lang="ru-RU" sz="2400" dirty="0" smtClean="0">
                <a:latin typeface="BlissPro-Light"/>
              </a:rPr>
              <a:t>необходимый </a:t>
            </a:r>
            <a:r>
              <a:rPr lang="ru-RU" sz="2400" dirty="0">
                <a:latin typeface="BlissPro-Light"/>
              </a:rPr>
              <a:t>для решения определенных </a:t>
            </a:r>
            <a:r>
              <a:rPr lang="ru-RU" sz="2400" dirty="0" smtClean="0">
                <a:latin typeface="BlissPro-Light"/>
              </a:rPr>
              <a:t>задач</a:t>
            </a:r>
            <a:r>
              <a:rPr lang="ru-RU" sz="2400" dirty="0">
                <a:latin typeface="BlissPro-Light"/>
              </a:rPr>
              <a:t>. Этот набор можно дополнить </a:t>
            </a:r>
            <a:r>
              <a:rPr lang="ru-RU" sz="2400" dirty="0" smtClean="0">
                <a:latin typeface="BlissPro-Light"/>
              </a:rPr>
              <a:t>новыми умениями </a:t>
            </a:r>
            <a:r>
              <a:rPr lang="ru-RU" sz="2400" dirty="0">
                <a:latin typeface="BlissPro-Light"/>
              </a:rPr>
              <a:t>и «пересобрать» из них </a:t>
            </a:r>
            <a:r>
              <a:rPr lang="ru-RU" sz="2400" dirty="0" smtClean="0">
                <a:solidFill>
                  <a:srgbClr val="C00000"/>
                </a:solidFill>
                <a:latin typeface="BlissPro-Light"/>
              </a:rPr>
              <a:t>другую профессию</a:t>
            </a:r>
            <a:endParaRPr lang="ru-RU" sz="2400" dirty="0">
              <a:solidFill>
                <a:srgbClr val="C00000"/>
              </a:solidFill>
              <a:latin typeface="BlissPro-Ligh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280478" y="6767253"/>
            <a:ext cx="559558" cy="90746"/>
          </a:xfrm>
        </p:spPr>
        <p:txBody>
          <a:bodyPr/>
          <a:lstStyle/>
          <a:p>
            <a:pPr>
              <a:defRPr/>
            </a:pPr>
            <a:fld id="{F539E2C5-0E3C-49D3-A224-1709C7F49A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732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C42127"/>
                </a:solidFill>
                <a:latin typeface="BlissPro-Bold"/>
              </a:rPr>
              <a:t>ПРИМЕРЫ ЗАДАЧ БУДУЩЕГО: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9242"/>
            <a:ext cx="8229600" cy="4856931"/>
          </a:xfrm>
        </p:spPr>
        <p:txBody>
          <a:bodyPr/>
          <a:lstStyle/>
          <a:p>
            <a:pPr algn="just"/>
            <a:r>
              <a:rPr lang="ru-RU" sz="2000" dirty="0"/>
              <a:t>Создание образовательных </a:t>
            </a:r>
            <a:r>
              <a:rPr lang="ru-RU" sz="2000" dirty="0" smtClean="0"/>
              <a:t>траекторий и сопровождение </a:t>
            </a:r>
            <a:r>
              <a:rPr lang="ru-RU" sz="2000" dirty="0"/>
              <a:t>ученика по образовательной траектории</a:t>
            </a:r>
          </a:p>
          <a:p>
            <a:pPr algn="just"/>
            <a:r>
              <a:rPr lang="ru-RU" sz="2000" dirty="0"/>
              <a:t>Разработка </a:t>
            </a:r>
            <a:r>
              <a:rPr lang="ru-RU" sz="2000" dirty="0" smtClean="0"/>
              <a:t>онлайн-курсов, разработка </a:t>
            </a:r>
            <a:r>
              <a:rPr lang="ru-RU" sz="2000" dirty="0"/>
              <a:t>и сопровождение образовательных онлайн-платформ</a:t>
            </a:r>
          </a:p>
          <a:p>
            <a:pPr algn="just"/>
            <a:r>
              <a:rPr lang="ru-RU" sz="2000" dirty="0"/>
              <a:t>Организация </a:t>
            </a:r>
            <a:r>
              <a:rPr lang="ru-RU" sz="2000" b="1" dirty="0">
                <a:solidFill>
                  <a:srgbClr val="006600"/>
                </a:solidFill>
              </a:rPr>
              <a:t>проектной работы</a:t>
            </a:r>
          </a:p>
          <a:p>
            <a:pPr algn="just"/>
            <a:r>
              <a:rPr lang="ru-RU" sz="2000" dirty="0"/>
              <a:t>Разработка </a:t>
            </a:r>
            <a:r>
              <a:rPr lang="ru-RU" sz="2000" b="1" dirty="0" err="1">
                <a:solidFill>
                  <a:srgbClr val="006600"/>
                </a:solidFill>
              </a:rPr>
              <a:t>игропрактических</a:t>
            </a:r>
            <a:r>
              <a:rPr lang="ru-RU" sz="2000" b="1" dirty="0">
                <a:solidFill>
                  <a:srgbClr val="006600"/>
                </a:solidFill>
              </a:rPr>
              <a:t> инструментов и методик</a:t>
            </a:r>
          </a:p>
          <a:p>
            <a:pPr algn="just"/>
            <a:r>
              <a:rPr lang="ru-RU" sz="2000" dirty="0"/>
              <a:t>Проведение </a:t>
            </a:r>
            <a:r>
              <a:rPr lang="ru-RU" sz="2000" b="1" dirty="0">
                <a:solidFill>
                  <a:srgbClr val="006600"/>
                </a:solidFill>
              </a:rPr>
              <a:t>игровых образовательных мероприятий</a:t>
            </a:r>
          </a:p>
          <a:p>
            <a:pPr algn="just"/>
            <a:r>
              <a:rPr lang="ru-RU" sz="2000" dirty="0"/>
              <a:t>Разработка </a:t>
            </a:r>
            <a:r>
              <a:rPr lang="ru-RU" sz="2000" b="1" dirty="0">
                <a:solidFill>
                  <a:srgbClr val="006600"/>
                </a:solidFill>
              </a:rPr>
              <a:t>виртуальных миров</a:t>
            </a:r>
            <a:r>
              <a:rPr lang="ru-RU" sz="2000" b="1" dirty="0"/>
              <a:t> </a:t>
            </a:r>
            <a:r>
              <a:rPr lang="ru-RU" sz="2000" dirty="0"/>
              <a:t>для обучения</a:t>
            </a:r>
          </a:p>
          <a:p>
            <a:pPr algn="just"/>
            <a:r>
              <a:rPr lang="ru-RU" sz="2000" dirty="0"/>
              <a:t>Развитие </a:t>
            </a:r>
            <a:r>
              <a:rPr lang="ru-RU" sz="2000" b="1" dirty="0" err="1">
                <a:solidFill>
                  <a:srgbClr val="006600"/>
                </a:solidFill>
              </a:rPr>
              <a:t>метакомпетенций</a:t>
            </a:r>
            <a:r>
              <a:rPr lang="ru-RU" sz="2000" dirty="0"/>
              <a:t> (командная работа, системное мышление, </a:t>
            </a:r>
            <a:r>
              <a:rPr lang="ru-RU" sz="2000" dirty="0" smtClean="0"/>
              <a:t>бережливое производство </a:t>
            </a:r>
            <a:r>
              <a:rPr lang="ru-RU" sz="2000" dirty="0"/>
              <a:t>и др.)</a:t>
            </a:r>
          </a:p>
          <a:p>
            <a:pPr algn="just"/>
            <a:r>
              <a:rPr lang="ru-RU" sz="2000" dirty="0"/>
              <a:t>Развитие </a:t>
            </a:r>
            <a:r>
              <a:rPr lang="ru-RU" sz="2000" b="1" dirty="0">
                <a:solidFill>
                  <a:srgbClr val="006600"/>
                </a:solidFill>
              </a:rPr>
              <a:t>когнитивных способностей </a:t>
            </a:r>
            <a:r>
              <a:rPr lang="ru-RU" sz="2000" dirty="0"/>
              <a:t>(память, скорость чтения, концентрация и др.)</a:t>
            </a:r>
          </a:p>
          <a:p>
            <a:pPr algn="just"/>
            <a:r>
              <a:rPr lang="ru-RU" sz="2000" dirty="0"/>
              <a:t>Обучение </a:t>
            </a:r>
            <a:r>
              <a:rPr lang="ru-RU" sz="2000" b="1" dirty="0">
                <a:solidFill>
                  <a:srgbClr val="006600"/>
                </a:solidFill>
              </a:rPr>
              <a:t>продуктивным состояниям сознания</a:t>
            </a:r>
          </a:p>
          <a:p>
            <a:pPr algn="just"/>
            <a:r>
              <a:rPr lang="ru-RU" sz="2000" dirty="0"/>
              <a:t>Разработка программ обучения и переобучения взрослых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39E2C5-0E3C-49D3-A224-1709C7F49A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90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7264"/>
            <a:ext cx="8229600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6600"/>
                </a:solidFill>
                <a:latin typeface="PFDinTextCompPro-Medium-Identity-H"/>
              </a:rPr>
              <a:t>НАДПРОФЕССИОНАЛЬНЫЕ </a:t>
            </a:r>
            <a:r>
              <a:rPr lang="ru-RU" sz="2800" b="1" dirty="0">
                <a:solidFill>
                  <a:srgbClr val="006600"/>
                </a:solidFill>
                <a:latin typeface="PFDinTextCompPro-Medium-Identity-H"/>
              </a:rPr>
              <a:t>НАВЫКИ</a:t>
            </a:r>
            <a:br>
              <a:rPr lang="ru-RU" sz="2800" b="1" dirty="0">
                <a:solidFill>
                  <a:srgbClr val="006600"/>
                </a:solidFill>
                <a:latin typeface="PFDinTextCompPro-Medium-Identity-H"/>
              </a:rPr>
            </a:br>
            <a:r>
              <a:rPr lang="ru-RU" sz="2800" b="1" dirty="0">
                <a:solidFill>
                  <a:srgbClr val="006600"/>
                </a:solidFill>
                <a:latin typeface="PFDinTextCompPro-Medium-Identity-H"/>
              </a:rPr>
              <a:t>В ПРОФЕССИЯХ </a:t>
            </a:r>
            <a:r>
              <a:rPr lang="ru-RU" sz="2800" b="1" dirty="0" smtClean="0">
                <a:solidFill>
                  <a:srgbClr val="006600"/>
                </a:solidFill>
                <a:latin typeface="PFDinTextCompPro-Medium-Identity-H"/>
              </a:rPr>
              <a:t>БУДУЩЕГО В ОБЛАСТИ ОБРАЗОВАНИЯ</a:t>
            </a:r>
            <a:r>
              <a:rPr lang="ru-RU" sz="2800" b="1" dirty="0" smtClean="0">
                <a:solidFill>
                  <a:srgbClr val="006600"/>
                </a:solidFill>
                <a:latin typeface="BlissPro-Bold"/>
              </a:rPr>
              <a:t>:</a:t>
            </a:r>
            <a:endParaRPr lang="ru-RU" sz="2800" b="1" dirty="0">
              <a:solidFill>
                <a:srgbClr val="0066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854" y="1787857"/>
            <a:ext cx="8099946" cy="4338316"/>
          </a:xfrm>
        </p:spPr>
        <p:txBody>
          <a:bodyPr/>
          <a:lstStyle/>
          <a:p>
            <a:pPr algn="just"/>
            <a:r>
              <a:rPr lang="ru-RU" sz="2000" dirty="0" smtClean="0"/>
              <a:t>СИСТЕМНОЕ МЫШЛЕНИЕ</a:t>
            </a:r>
          </a:p>
          <a:p>
            <a:pPr algn="just"/>
            <a:r>
              <a:rPr lang="ru-RU" sz="2000" dirty="0" smtClean="0"/>
              <a:t>МЕЖОТРАСЛЕВАЯ КОММУНИКАЦИЯ</a:t>
            </a:r>
          </a:p>
          <a:p>
            <a:pPr algn="just"/>
            <a:r>
              <a:rPr lang="ru-RU" sz="2000" dirty="0" smtClean="0"/>
              <a:t>УПРАВЛЕНИЕ ПРОЕКТАМИ</a:t>
            </a:r>
          </a:p>
          <a:p>
            <a:pPr algn="just"/>
            <a:r>
              <a:rPr lang="ru-RU" sz="2000" dirty="0" smtClean="0"/>
              <a:t>ПРОГРАММИРОВАНИЕ/РОБОТОТЕХНИКА/ИСКУССТВЕННЫЙ ИНТЕЛЛЕКТ</a:t>
            </a:r>
          </a:p>
          <a:p>
            <a:pPr algn="just"/>
            <a:r>
              <a:rPr lang="ru-RU" sz="2000" dirty="0" smtClean="0"/>
              <a:t>КЛИЕНТООРИЕНТИРОВАННОСТЬ</a:t>
            </a:r>
          </a:p>
          <a:p>
            <a:pPr algn="just"/>
            <a:r>
              <a:rPr lang="ru-RU" sz="2000" dirty="0" smtClean="0"/>
              <a:t>МУЛЬТИЯЗЫЧНОСТЬ И МУЛЬТИКУЛЬТУРНОСТЬ</a:t>
            </a:r>
          </a:p>
          <a:p>
            <a:pPr algn="just"/>
            <a:r>
              <a:rPr lang="ru-RU" sz="2000" dirty="0" smtClean="0"/>
              <a:t>РАБОТА С ЛЮДЬМИ</a:t>
            </a:r>
          </a:p>
          <a:p>
            <a:pPr algn="just"/>
            <a:r>
              <a:rPr lang="ru-RU" sz="2000" dirty="0" smtClean="0"/>
              <a:t>РАБОТА В УСЛОВИЯХ НЕОПРЕДЕЛЕННОСТИ</a:t>
            </a:r>
          </a:p>
          <a:p>
            <a:pPr algn="just"/>
            <a:r>
              <a:rPr lang="ru-RU" sz="2000" dirty="0" smtClean="0"/>
              <a:t>БЕРЕЖЛИВОЕ ПРОИЗВОДСТВО</a:t>
            </a:r>
          </a:p>
          <a:p>
            <a:pPr algn="just"/>
            <a:r>
              <a:rPr lang="ru-RU" sz="2000" dirty="0" smtClean="0"/>
              <a:t>НАВЫКИ ХУДОЖЕСТВЕННОГО ТВОРЧЕСТВА</a:t>
            </a:r>
          </a:p>
          <a:p>
            <a:pPr algn="just"/>
            <a:r>
              <a:rPr lang="ru-RU" sz="2000" dirty="0" smtClean="0"/>
              <a:t>ЭКОЛОГИЧЕСКОЕ МЫШЛЕНИЕ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39E2C5-0E3C-49D3-A224-1709C7F49A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61750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ew_Template3">
  <a:themeElements>
    <a:clrScheme name="New_Template3">
      <a:dk1>
        <a:srgbClr val="606060"/>
      </a:dk1>
      <a:lt1>
        <a:srgbClr val="006060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New_Template3">
  <a:themeElements>
    <a:clrScheme name="New_Template3">
      <a:dk1>
        <a:srgbClr val="606060"/>
      </a:dk1>
      <a:lt1>
        <a:srgbClr val="006060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2_New_Template3">
  <a:themeElements>
    <a:clrScheme name="New_Template3">
      <a:dk1>
        <a:srgbClr val="606060"/>
      </a:dk1>
      <a:lt1>
        <a:srgbClr val="006060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3_New_Template3">
  <a:themeElements>
    <a:clrScheme name="New_Template3">
      <a:dk1>
        <a:srgbClr val="606060"/>
      </a:dk1>
      <a:lt1>
        <a:srgbClr val="006060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2075</TotalTime>
  <Words>3965</Words>
  <Application>Microsoft Office PowerPoint</Application>
  <PresentationFormat>Экран (4:3)</PresentationFormat>
  <Paragraphs>671</Paragraphs>
  <Slides>68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68</vt:i4>
      </vt:variant>
    </vt:vector>
  </HeadingPairs>
  <TitlesOfParts>
    <vt:vector size="75" baseType="lpstr">
      <vt:lpstr>Тема Office</vt:lpstr>
      <vt:lpstr>1_Тема Office</vt:lpstr>
      <vt:lpstr>New_Template3</vt:lpstr>
      <vt:lpstr>1_New_Template3</vt:lpstr>
      <vt:lpstr>2_New_Template3</vt:lpstr>
      <vt:lpstr>3_New_Template3</vt:lpstr>
      <vt:lpstr>Воздушный поток</vt:lpstr>
      <vt:lpstr> РОЛЬ ПРЕПОДАВАТЕЛЯ В СОВРЕМЕННОМ ОБРАЗОВАТЕЛЬНОМ ПРОЦЕССЕ: ТРЕНЕР, ИГРОК ИЛИ ИГРОТЕХНИК?</vt:lpstr>
      <vt:lpstr>Презентация PowerPoint</vt:lpstr>
      <vt:lpstr>Атлас новых профессий: что нового?</vt:lpstr>
      <vt:lpstr>Атлас новых профессий: что нового?</vt:lpstr>
      <vt:lpstr>Атлас новых профессий: что нового?</vt:lpstr>
      <vt:lpstr>Атлас новых профессий: что нового?</vt:lpstr>
      <vt:lpstr>Атлас новых профессий: что нового?</vt:lpstr>
      <vt:lpstr>ПРИМЕРЫ ЗАДАЧ БУДУЩЕГО:</vt:lpstr>
      <vt:lpstr>НАДПРОФЕССИОНАЛЬНЫЕ НАВЫКИ В ПРОФЕССИЯХ БУДУЩЕГО В ОБЛАСТИ ОБРАЗОВАНИЯ:</vt:lpstr>
      <vt:lpstr>НОВЫЕ ПРОФЕССИИ В ОБЛАСТИ ОБРАЗОВАНИЯ (до 2020):</vt:lpstr>
      <vt:lpstr>НОВЫЕ ПРОФЕССИИ В ОБЛАСТИ ОБРАЗОВАНИЯ (после 2020):</vt:lpstr>
      <vt:lpstr>УСТАРЕВАЮЩИЕ ИНТЕЛЛЕКТУАЛЬНЫЕ ПРОФЕССИИ (до 2020 г.)</vt:lpstr>
      <vt:lpstr>УСТАРЕВАЮЩИЕ ИНТЕЛЛЕКТУАЛЬНЫЕ ПРОФЕССИИ (2020 - 2030 гг.)</vt:lpstr>
      <vt:lpstr>Почему устаревает профессия «лектор»</vt:lpstr>
      <vt:lpstr>Что делать?</vt:lpstr>
      <vt:lpstr>Гусева Ирина Алексеевна</vt:lpstr>
      <vt:lpstr>Технология активного обучения  «Сессия без двоек»</vt:lpstr>
      <vt:lpstr>Технология активного обучения  «Сессия без двоек»</vt:lpstr>
      <vt:lpstr>Технология активного обучения  «Сессия без двоек»</vt:lpstr>
      <vt:lpstr>Сессия без двоек!</vt:lpstr>
      <vt:lpstr>Формы лекционных занятий</vt:lpstr>
      <vt:lpstr>Формы семинарских занятий</vt:lpstr>
      <vt:lpstr>Инвестиционный портфель</vt:lpstr>
      <vt:lpstr>Презентация PowerPoint</vt:lpstr>
      <vt:lpstr>Презентация PowerPoint</vt:lpstr>
      <vt:lpstr>Презентация PowerPoint</vt:lpstr>
      <vt:lpstr>Формы семинарских занятий</vt:lpstr>
      <vt:lpstr>Формы семинарских занятий</vt:lpstr>
      <vt:lpstr>ФИНАНСОВЫЙ КВЕСТ</vt:lpstr>
      <vt:lpstr>ФИНАНСОВЫЙ КВЕСТ</vt:lpstr>
      <vt:lpstr>ФИНАНСОВЫЙ КВЕСТ</vt:lpstr>
      <vt:lpstr>Формы семинарских занятий</vt:lpstr>
      <vt:lpstr>Презентация PowerPoint</vt:lpstr>
      <vt:lpstr>Форсайт-проект «Инновации на финансовом рынке: 21 век»</vt:lpstr>
      <vt:lpstr>Форсайт-проект «Инновации на финансовом рынке: 21 век»</vt:lpstr>
      <vt:lpstr>Форсайт-проект «Инновации на финансовом рынке: 21 век»</vt:lpstr>
      <vt:lpstr>Форсайт-проект «Инновации на финансовом рынке: 21 век»</vt:lpstr>
      <vt:lpstr>Форсайт-проект «Инновации на финансовом рынке: 21 век»</vt:lpstr>
      <vt:lpstr>Форсайт-проект «Инновации на финансовом рынке: 21 век»</vt:lpstr>
      <vt:lpstr>Форсайт-проект «Инновации на финансовом рынке: 21 век»</vt:lpstr>
      <vt:lpstr>Форсайт-проект «Инновации на финансовом рынке: 21 век»</vt:lpstr>
      <vt:lpstr>Инновации на финансовом рынке: 21 век  АРТ-рынок</vt:lpstr>
      <vt:lpstr>Финансовые инновации  </vt:lpstr>
      <vt:lpstr>Личное мнение</vt:lpstr>
      <vt:lpstr>Спасибо за внимание! </vt:lpstr>
      <vt:lpstr>Лига Справедливости</vt:lpstr>
      <vt:lpstr>Презентация PowerPoint</vt:lpstr>
      <vt:lpstr>Изучая дисциплину «Современные финансовые рынки», мы узнали что-то принципиально важное для себя, а именно: </vt:lpstr>
      <vt:lpstr>Изучая дисциплину «Современные финансовые рынки», мы узнали что-то принципиально важное для себя, а именно: </vt:lpstr>
      <vt:lpstr>  Изучая дисциплину «Современные финансовые рынки», мы осознали, что для того, чтобы быть успешными в быстро изменяющихся обстоятельствах, нам необходимы следующие личные качества и профессиональные компетенции: </vt:lpstr>
      <vt:lpstr>  Изучая дисциплину «Современные финансовые рынки», мы осознали, что для того, чтобы быть успешными в быстро изменяющихся обстоятельствах, нам необходимы следующие личные качества и профессиональные компетенции: </vt:lpstr>
      <vt:lpstr>  Изучая дисциплину «Современные финансовые рынки», мы осознали, что для того, чтобы быть успешными в быстро изменяющихся обстоятельствах, нам необходимы следующие личные качества и профессиональные компетенции: </vt:lpstr>
      <vt:lpstr>  Изучая дисциплину «Современные финансовые рынки», мы осознали, что для того, чтобы быть успешными в быстро изменяющихся обстоятельствах, нам необходимы следующие личные качества и профессиональные компетенции: </vt:lpstr>
      <vt:lpstr>  Изучая дисциплину «Современные финансовые рынки», мы осознали, что для того, чтобы быть успешными в быстро изменяющихся обстоятельствах, нам необходимы следующие личные качества и профессиональные компетенции: </vt:lpstr>
      <vt:lpstr>  Изучая дисциплину «Современные финансовые рынки», мы осознали, что для того, чтобы быть успешными в быстро изменяющихся обстоятельствах, нам необходимы следующие личные качества и профессиональные компетенции: </vt:lpstr>
      <vt:lpstr>  Изучая дисциплину «Современные финансовые рынки», мы осознали, что для того, чтобы быть успешными в быстро изменяющихся обстоятельствах, нам необходимы следующие личные качества и профессиональные компетенции: </vt:lpstr>
      <vt:lpstr> В идеальном Университете Будущего, по нашему мнению, должно быть так:</vt:lpstr>
      <vt:lpstr> В идеальном Университете Будущего, по нашему мнению, должно быть так:</vt:lpstr>
      <vt:lpstr> В идеальном Университете Будущего, по нашему мнению, должно быть так:</vt:lpstr>
      <vt:lpstr> В идеальном Университете Будущего, по нашему мнению, должно быть так:</vt:lpstr>
      <vt:lpstr> В идеальном Университете Будущего, по нашему мнению, должно быть так:</vt:lpstr>
      <vt:lpstr> В идеальном Университете Будущего, по нашему мнению, должно быть так:</vt:lpstr>
      <vt:lpstr>Мы узнали:</vt:lpstr>
      <vt:lpstr>Мы считаем, что:</vt:lpstr>
      <vt:lpstr>Университет будущего</vt:lpstr>
      <vt:lpstr>Система оценки успеваемости</vt:lpstr>
      <vt:lpstr>Учебно-методическое обеспечение</vt:lpstr>
      <vt:lpstr>Гусева Ирина Алексеевна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Эффективность инвестиционных операций центральных банков на финансовых рынках</dc:title>
  <dc:creator>Pavel Malyshev</dc:creator>
  <cp:lastModifiedBy>Гусик</cp:lastModifiedBy>
  <cp:revision>179</cp:revision>
  <dcterms:created xsi:type="dcterms:W3CDTF">2011-09-09T17:04:34Z</dcterms:created>
  <dcterms:modified xsi:type="dcterms:W3CDTF">2017-10-26T05:19:27Z</dcterms:modified>
</cp:coreProperties>
</file>